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8.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bookmarkIdSeed="3">
  <p:sldMasterIdLst>
    <p:sldMasterId id="2147483691" r:id="rId4"/>
  </p:sldMasterIdLst>
  <p:notesMasterIdLst>
    <p:notesMasterId r:id="rId274"/>
  </p:notesMasterIdLst>
  <p:handoutMasterIdLst>
    <p:handoutMasterId r:id="rId275"/>
  </p:handoutMasterIdLst>
  <p:sldIdLst>
    <p:sldId id="474" r:id="rId5"/>
    <p:sldId id="2076136385" r:id="rId6"/>
    <p:sldId id="2076136386" r:id="rId7"/>
    <p:sldId id="2076136387" r:id="rId8"/>
    <p:sldId id="331" r:id="rId9"/>
    <p:sldId id="456" r:id="rId10"/>
    <p:sldId id="2076136388" r:id="rId11"/>
    <p:sldId id="2076136389" r:id="rId12"/>
    <p:sldId id="525" r:id="rId13"/>
    <p:sldId id="4656" r:id="rId14"/>
    <p:sldId id="4577" r:id="rId15"/>
    <p:sldId id="4606" r:id="rId16"/>
    <p:sldId id="4578" r:id="rId17"/>
    <p:sldId id="4499" r:id="rId18"/>
    <p:sldId id="863" r:id="rId19"/>
    <p:sldId id="1258" r:id="rId20"/>
    <p:sldId id="535" r:id="rId21"/>
    <p:sldId id="4501" r:id="rId22"/>
    <p:sldId id="866" r:id="rId23"/>
    <p:sldId id="867" r:id="rId24"/>
    <p:sldId id="4583" r:id="rId25"/>
    <p:sldId id="869" r:id="rId26"/>
    <p:sldId id="10993" r:id="rId27"/>
    <p:sldId id="358" r:id="rId28"/>
    <p:sldId id="4589" r:id="rId29"/>
    <p:sldId id="4607" r:id="rId30"/>
    <p:sldId id="4590" r:id="rId31"/>
    <p:sldId id="4591" r:id="rId32"/>
    <p:sldId id="11003" r:id="rId33"/>
    <p:sldId id="4592" r:id="rId34"/>
    <p:sldId id="4584" r:id="rId35"/>
    <p:sldId id="4585" r:id="rId36"/>
    <p:sldId id="4587" r:id="rId37"/>
    <p:sldId id="4502" r:id="rId38"/>
    <p:sldId id="874" r:id="rId39"/>
    <p:sldId id="876" r:id="rId40"/>
    <p:sldId id="875" r:id="rId41"/>
    <p:sldId id="4504" r:id="rId42"/>
    <p:sldId id="4505" r:id="rId43"/>
    <p:sldId id="4608" r:id="rId44"/>
    <p:sldId id="4503" r:id="rId45"/>
    <p:sldId id="2076136359" r:id="rId46"/>
    <p:sldId id="4670" r:id="rId47"/>
    <p:sldId id="515" r:id="rId48"/>
    <p:sldId id="1307" r:id="rId49"/>
    <p:sldId id="882" r:id="rId50"/>
    <p:sldId id="883" r:id="rId51"/>
    <p:sldId id="4601" r:id="rId52"/>
    <p:sldId id="4612" r:id="rId53"/>
    <p:sldId id="2076136360" r:id="rId54"/>
    <p:sldId id="888" r:id="rId55"/>
    <p:sldId id="890" r:id="rId56"/>
    <p:sldId id="891" r:id="rId57"/>
    <p:sldId id="2076136361" r:id="rId58"/>
    <p:sldId id="2076136362" r:id="rId59"/>
    <p:sldId id="892" r:id="rId60"/>
    <p:sldId id="893" r:id="rId61"/>
    <p:sldId id="894" r:id="rId62"/>
    <p:sldId id="895" r:id="rId63"/>
    <p:sldId id="2076136390" r:id="rId64"/>
    <p:sldId id="4543" r:id="rId65"/>
    <p:sldId id="4542" r:id="rId66"/>
    <p:sldId id="2076136391" r:id="rId67"/>
    <p:sldId id="1202" r:id="rId68"/>
    <p:sldId id="1203" r:id="rId69"/>
    <p:sldId id="1204" r:id="rId70"/>
    <p:sldId id="11002" r:id="rId71"/>
    <p:sldId id="1205" r:id="rId72"/>
    <p:sldId id="2076136363" r:id="rId73"/>
    <p:sldId id="2076136364" r:id="rId74"/>
    <p:sldId id="11004" r:id="rId75"/>
    <p:sldId id="1323" r:id="rId76"/>
    <p:sldId id="10998" r:id="rId77"/>
    <p:sldId id="2076136365" r:id="rId78"/>
    <p:sldId id="1268" r:id="rId79"/>
    <p:sldId id="1270" r:id="rId80"/>
    <p:sldId id="10999" r:id="rId81"/>
    <p:sldId id="4514" r:id="rId82"/>
    <p:sldId id="2076136366" r:id="rId83"/>
    <p:sldId id="1057" r:id="rId84"/>
    <p:sldId id="11005" r:id="rId85"/>
    <p:sldId id="913" r:id="rId86"/>
    <p:sldId id="915" r:id="rId87"/>
    <p:sldId id="916" r:id="rId88"/>
    <p:sldId id="1272" r:id="rId89"/>
    <p:sldId id="2076136367" r:id="rId90"/>
    <p:sldId id="2076136368" r:id="rId91"/>
    <p:sldId id="2076136369" r:id="rId92"/>
    <p:sldId id="4516" r:id="rId93"/>
    <p:sldId id="2076136370" r:id="rId94"/>
    <p:sldId id="11077" r:id="rId95"/>
    <p:sldId id="1060" r:id="rId96"/>
    <p:sldId id="4613" r:id="rId97"/>
    <p:sldId id="4614" r:id="rId98"/>
    <p:sldId id="4519" r:id="rId99"/>
    <p:sldId id="4676" r:id="rId100"/>
    <p:sldId id="2076136392" r:id="rId101"/>
    <p:sldId id="323" r:id="rId102"/>
    <p:sldId id="4674" r:id="rId103"/>
    <p:sldId id="4599" r:id="rId104"/>
    <p:sldId id="4593" r:id="rId105"/>
    <p:sldId id="4595" r:id="rId106"/>
    <p:sldId id="11198" r:id="rId107"/>
    <p:sldId id="4594" r:id="rId108"/>
    <p:sldId id="4605" r:id="rId109"/>
    <p:sldId id="4602" r:id="rId110"/>
    <p:sldId id="4603" r:id="rId111"/>
    <p:sldId id="4604" r:id="rId112"/>
    <p:sldId id="4609" r:id="rId113"/>
    <p:sldId id="4610" r:id="rId114"/>
    <p:sldId id="4611" r:id="rId115"/>
    <p:sldId id="516" r:id="rId116"/>
    <p:sldId id="4598" r:id="rId117"/>
    <p:sldId id="4600" r:id="rId118"/>
    <p:sldId id="2076136393" r:id="rId119"/>
    <p:sldId id="318" r:id="rId120"/>
    <p:sldId id="327" r:id="rId121"/>
    <p:sldId id="313" r:id="rId122"/>
    <p:sldId id="314" r:id="rId123"/>
    <p:sldId id="4618" r:id="rId124"/>
    <p:sldId id="4619" r:id="rId125"/>
    <p:sldId id="4620" r:id="rId126"/>
    <p:sldId id="4621" r:id="rId127"/>
    <p:sldId id="4622" r:id="rId128"/>
    <p:sldId id="4623" r:id="rId129"/>
    <p:sldId id="570" r:id="rId130"/>
    <p:sldId id="2076136371" r:id="rId131"/>
    <p:sldId id="2076136372" r:id="rId132"/>
    <p:sldId id="4624" r:id="rId133"/>
    <p:sldId id="4665" r:id="rId134"/>
    <p:sldId id="11087" r:id="rId135"/>
    <p:sldId id="11088" r:id="rId136"/>
    <p:sldId id="4662" r:id="rId137"/>
    <p:sldId id="4664" r:id="rId138"/>
    <p:sldId id="4663" r:id="rId139"/>
    <p:sldId id="4626" r:id="rId140"/>
    <p:sldId id="548" r:id="rId141"/>
    <p:sldId id="4627" r:id="rId142"/>
    <p:sldId id="4628" r:id="rId143"/>
    <p:sldId id="4629" r:id="rId144"/>
    <p:sldId id="4631" r:id="rId145"/>
    <p:sldId id="4632" r:id="rId146"/>
    <p:sldId id="531" r:id="rId147"/>
    <p:sldId id="527" r:id="rId148"/>
    <p:sldId id="532" r:id="rId149"/>
    <p:sldId id="533" r:id="rId150"/>
    <p:sldId id="4633" r:id="rId151"/>
    <p:sldId id="4533" r:id="rId152"/>
    <p:sldId id="4548" r:id="rId153"/>
    <p:sldId id="4534" r:id="rId154"/>
    <p:sldId id="4552" r:id="rId155"/>
    <p:sldId id="4572" r:id="rId156"/>
    <p:sldId id="4573" r:id="rId157"/>
    <p:sldId id="4566" r:id="rId158"/>
    <p:sldId id="4669" r:id="rId159"/>
    <p:sldId id="4634" r:id="rId160"/>
    <p:sldId id="3878" r:id="rId161"/>
    <p:sldId id="3881" r:id="rId162"/>
    <p:sldId id="3882" r:id="rId163"/>
    <p:sldId id="3857" r:id="rId164"/>
    <p:sldId id="3867" r:id="rId165"/>
    <p:sldId id="3859" r:id="rId166"/>
    <p:sldId id="3862" r:id="rId167"/>
    <p:sldId id="3870" r:id="rId168"/>
    <p:sldId id="3871" r:id="rId169"/>
    <p:sldId id="4635" r:id="rId170"/>
    <p:sldId id="3873" r:id="rId171"/>
    <p:sldId id="3874" r:id="rId172"/>
    <p:sldId id="3875" r:id="rId173"/>
    <p:sldId id="3876" r:id="rId174"/>
    <p:sldId id="3863" r:id="rId175"/>
    <p:sldId id="10994" r:id="rId176"/>
    <p:sldId id="11090" r:id="rId177"/>
    <p:sldId id="10995" r:id="rId178"/>
    <p:sldId id="10996" r:id="rId179"/>
    <p:sldId id="10997" r:id="rId180"/>
    <p:sldId id="11089" r:id="rId181"/>
    <p:sldId id="4541" r:id="rId182"/>
    <p:sldId id="11091" r:id="rId183"/>
    <p:sldId id="1218" r:id="rId184"/>
    <p:sldId id="1304" r:id="rId185"/>
    <p:sldId id="1295" r:id="rId186"/>
    <p:sldId id="1297" r:id="rId187"/>
    <p:sldId id="1299" r:id="rId188"/>
    <p:sldId id="1301" r:id="rId189"/>
    <p:sldId id="1305" r:id="rId190"/>
    <p:sldId id="1306" r:id="rId191"/>
    <p:sldId id="4508" r:id="rId192"/>
    <p:sldId id="1300" r:id="rId193"/>
    <p:sldId id="1309" r:id="rId194"/>
    <p:sldId id="1310" r:id="rId195"/>
    <p:sldId id="1312" r:id="rId196"/>
    <p:sldId id="1313" r:id="rId197"/>
    <p:sldId id="1314" r:id="rId198"/>
    <p:sldId id="1315" r:id="rId199"/>
    <p:sldId id="1316" r:id="rId200"/>
    <p:sldId id="4636" r:id="rId201"/>
    <p:sldId id="4637" r:id="rId202"/>
    <p:sldId id="4639" r:id="rId203"/>
    <p:sldId id="4638" r:id="rId204"/>
    <p:sldId id="2076136394" r:id="rId205"/>
    <p:sldId id="11000" r:id="rId206"/>
    <p:sldId id="920" r:id="rId207"/>
    <p:sldId id="921" r:id="rId208"/>
    <p:sldId id="11001" r:id="rId209"/>
    <p:sldId id="1040" r:id="rId210"/>
    <p:sldId id="904" r:id="rId211"/>
    <p:sldId id="923" r:id="rId212"/>
    <p:sldId id="905" r:id="rId213"/>
    <p:sldId id="906" r:id="rId214"/>
    <p:sldId id="2076136373" r:id="rId215"/>
    <p:sldId id="4569" r:id="rId216"/>
    <p:sldId id="908" r:id="rId217"/>
    <p:sldId id="909" r:id="rId218"/>
    <p:sldId id="4557" r:id="rId219"/>
    <p:sldId id="910" r:id="rId220"/>
    <p:sldId id="4495" r:id="rId221"/>
    <p:sldId id="666" r:id="rId222"/>
    <p:sldId id="4559" r:id="rId223"/>
    <p:sldId id="3944" r:id="rId224"/>
    <p:sldId id="3945" r:id="rId225"/>
    <p:sldId id="3946" r:id="rId226"/>
    <p:sldId id="4558" r:id="rId227"/>
    <p:sldId id="911" r:id="rId228"/>
    <p:sldId id="1414" r:id="rId229"/>
    <p:sldId id="1602" r:id="rId230"/>
    <p:sldId id="4596" r:id="rId231"/>
    <p:sldId id="1607" r:id="rId232"/>
    <p:sldId id="1604" r:id="rId233"/>
    <p:sldId id="1024" r:id="rId234"/>
    <p:sldId id="1605" r:id="rId235"/>
    <p:sldId id="4615" r:id="rId236"/>
    <p:sldId id="1606" r:id="rId237"/>
    <p:sldId id="4616" r:id="rId238"/>
    <p:sldId id="4617" r:id="rId239"/>
    <p:sldId id="2076136395" r:id="rId240"/>
    <p:sldId id="2076136374" r:id="rId241"/>
    <p:sldId id="2076136375" r:id="rId242"/>
    <p:sldId id="2076136376" r:id="rId243"/>
    <p:sldId id="11092" r:id="rId244"/>
    <p:sldId id="11093" r:id="rId245"/>
    <p:sldId id="2076136377" r:id="rId246"/>
    <p:sldId id="795" r:id="rId247"/>
    <p:sldId id="2076136378" r:id="rId248"/>
    <p:sldId id="797" r:id="rId249"/>
    <p:sldId id="4565" r:id="rId250"/>
    <p:sldId id="4652" r:id="rId251"/>
    <p:sldId id="4564" r:id="rId252"/>
    <p:sldId id="2076136396" r:id="rId253"/>
    <p:sldId id="2076136379" r:id="rId254"/>
    <p:sldId id="2076136380" r:id="rId255"/>
    <p:sldId id="2076136381" r:id="rId256"/>
    <p:sldId id="851" r:id="rId257"/>
    <p:sldId id="852" r:id="rId258"/>
    <p:sldId id="853" r:id="rId259"/>
    <p:sldId id="854" r:id="rId260"/>
    <p:sldId id="855" r:id="rId261"/>
    <p:sldId id="856" r:id="rId262"/>
    <p:sldId id="857" r:id="rId263"/>
    <p:sldId id="858" r:id="rId264"/>
    <p:sldId id="859" r:id="rId265"/>
    <p:sldId id="2076136382" r:id="rId266"/>
    <p:sldId id="861" r:id="rId267"/>
    <p:sldId id="2076136383" r:id="rId268"/>
    <p:sldId id="4654" r:id="rId269"/>
    <p:sldId id="2076136397" r:id="rId270"/>
    <p:sldId id="992" r:id="rId271"/>
    <p:sldId id="2076136398" r:id="rId272"/>
    <p:sldId id="278" r:id="rId273"/>
  </p:sldIdLst>
  <p:sldSz cx="12188825" cy="6858000"/>
  <p:notesSz cx="6858000" cy="9144000"/>
  <p:custDataLst>
    <p:tags r:id="rId27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CA1991F-DA00-4479-AA1F-FD4F7E01A400}">
          <p14:sldIdLst>
            <p14:sldId id="474"/>
            <p14:sldId id="2076136385"/>
            <p14:sldId id="2076136386"/>
            <p14:sldId id="2076136387"/>
            <p14:sldId id="331"/>
            <p14:sldId id="456"/>
            <p14:sldId id="2076136388"/>
          </p14:sldIdLst>
        </p14:section>
        <p14:section name="Module1-Architecture" id="{6B85BCA2-CB79-2C40-8483-DE62557095E7}">
          <p14:sldIdLst>
            <p14:sldId id="2076136389"/>
            <p14:sldId id="525"/>
            <p14:sldId id="4656"/>
            <p14:sldId id="4577"/>
          </p14:sldIdLst>
        </p14:section>
        <p14:section name="Module1-Architecture Technical Arch" id="{B0593FD0-A6D1-A846-9E09-444F28C3F6F1}">
          <p14:sldIdLst>
            <p14:sldId id="4606"/>
            <p14:sldId id="4578"/>
          </p14:sldIdLst>
        </p14:section>
        <p14:section name="Module1-Architecture OSGi" id="{7EEEAE9C-32C5-4843-AB61-BE10CD53494A}">
          <p14:sldIdLst>
            <p14:sldId id="4499"/>
            <p14:sldId id="863"/>
            <p14:sldId id="1258"/>
            <p14:sldId id="535"/>
          </p14:sldIdLst>
        </p14:section>
        <p14:section name="Module1-Architecture JCR" id="{3C269E60-E533-4F4D-AD09-FB129CC7C050}">
          <p14:sldIdLst>
            <p14:sldId id="4501"/>
            <p14:sldId id="866"/>
            <p14:sldId id="867"/>
            <p14:sldId id="4583"/>
            <p14:sldId id="869"/>
          </p14:sldIdLst>
        </p14:section>
        <p14:section name="Module1-Architecture Repository Structure" id="{37C0CA2F-278B-064F-AA7C-39BA059232C7}">
          <p14:sldIdLst>
            <p14:sldId id="10993"/>
            <p14:sldId id="358"/>
            <p14:sldId id="4589"/>
            <p14:sldId id="4607"/>
            <p14:sldId id="4590"/>
            <p14:sldId id="4591"/>
            <p14:sldId id="11003"/>
            <p14:sldId id="4592"/>
            <p14:sldId id="4584"/>
            <p14:sldId id="4585"/>
            <p14:sldId id="4587"/>
          </p14:sldIdLst>
        </p14:section>
        <p14:section name="Module1-Architecture Sling" id="{EFEE5EC4-3976-4142-B5D1-CCFF2430AD9D}">
          <p14:sldIdLst>
            <p14:sldId id="4502"/>
            <p14:sldId id="874"/>
            <p14:sldId id="876"/>
            <p14:sldId id="875"/>
            <p14:sldId id="4504"/>
            <p14:sldId id="4505"/>
            <p14:sldId id="4608"/>
          </p14:sldIdLst>
        </p14:section>
        <p14:section name="Module1-Architecture Application Services" id="{5BD50123-C875-B341-ACBD-0E455D9B66FE}">
          <p14:sldIdLst>
            <p14:sldId id="4503"/>
            <p14:sldId id="2076136359"/>
            <p14:sldId id="4670"/>
            <p14:sldId id="515"/>
            <p14:sldId id="1307"/>
            <p14:sldId id="882"/>
            <p14:sldId id="883"/>
          </p14:sldIdLst>
        </p14:section>
        <p14:section name="Module1-Architecture Wrapup" id="{E110B48D-0006-1744-8AA0-E30A259CFE03}">
          <p14:sldIdLst>
            <p14:sldId id="4601"/>
            <p14:sldId id="4612"/>
          </p14:sldIdLst>
        </p14:section>
        <p14:section name="Module2-Miigration" id="{11C56B4B-61CF-AD48-B08F-4AC769D63003}">
          <p14:sldIdLst>
            <p14:sldId id="2076136360"/>
            <p14:sldId id="888"/>
            <p14:sldId id="890"/>
            <p14:sldId id="891"/>
            <p14:sldId id="2076136361"/>
            <p14:sldId id="2076136362"/>
            <p14:sldId id="892"/>
            <p14:sldId id="893"/>
            <p14:sldId id="894"/>
            <p14:sldId id="895"/>
          </p14:sldIdLst>
        </p14:section>
        <p14:section name="Module2-Migration Exercise" id="{3207FBEB-370B-D94B-8BB8-7A23E7752BCD}">
          <p14:sldIdLst>
            <p14:sldId id="2076136390"/>
          </p14:sldIdLst>
        </p14:section>
        <p14:section name="Module2-Migration Wrapup" id="{4DD5A6CC-1D5B-1D4A-B85D-4FDF43ACE636}">
          <p14:sldIdLst>
            <p14:sldId id="4543"/>
            <p14:sldId id="4542"/>
          </p14:sldIdLst>
        </p14:section>
        <p14:section name="Module3-Headless" id="{FEE95CFE-46CA-784A-87C6-5C33894069AE}">
          <p14:sldIdLst>
            <p14:sldId id="2076136391"/>
            <p14:sldId id="1202"/>
            <p14:sldId id="1203"/>
            <p14:sldId id="1204"/>
            <p14:sldId id="11002"/>
            <p14:sldId id="1205"/>
            <p14:sldId id="2076136363"/>
            <p14:sldId id="2076136364"/>
            <p14:sldId id="11004"/>
          </p14:sldIdLst>
        </p14:section>
        <p14:section name="Module3-headless SPA Editor" id="{BAE04479-DBAE-F344-B394-1A173856804E}">
          <p14:sldIdLst>
            <p14:sldId id="1323"/>
            <p14:sldId id="10998"/>
            <p14:sldId id="2076136365"/>
            <p14:sldId id="1268"/>
            <p14:sldId id="1270"/>
            <p14:sldId id="10999"/>
            <p14:sldId id="4514"/>
            <p14:sldId id="2076136366"/>
            <p14:sldId id="1057"/>
            <p14:sldId id="11005"/>
            <p14:sldId id="913"/>
            <p14:sldId id="915"/>
            <p14:sldId id="916"/>
            <p14:sldId id="1272"/>
            <p14:sldId id="2076136367"/>
            <p14:sldId id="2076136368"/>
            <p14:sldId id="2076136369"/>
            <p14:sldId id="4516"/>
            <p14:sldId id="2076136370"/>
            <p14:sldId id="11077"/>
            <p14:sldId id="1060"/>
          </p14:sldIdLst>
        </p14:section>
        <p14:section name="Module3-Headless Wrapup" id="{D653D020-179D-B441-A4D4-B98D24F7F9E4}">
          <p14:sldIdLst>
            <p14:sldId id="4613"/>
            <p14:sldId id="4614"/>
            <p14:sldId id="4519"/>
            <p14:sldId id="4676"/>
          </p14:sldIdLst>
        </p14:section>
        <p14:section name="Module4-AEMaaCS" id="{7A7888FD-9A64-E742-955F-166588E2FABA}">
          <p14:sldIdLst>
            <p14:sldId id="2076136392"/>
            <p14:sldId id="323"/>
            <p14:sldId id="4674"/>
            <p14:sldId id="4599"/>
            <p14:sldId id="4593"/>
            <p14:sldId id="4595"/>
            <p14:sldId id="11198"/>
            <p14:sldId id="4594"/>
            <p14:sldId id="4605"/>
            <p14:sldId id="4602"/>
            <p14:sldId id="4603"/>
            <p14:sldId id="4604"/>
          </p14:sldIdLst>
        </p14:section>
        <p14:section name="Module4-AEMaaCS PublishTier" id="{8E0A27DF-1A7E-0A4B-B71E-5E28DD3A709D}">
          <p14:sldIdLst>
            <p14:sldId id="4609"/>
            <p14:sldId id="4610"/>
            <p14:sldId id="4611"/>
            <p14:sldId id="516"/>
          </p14:sldIdLst>
        </p14:section>
        <p14:section name="Module4-AEMaaCS Wrapup" id="{5676A4E4-0E1E-9447-B847-2A689376502F}">
          <p14:sldIdLst>
            <p14:sldId id="4598"/>
            <p14:sldId id="4600"/>
          </p14:sldIdLst>
        </p14:section>
        <p14:section name="Module5-AEMProjects" id="{C1C9A48A-AC61-194B-B186-0B092356E4B4}">
          <p14:sldIdLst>
            <p14:sldId id="2076136393"/>
            <p14:sldId id="318"/>
            <p14:sldId id="327"/>
            <p14:sldId id="313"/>
            <p14:sldId id="314"/>
            <p14:sldId id="4618"/>
            <p14:sldId id="4619"/>
            <p14:sldId id="4620"/>
            <p14:sldId id="4621"/>
            <p14:sldId id="4622"/>
            <p14:sldId id="4623"/>
            <p14:sldId id="570"/>
            <p14:sldId id="2076136371"/>
            <p14:sldId id="2076136372"/>
            <p14:sldId id="4624"/>
            <p14:sldId id="4665"/>
            <p14:sldId id="11087"/>
            <p14:sldId id="11088"/>
            <p14:sldId id="4662"/>
            <p14:sldId id="4664"/>
            <p14:sldId id="4663"/>
            <p14:sldId id="4626"/>
            <p14:sldId id="548"/>
          </p14:sldIdLst>
        </p14:section>
        <p14:section name="Module5-AEMProjects Dispatcher" id="{F6D5C22C-12A1-E84D-84E8-09F30EF361F8}">
          <p14:sldIdLst>
            <p14:sldId id="4627"/>
            <p14:sldId id="4628"/>
            <p14:sldId id="4629"/>
            <p14:sldId id="4631"/>
            <p14:sldId id="4632"/>
            <p14:sldId id="531"/>
            <p14:sldId id="527"/>
            <p14:sldId id="532"/>
            <p14:sldId id="533"/>
          </p14:sldIdLst>
        </p14:section>
        <p14:section name="Module5-AEMProjects Additonal Dev Resources" id="{F61F566F-6B19-B54C-9AFF-65ADDCF74249}">
          <p14:sldIdLst>
            <p14:sldId id="4633"/>
            <p14:sldId id="4533"/>
            <p14:sldId id="4548"/>
            <p14:sldId id="4534"/>
            <p14:sldId id="4552"/>
            <p14:sldId id="4572"/>
            <p14:sldId id="4573"/>
          </p14:sldIdLst>
        </p14:section>
        <p14:section name="Module5-AEMProjects Cloud Manager" id="{2B920455-C0DC-FF4D-8F1C-DC319F0A53CA}">
          <p14:sldIdLst>
            <p14:sldId id="4566"/>
            <p14:sldId id="4669"/>
            <p14:sldId id="4634"/>
            <p14:sldId id="3878"/>
            <p14:sldId id="3881"/>
            <p14:sldId id="3882"/>
            <p14:sldId id="3857"/>
            <p14:sldId id="3867"/>
            <p14:sldId id="3859"/>
            <p14:sldId id="3862"/>
            <p14:sldId id="3870"/>
            <p14:sldId id="3871"/>
            <p14:sldId id="4635"/>
            <p14:sldId id="3873"/>
            <p14:sldId id="3874"/>
            <p14:sldId id="3875"/>
            <p14:sldId id="3876"/>
            <p14:sldId id="3863"/>
          </p14:sldIdLst>
        </p14:section>
        <p14:section name="Module5-AEMProjects Migration Tools" id="{72A3F36E-AEBA-B042-AF6D-A1427B4DEC78}">
          <p14:sldIdLst>
            <p14:sldId id="10994"/>
            <p14:sldId id="11090"/>
            <p14:sldId id="10995"/>
            <p14:sldId id="10996"/>
            <p14:sldId id="10997"/>
            <p14:sldId id="11089"/>
          </p14:sldIdLst>
        </p14:section>
        <p14:section name="Module5-AEMProjects Code Migration" id="{BD7EA710-4176-4045-9D0B-F36557F4E027}">
          <p14:sldIdLst>
            <p14:sldId id="4541"/>
            <p14:sldId id="11091"/>
            <p14:sldId id="1218"/>
            <p14:sldId id="1304"/>
            <p14:sldId id="1295"/>
            <p14:sldId id="1297"/>
            <p14:sldId id="1299"/>
            <p14:sldId id="1301"/>
            <p14:sldId id="1305"/>
            <p14:sldId id="1306"/>
            <p14:sldId id="4508"/>
            <p14:sldId id="1300"/>
            <p14:sldId id="1309"/>
            <p14:sldId id="1310"/>
            <p14:sldId id="1312"/>
            <p14:sldId id="1313"/>
            <p14:sldId id="1314"/>
            <p14:sldId id="1315"/>
            <p14:sldId id="1316"/>
          </p14:sldIdLst>
        </p14:section>
        <p14:section name="Module5-AEMProjects Group Exercise" id="{9398D440-9E4A-5C4B-9505-54A2D150F33B}">
          <p14:sldIdLst>
            <p14:sldId id="4636"/>
          </p14:sldIdLst>
        </p14:section>
        <p14:section name="Modue5-AEMProjects Wrapup" id="{D0E58729-96D1-B546-9029-D8292D3F41CF}">
          <p14:sldIdLst>
            <p14:sldId id="4637"/>
            <p14:sldId id="4639"/>
            <p14:sldId id="4638"/>
          </p14:sldIdLst>
        </p14:section>
        <p14:section name="Module6-Security" id="{6FB9C543-5D99-E547-B67D-1E3981039B42}">
          <p14:sldIdLst>
            <p14:sldId id="2076136394"/>
            <p14:sldId id="11000"/>
            <p14:sldId id="920"/>
            <p14:sldId id="921"/>
            <p14:sldId id="11001"/>
            <p14:sldId id="1040"/>
            <p14:sldId id="904"/>
            <p14:sldId id="923"/>
            <p14:sldId id="905"/>
            <p14:sldId id="906"/>
            <p14:sldId id="2076136373"/>
          </p14:sldIdLst>
        </p14:section>
        <p14:section name="Module6-Security Dispatcher" id="{81C5F11C-A1F6-0F43-90CA-0A5B3334ACA1}">
          <p14:sldIdLst>
            <p14:sldId id="4569"/>
            <p14:sldId id="908"/>
            <p14:sldId id="909"/>
          </p14:sldIdLst>
        </p14:section>
        <p14:section name="Module6 - Security Code" id="{0C16CEE0-0690-0543-BDB2-DEBAF3EFE32A}">
          <p14:sldIdLst>
            <p14:sldId id="4557"/>
            <p14:sldId id="910"/>
            <p14:sldId id="4495"/>
            <p14:sldId id="666"/>
          </p14:sldIdLst>
        </p14:section>
        <p14:section name="Module6-Security Adobe IO" id="{4BDDE84F-CB5A-E948-9B20-0726E279ADAE}">
          <p14:sldIdLst>
            <p14:sldId id="4559"/>
            <p14:sldId id="3944"/>
            <p14:sldId id="3945"/>
            <p14:sldId id="3946"/>
          </p14:sldIdLst>
        </p14:section>
        <p14:section name="Module6 - Security Authentication Handlers" id="{9FEE8F62-6CAD-A144-9F57-1D9548BB8396}">
          <p14:sldIdLst>
            <p14:sldId id="4558"/>
            <p14:sldId id="911"/>
            <p14:sldId id="1414"/>
            <p14:sldId id="1602"/>
            <p14:sldId id="4596"/>
            <p14:sldId id="1607"/>
            <p14:sldId id="1604"/>
            <p14:sldId id="1024"/>
            <p14:sldId id="1605"/>
            <p14:sldId id="4615"/>
            <p14:sldId id="1606"/>
          </p14:sldIdLst>
        </p14:section>
        <p14:section name="Module6 - Security Wrapup" id="{FD12F7FB-CE35-4D4C-BC05-378C8FB4CE49}">
          <p14:sldIdLst>
            <p14:sldId id="4616"/>
            <p14:sldId id="4617"/>
          </p14:sldIdLst>
        </p14:section>
        <p14:section name="Module7-QueriesIndexes" id="{33FCEDED-9F10-8F42-A14A-0D20E0BEA0BE}">
          <p14:sldIdLst>
            <p14:sldId id="2076136395"/>
            <p14:sldId id="2076136374"/>
            <p14:sldId id="2076136375"/>
            <p14:sldId id="2076136376"/>
          </p14:sldIdLst>
        </p14:section>
        <p14:section name="Module7-QueriesandIndexes Query Processing" id="{B7A4103C-CCA7-5F46-B4CB-C1AA66B74DC3}">
          <p14:sldIdLst>
            <p14:sldId id="11092"/>
          </p14:sldIdLst>
        </p14:section>
        <p14:section name="Module7-QueriesIndexes Query Design" id="{98994001-183B-D149-B481-E7227442F83B}">
          <p14:sldIdLst>
            <p14:sldId id="11093"/>
            <p14:sldId id="2076136377"/>
            <p14:sldId id="795"/>
            <p14:sldId id="2076136378"/>
            <p14:sldId id="797"/>
          </p14:sldIdLst>
        </p14:section>
        <p14:section name="Module7-QueriesIndexes Wrapup" id="{FCAFF7B7-DA74-BB48-ADCB-0CBB669B9B60}">
          <p14:sldIdLst>
            <p14:sldId id="4565"/>
            <p14:sldId id="4652"/>
            <p14:sldId id="4564"/>
          </p14:sldIdLst>
        </p14:section>
        <p14:section name="Module8-Performance" id="{6327889B-6455-3442-BA52-A0BBE7E182E6}">
          <p14:sldIdLst>
            <p14:sldId id="2076136396"/>
            <p14:sldId id="2076136379"/>
            <p14:sldId id="2076136380"/>
            <p14:sldId id="2076136381"/>
            <p14:sldId id="851"/>
            <p14:sldId id="852"/>
            <p14:sldId id="853"/>
            <p14:sldId id="854"/>
            <p14:sldId id="855"/>
            <p14:sldId id="856"/>
            <p14:sldId id="857"/>
            <p14:sldId id="858"/>
            <p14:sldId id="859"/>
            <p14:sldId id="2076136382"/>
            <p14:sldId id="861"/>
            <p14:sldId id="2076136383"/>
          </p14:sldIdLst>
        </p14:section>
        <p14:section name="Module8-Performance Wrapup" id="{3BD56693-39D3-7F4F-8D59-785BD39B7C39}">
          <p14:sldIdLst>
            <p14:sldId id="4654"/>
          </p14:sldIdLst>
        </p14:section>
        <p14:section name="Module9-Solution Design" id="{0786BBCE-DA04-1C44-AA5E-1AE6D52D501B}">
          <p14:sldIdLst>
            <p14:sldId id="2076136397"/>
            <p14:sldId id="992"/>
            <p14:sldId id="2076136398"/>
          </p14:sldIdLst>
        </p14:section>
        <p14:section name="Course Wrapup" id="{25EF8733-37C2-5F4A-8016-5A083815CB62}">
          <p14:sldIdLst>
            <p14:sldId id="278"/>
          </p14:sldIdLst>
        </p14:section>
      </p14:sectionLst>
    </p:ext>
    <p:ext uri="{EFAFB233-063F-42B5-8137-9DF3F51BA10A}">
      <p15:sldGuideLst xmlns:p15="http://schemas.microsoft.com/office/powerpoint/2012/main">
        <p15:guide id="1" orient="horz" pos="3840" userDrawn="1">
          <p15:clr>
            <a:srgbClr val="A4A3A4"/>
          </p15:clr>
        </p15:guide>
        <p15:guide id="2" orient="horz" pos="840" userDrawn="1">
          <p15:clr>
            <a:srgbClr val="A4A3A4"/>
          </p15:clr>
        </p15:guide>
        <p15:guide id="3" pos="239" userDrawn="1">
          <p15:clr>
            <a:srgbClr val="A4A3A4"/>
          </p15:clr>
        </p15:guide>
        <p15:guide id="4" orient="horz" pos="1632" userDrawn="1">
          <p15:clr>
            <a:srgbClr val="A4A3A4"/>
          </p15:clr>
        </p15:guide>
        <p15:guide id="5" pos="431" userDrawn="1">
          <p15:clr>
            <a:srgbClr val="A4A3A4"/>
          </p15:clr>
        </p15:guide>
        <p15:guide id="6" pos="623" userDrawn="1">
          <p15:clr>
            <a:srgbClr val="A4A3A4"/>
          </p15:clr>
        </p15:guide>
        <p15:guide id="7" pos="839" userDrawn="1">
          <p15:clr>
            <a:srgbClr val="A4A3A4"/>
          </p15:clr>
        </p15:guide>
        <p15:guide id="8" pos="1055"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15"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8FFF"/>
    <a:srgbClr val="FF0000"/>
    <a:srgbClr val="F8F8F8"/>
    <a:srgbClr val="FFFFFF"/>
    <a:srgbClr val="2C2C2C"/>
    <a:srgbClr val="3692FF"/>
    <a:srgbClr val="B3B3B3"/>
    <a:srgbClr val="00A4E4"/>
    <a:srgbClr val="FF2B2B"/>
    <a:srgbClr val="FF9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120" autoAdjust="0"/>
    <p:restoredTop sz="95673" autoAdjust="0"/>
  </p:normalViewPr>
  <p:slideViewPr>
    <p:cSldViewPr snapToGrid="0" snapToObjects="1">
      <p:cViewPr varScale="1">
        <p:scale>
          <a:sx n="89" d="100"/>
          <a:sy n="89" d="100"/>
        </p:scale>
        <p:origin x="176" y="464"/>
      </p:cViewPr>
      <p:guideLst>
        <p:guide orient="horz" pos="3840"/>
        <p:guide orient="horz" pos="840"/>
        <p:guide pos="239"/>
        <p:guide orient="horz" pos="1632"/>
        <p:guide pos="431"/>
        <p:guide pos="623"/>
        <p:guide pos="839"/>
        <p:guide pos="1055"/>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66" d="100"/>
        <a:sy n="66" d="100"/>
      </p:scale>
      <p:origin x="0" y="-2440"/>
    </p:cViewPr>
  </p:sorterViewPr>
  <p:notesViewPr>
    <p:cSldViewPr snapToGrid="0" snapToObjects="1" showGuides="1">
      <p:cViewPr varScale="1">
        <p:scale>
          <a:sx n="85" d="100"/>
          <a:sy n="85" d="100"/>
        </p:scale>
        <p:origin x="3168"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viewProps" Target="viewProps.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48" Type="http://schemas.openxmlformats.org/officeDocument/2006/relationships/slide" Target="slides/slide244.xml"/><Relationship Id="rId269" Type="http://schemas.openxmlformats.org/officeDocument/2006/relationships/slide" Target="slides/slide265.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280" Type="http://schemas.openxmlformats.org/officeDocument/2006/relationships/theme" Target="theme/theme1.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281" Type="http://schemas.openxmlformats.org/officeDocument/2006/relationships/tableStyles" Target="tableStyles.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slide" Target="slides/slide246.xml"/><Relationship Id="rId271" Type="http://schemas.openxmlformats.org/officeDocument/2006/relationships/slide" Target="slides/slide267.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261" Type="http://schemas.openxmlformats.org/officeDocument/2006/relationships/slide" Target="slides/slide257.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72" Type="http://schemas.openxmlformats.org/officeDocument/2006/relationships/slide" Target="slides/slide268.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slide" Target="slides/slide258.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notesMaster" Target="notesMasters/notesMaster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handoutMaster" Target="handoutMasters/handoutMaster1.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tags" Target="tags/tag1.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commentAuthors" Target="commentAuthors.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presProps" Target="presProps.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738AC0-0B9B-47CB-B447-0F3257BE02A4}" type="doc">
      <dgm:prSet loTypeId="urn:microsoft.com/office/officeart/2005/8/layout/hProcess4" loCatId="process" qsTypeId="urn:microsoft.com/office/officeart/2005/8/quickstyle/simple5" qsCatId="simple" csTypeId="urn:microsoft.com/office/officeart/2005/8/colors/colorful1" csCatId="colorful" phldr="1"/>
      <dgm:spPr/>
      <dgm:t>
        <a:bodyPr/>
        <a:lstStyle/>
        <a:p>
          <a:endParaRPr lang="en-US"/>
        </a:p>
      </dgm:t>
    </dgm:pt>
    <dgm:pt modelId="{946C74FC-258D-455A-A306-8214A03A2D6F}">
      <dgm:prSet phldrT="[Text]"/>
      <dgm:spPr/>
      <dgm:t>
        <a:bodyPr/>
        <a:lstStyle/>
        <a:p>
          <a:r>
            <a:rPr lang="en-US" dirty="0"/>
            <a:t>Components</a:t>
          </a:r>
        </a:p>
      </dgm:t>
    </dgm:pt>
    <dgm:pt modelId="{7AF44E68-4712-4ED6-BB24-5082F4928F4A}" type="parTrans" cxnId="{4EBCE7CE-D995-4EED-8959-EF71ADF481B6}">
      <dgm:prSet/>
      <dgm:spPr/>
      <dgm:t>
        <a:bodyPr/>
        <a:lstStyle/>
        <a:p>
          <a:endParaRPr lang="en-US"/>
        </a:p>
      </dgm:t>
    </dgm:pt>
    <dgm:pt modelId="{ACEF6673-1406-42D2-B2DC-5F4B11A7438D}" type="sibTrans" cxnId="{4EBCE7CE-D995-4EED-8959-EF71ADF481B6}">
      <dgm:prSet/>
      <dgm:spPr/>
      <dgm:t>
        <a:bodyPr/>
        <a:lstStyle/>
        <a:p>
          <a:endParaRPr lang="en-US"/>
        </a:p>
      </dgm:t>
    </dgm:pt>
    <dgm:pt modelId="{DF47FB2B-40CE-4E8C-B922-A26A97724376}">
      <dgm:prSet phldrT="[Text]"/>
      <dgm:spPr/>
      <dgm:t>
        <a:bodyPr/>
        <a:lstStyle/>
        <a:p>
          <a:pPr marL="0" indent="0" algn="ctr">
            <a:buFontTx/>
            <a:buNone/>
          </a:pPr>
          <a:r>
            <a:rPr lang="en-US" dirty="0"/>
            <a:t>Small, reusable, and collaborative components are used</a:t>
          </a:r>
        </a:p>
      </dgm:t>
    </dgm:pt>
    <dgm:pt modelId="{1443E8CB-B0C2-44BF-814D-502B5923356D}" type="parTrans" cxnId="{033807EE-E603-40D4-AFF0-DCF3A6825B83}">
      <dgm:prSet/>
      <dgm:spPr/>
      <dgm:t>
        <a:bodyPr/>
        <a:lstStyle/>
        <a:p>
          <a:endParaRPr lang="en-US"/>
        </a:p>
      </dgm:t>
    </dgm:pt>
    <dgm:pt modelId="{671A38CF-0E09-462F-8781-FF64A4CC9B4B}" type="sibTrans" cxnId="{033807EE-E603-40D4-AFF0-DCF3A6825B83}">
      <dgm:prSet/>
      <dgm:spPr/>
      <dgm:t>
        <a:bodyPr/>
        <a:lstStyle/>
        <a:p>
          <a:endParaRPr lang="en-US"/>
        </a:p>
      </dgm:t>
    </dgm:pt>
    <dgm:pt modelId="{D845B4B1-68AC-430E-8BF5-63EC7F0D1CF6}">
      <dgm:prSet phldrT="[Text]"/>
      <dgm:spPr/>
      <dgm:t>
        <a:bodyPr/>
        <a:lstStyle/>
        <a:p>
          <a:r>
            <a:rPr lang="en-US" dirty="0"/>
            <a:t>Bundles</a:t>
          </a:r>
        </a:p>
      </dgm:t>
    </dgm:pt>
    <dgm:pt modelId="{7D7F022C-82B8-4605-ADF0-314604EF16EC}" type="parTrans" cxnId="{E4A0C321-156F-468E-869B-4CF38CEAF5FB}">
      <dgm:prSet/>
      <dgm:spPr/>
      <dgm:t>
        <a:bodyPr/>
        <a:lstStyle/>
        <a:p>
          <a:endParaRPr lang="en-US"/>
        </a:p>
      </dgm:t>
    </dgm:pt>
    <dgm:pt modelId="{F423C476-100C-496D-9D47-D5B90CBE49B3}" type="sibTrans" cxnId="{E4A0C321-156F-468E-869B-4CF38CEAF5FB}">
      <dgm:prSet/>
      <dgm:spPr/>
      <dgm:t>
        <a:bodyPr/>
        <a:lstStyle/>
        <a:p>
          <a:endParaRPr lang="en-US"/>
        </a:p>
      </dgm:t>
    </dgm:pt>
    <dgm:pt modelId="{FA920D1A-52A1-4DA2-97EE-0D77FFAFE7B7}">
      <dgm:prSet phldrT="[Text]"/>
      <dgm:spPr/>
      <dgm:t>
        <a:bodyPr/>
        <a:lstStyle/>
        <a:p>
          <a:pPr algn="ctr">
            <a:buFontTx/>
            <a:buNone/>
          </a:pPr>
          <a:r>
            <a:rPr lang="en-US" dirty="0"/>
            <a:t>Components are composed into bundles</a:t>
          </a:r>
        </a:p>
      </dgm:t>
    </dgm:pt>
    <dgm:pt modelId="{8725B584-880B-45F7-BC18-7EBA65DB809E}" type="parTrans" cxnId="{66707A58-08A4-4A27-B9B2-B74D5E0ABB7D}">
      <dgm:prSet/>
      <dgm:spPr/>
      <dgm:t>
        <a:bodyPr/>
        <a:lstStyle/>
        <a:p>
          <a:endParaRPr lang="en-US"/>
        </a:p>
      </dgm:t>
    </dgm:pt>
    <dgm:pt modelId="{228F7441-B412-4E0C-ADBA-B8D8E642FB2B}" type="sibTrans" cxnId="{66707A58-08A4-4A27-B9B2-B74D5E0ABB7D}">
      <dgm:prSet/>
      <dgm:spPr/>
      <dgm:t>
        <a:bodyPr/>
        <a:lstStyle/>
        <a:p>
          <a:endParaRPr lang="en-US"/>
        </a:p>
      </dgm:t>
    </dgm:pt>
    <dgm:pt modelId="{231C8CBC-7DCD-4478-B494-993BE634362F}">
      <dgm:prSet phldrT="[Text]"/>
      <dgm:spPr/>
      <dgm:t>
        <a:bodyPr/>
        <a:lstStyle/>
        <a:p>
          <a:r>
            <a:rPr lang="en-US" dirty="0"/>
            <a:t>Application</a:t>
          </a:r>
        </a:p>
      </dgm:t>
    </dgm:pt>
    <dgm:pt modelId="{BB21D7DB-B53D-412A-BBDD-0EAD6C027B94}" type="parTrans" cxnId="{25ABE600-B7B9-40F2-BDCD-22043D2546D2}">
      <dgm:prSet/>
      <dgm:spPr/>
      <dgm:t>
        <a:bodyPr/>
        <a:lstStyle/>
        <a:p>
          <a:endParaRPr lang="en-US"/>
        </a:p>
      </dgm:t>
    </dgm:pt>
    <dgm:pt modelId="{9D53C47B-8488-400F-B552-98077F392B30}" type="sibTrans" cxnId="{25ABE600-B7B9-40F2-BDCD-22043D2546D2}">
      <dgm:prSet/>
      <dgm:spPr/>
      <dgm:t>
        <a:bodyPr/>
        <a:lstStyle/>
        <a:p>
          <a:endParaRPr lang="en-US"/>
        </a:p>
      </dgm:t>
    </dgm:pt>
    <dgm:pt modelId="{B33D4767-4FF8-459D-83C1-EE30F96FEB4D}">
      <dgm:prSet phldrT="[Text]"/>
      <dgm:spPr/>
      <dgm:t>
        <a:bodyPr/>
        <a:lstStyle/>
        <a:p>
          <a:pPr algn="ctr">
            <a:buFontTx/>
            <a:buNone/>
          </a:pPr>
          <a:r>
            <a:rPr lang="en-US" dirty="0"/>
            <a:t>Bundles are composed into an application</a:t>
          </a:r>
        </a:p>
      </dgm:t>
    </dgm:pt>
    <dgm:pt modelId="{493D9905-D616-41DB-B8A7-E6DF07779D3C}" type="parTrans" cxnId="{F5FA9CBD-D59B-4CC8-99E6-089D2BE41AF6}">
      <dgm:prSet/>
      <dgm:spPr/>
      <dgm:t>
        <a:bodyPr/>
        <a:lstStyle/>
        <a:p>
          <a:endParaRPr lang="en-US"/>
        </a:p>
      </dgm:t>
    </dgm:pt>
    <dgm:pt modelId="{E1512CC8-30E3-48B0-ABF2-9250E6579D80}" type="sibTrans" cxnId="{F5FA9CBD-D59B-4CC8-99E6-089D2BE41AF6}">
      <dgm:prSet/>
      <dgm:spPr/>
      <dgm:t>
        <a:bodyPr/>
        <a:lstStyle/>
        <a:p>
          <a:endParaRPr lang="en-US"/>
        </a:p>
      </dgm:t>
    </dgm:pt>
    <dgm:pt modelId="{91654C7E-B39B-48DE-8365-01E95315F912}" type="pres">
      <dgm:prSet presAssocID="{4F738AC0-0B9B-47CB-B447-0F3257BE02A4}" presName="Name0" presStyleCnt="0">
        <dgm:presLayoutVars>
          <dgm:dir/>
          <dgm:animLvl val="lvl"/>
          <dgm:resizeHandles val="exact"/>
        </dgm:presLayoutVars>
      </dgm:prSet>
      <dgm:spPr/>
    </dgm:pt>
    <dgm:pt modelId="{617F5534-7115-4B71-A266-F84D1AFD0189}" type="pres">
      <dgm:prSet presAssocID="{4F738AC0-0B9B-47CB-B447-0F3257BE02A4}" presName="tSp" presStyleCnt="0"/>
      <dgm:spPr/>
    </dgm:pt>
    <dgm:pt modelId="{DD01C925-4B5E-4760-9CE2-A36DE75C9D96}" type="pres">
      <dgm:prSet presAssocID="{4F738AC0-0B9B-47CB-B447-0F3257BE02A4}" presName="bSp" presStyleCnt="0"/>
      <dgm:spPr/>
    </dgm:pt>
    <dgm:pt modelId="{E266DE76-18F5-4BA0-AE74-8C288E0B4DAD}" type="pres">
      <dgm:prSet presAssocID="{4F738AC0-0B9B-47CB-B447-0F3257BE02A4}" presName="process" presStyleCnt="0"/>
      <dgm:spPr/>
    </dgm:pt>
    <dgm:pt modelId="{5D0D3E47-06B9-4624-A082-3F17CB34082E}" type="pres">
      <dgm:prSet presAssocID="{946C74FC-258D-455A-A306-8214A03A2D6F}" presName="composite1" presStyleCnt="0"/>
      <dgm:spPr/>
    </dgm:pt>
    <dgm:pt modelId="{AE00F2B4-BD1D-43DB-8EB6-E49CCC635DA1}" type="pres">
      <dgm:prSet presAssocID="{946C74FC-258D-455A-A306-8214A03A2D6F}" presName="dummyNode1" presStyleLbl="node1" presStyleIdx="0" presStyleCnt="3"/>
      <dgm:spPr/>
    </dgm:pt>
    <dgm:pt modelId="{5018C520-A050-49B5-ADAE-57BA2CCD0B31}" type="pres">
      <dgm:prSet presAssocID="{946C74FC-258D-455A-A306-8214A03A2D6F}" presName="childNode1" presStyleLbl="bgAcc1" presStyleIdx="0" presStyleCnt="3">
        <dgm:presLayoutVars>
          <dgm:bulletEnabled val="1"/>
        </dgm:presLayoutVars>
      </dgm:prSet>
      <dgm:spPr/>
    </dgm:pt>
    <dgm:pt modelId="{F5030C29-3B0D-4487-B3D2-B9A82C96BBC2}" type="pres">
      <dgm:prSet presAssocID="{946C74FC-258D-455A-A306-8214A03A2D6F}" presName="childNode1tx" presStyleLbl="bgAcc1" presStyleIdx="0" presStyleCnt="3">
        <dgm:presLayoutVars>
          <dgm:bulletEnabled val="1"/>
        </dgm:presLayoutVars>
      </dgm:prSet>
      <dgm:spPr/>
    </dgm:pt>
    <dgm:pt modelId="{53E1E24A-A161-4272-80C9-6DA8B7BBBB54}" type="pres">
      <dgm:prSet presAssocID="{946C74FC-258D-455A-A306-8214A03A2D6F}" presName="parentNode1" presStyleLbl="node1" presStyleIdx="0" presStyleCnt="3">
        <dgm:presLayoutVars>
          <dgm:chMax val="1"/>
          <dgm:bulletEnabled val="1"/>
        </dgm:presLayoutVars>
      </dgm:prSet>
      <dgm:spPr/>
    </dgm:pt>
    <dgm:pt modelId="{3F2B7990-0466-412E-88F6-78B9CC7BE489}" type="pres">
      <dgm:prSet presAssocID="{946C74FC-258D-455A-A306-8214A03A2D6F}" presName="connSite1" presStyleCnt="0"/>
      <dgm:spPr/>
    </dgm:pt>
    <dgm:pt modelId="{F1A4D3F7-782E-4A75-B033-8B74902CA8CA}" type="pres">
      <dgm:prSet presAssocID="{ACEF6673-1406-42D2-B2DC-5F4B11A7438D}" presName="Name9" presStyleLbl="sibTrans2D1" presStyleIdx="0" presStyleCnt="2"/>
      <dgm:spPr/>
    </dgm:pt>
    <dgm:pt modelId="{EBA413C0-337E-44D8-B3D4-3252C34C52F7}" type="pres">
      <dgm:prSet presAssocID="{D845B4B1-68AC-430E-8BF5-63EC7F0D1CF6}" presName="composite2" presStyleCnt="0"/>
      <dgm:spPr/>
    </dgm:pt>
    <dgm:pt modelId="{E994F5FF-ED4A-4FC3-8C94-431BF5ED0719}" type="pres">
      <dgm:prSet presAssocID="{D845B4B1-68AC-430E-8BF5-63EC7F0D1CF6}" presName="dummyNode2" presStyleLbl="node1" presStyleIdx="0" presStyleCnt="3"/>
      <dgm:spPr/>
    </dgm:pt>
    <dgm:pt modelId="{120A58E1-E294-46D5-BB5A-DA0FFFE3667C}" type="pres">
      <dgm:prSet presAssocID="{D845B4B1-68AC-430E-8BF5-63EC7F0D1CF6}" presName="childNode2" presStyleLbl="bgAcc1" presStyleIdx="1" presStyleCnt="3">
        <dgm:presLayoutVars>
          <dgm:bulletEnabled val="1"/>
        </dgm:presLayoutVars>
      </dgm:prSet>
      <dgm:spPr/>
    </dgm:pt>
    <dgm:pt modelId="{4B182EA5-8199-4A05-B5C7-3BBC3F651991}" type="pres">
      <dgm:prSet presAssocID="{D845B4B1-68AC-430E-8BF5-63EC7F0D1CF6}" presName="childNode2tx" presStyleLbl="bgAcc1" presStyleIdx="1" presStyleCnt="3">
        <dgm:presLayoutVars>
          <dgm:bulletEnabled val="1"/>
        </dgm:presLayoutVars>
      </dgm:prSet>
      <dgm:spPr/>
    </dgm:pt>
    <dgm:pt modelId="{B082E973-5DCE-4B51-BD9F-64624357F42E}" type="pres">
      <dgm:prSet presAssocID="{D845B4B1-68AC-430E-8BF5-63EC7F0D1CF6}" presName="parentNode2" presStyleLbl="node1" presStyleIdx="1" presStyleCnt="3">
        <dgm:presLayoutVars>
          <dgm:chMax val="0"/>
          <dgm:bulletEnabled val="1"/>
        </dgm:presLayoutVars>
      </dgm:prSet>
      <dgm:spPr/>
    </dgm:pt>
    <dgm:pt modelId="{2EC0B19B-4DB5-4EC8-ABA6-29759F4288A8}" type="pres">
      <dgm:prSet presAssocID="{D845B4B1-68AC-430E-8BF5-63EC7F0D1CF6}" presName="connSite2" presStyleCnt="0"/>
      <dgm:spPr/>
    </dgm:pt>
    <dgm:pt modelId="{3AED26E9-401C-4449-AF8B-7963593B75D8}" type="pres">
      <dgm:prSet presAssocID="{F423C476-100C-496D-9D47-D5B90CBE49B3}" presName="Name18" presStyleLbl="sibTrans2D1" presStyleIdx="1" presStyleCnt="2"/>
      <dgm:spPr/>
    </dgm:pt>
    <dgm:pt modelId="{58D18D58-298F-4C6F-A3DA-F20F9F73A872}" type="pres">
      <dgm:prSet presAssocID="{231C8CBC-7DCD-4478-B494-993BE634362F}" presName="composite1" presStyleCnt="0"/>
      <dgm:spPr/>
    </dgm:pt>
    <dgm:pt modelId="{39156FF8-75E5-4C28-978D-99CE903625DA}" type="pres">
      <dgm:prSet presAssocID="{231C8CBC-7DCD-4478-B494-993BE634362F}" presName="dummyNode1" presStyleLbl="node1" presStyleIdx="1" presStyleCnt="3"/>
      <dgm:spPr/>
    </dgm:pt>
    <dgm:pt modelId="{BFC3D0C8-F766-4C33-ABBB-B4CA02DC4CD6}" type="pres">
      <dgm:prSet presAssocID="{231C8CBC-7DCD-4478-B494-993BE634362F}" presName="childNode1" presStyleLbl="bgAcc1" presStyleIdx="2" presStyleCnt="3">
        <dgm:presLayoutVars>
          <dgm:bulletEnabled val="1"/>
        </dgm:presLayoutVars>
      </dgm:prSet>
      <dgm:spPr/>
    </dgm:pt>
    <dgm:pt modelId="{12724F2A-756E-4F0A-B7EE-250047B573EA}" type="pres">
      <dgm:prSet presAssocID="{231C8CBC-7DCD-4478-B494-993BE634362F}" presName="childNode1tx" presStyleLbl="bgAcc1" presStyleIdx="2" presStyleCnt="3">
        <dgm:presLayoutVars>
          <dgm:bulletEnabled val="1"/>
        </dgm:presLayoutVars>
      </dgm:prSet>
      <dgm:spPr/>
    </dgm:pt>
    <dgm:pt modelId="{41DEB94A-7B14-4AAF-A022-E37E77F30AD8}" type="pres">
      <dgm:prSet presAssocID="{231C8CBC-7DCD-4478-B494-993BE634362F}" presName="parentNode1" presStyleLbl="node1" presStyleIdx="2" presStyleCnt="3">
        <dgm:presLayoutVars>
          <dgm:chMax val="1"/>
          <dgm:bulletEnabled val="1"/>
        </dgm:presLayoutVars>
      </dgm:prSet>
      <dgm:spPr/>
    </dgm:pt>
    <dgm:pt modelId="{C939AC86-7BC7-42AF-80EA-AAF2A05D62B1}" type="pres">
      <dgm:prSet presAssocID="{231C8CBC-7DCD-4478-B494-993BE634362F}" presName="connSite1" presStyleCnt="0"/>
      <dgm:spPr/>
    </dgm:pt>
  </dgm:ptLst>
  <dgm:cxnLst>
    <dgm:cxn modelId="{25ABE600-B7B9-40F2-BDCD-22043D2546D2}" srcId="{4F738AC0-0B9B-47CB-B447-0F3257BE02A4}" destId="{231C8CBC-7DCD-4478-B494-993BE634362F}" srcOrd="2" destOrd="0" parTransId="{BB21D7DB-B53D-412A-BBDD-0EAD6C027B94}" sibTransId="{9D53C47B-8488-400F-B552-98077F392B30}"/>
    <dgm:cxn modelId="{8826C804-99B1-4F2A-8BB1-3D2FFD202D55}" type="presOf" srcId="{FA920D1A-52A1-4DA2-97EE-0D77FFAFE7B7}" destId="{120A58E1-E294-46D5-BB5A-DA0FFFE3667C}" srcOrd="0" destOrd="0" presId="urn:microsoft.com/office/officeart/2005/8/layout/hProcess4"/>
    <dgm:cxn modelId="{CAC6CA08-96E0-4559-8FF9-86D1D2E83961}" type="presOf" srcId="{B33D4767-4FF8-459D-83C1-EE30F96FEB4D}" destId="{BFC3D0C8-F766-4C33-ABBB-B4CA02DC4CD6}" srcOrd="0" destOrd="0" presId="urn:microsoft.com/office/officeart/2005/8/layout/hProcess4"/>
    <dgm:cxn modelId="{E9A2AE0F-A7DE-48F8-86A0-99E204694951}" type="presOf" srcId="{946C74FC-258D-455A-A306-8214A03A2D6F}" destId="{53E1E24A-A161-4272-80C9-6DA8B7BBBB54}" srcOrd="0" destOrd="0" presId="urn:microsoft.com/office/officeart/2005/8/layout/hProcess4"/>
    <dgm:cxn modelId="{E4A0C321-156F-468E-869B-4CF38CEAF5FB}" srcId="{4F738AC0-0B9B-47CB-B447-0F3257BE02A4}" destId="{D845B4B1-68AC-430E-8BF5-63EC7F0D1CF6}" srcOrd="1" destOrd="0" parTransId="{7D7F022C-82B8-4605-ADF0-314604EF16EC}" sibTransId="{F423C476-100C-496D-9D47-D5B90CBE49B3}"/>
    <dgm:cxn modelId="{3E8A2422-55F1-42A9-B206-C6725FA61A21}" type="presOf" srcId="{FA920D1A-52A1-4DA2-97EE-0D77FFAFE7B7}" destId="{4B182EA5-8199-4A05-B5C7-3BBC3F651991}" srcOrd="1" destOrd="0" presId="urn:microsoft.com/office/officeart/2005/8/layout/hProcess4"/>
    <dgm:cxn modelId="{02705923-F009-4FCF-8A99-9EAEDE657F20}" type="presOf" srcId="{4F738AC0-0B9B-47CB-B447-0F3257BE02A4}" destId="{91654C7E-B39B-48DE-8365-01E95315F912}" srcOrd="0" destOrd="0" presId="urn:microsoft.com/office/officeart/2005/8/layout/hProcess4"/>
    <dgm:cxn modelId="{4006EB31-5E73-45C2-AC55-18C30C1E057D}" type="presOf" srcId="{B33D4767-4FF8-459D-83C1-EE30F96FEB4D}" destId="{12724F2A-756E-4F0A-B7EE-250047B573EA}" srcOrd="1" destOrd="0" presId="urn:microsoft.com/office/officeart/2005/8/layout/hProcess4"/>
    <dgm:cxn modelId="{BBBAE835-E30E-4272-A659-DF051B17B7CA}" type="presOf" srcId="{ACEF6673-1406-42D2-B2DC-5F4B11A7438D}" destId="{F1A4D3F7-782E-4A75-B033-8B74902CA8CA}" srcOrd="0" destOrd="0" presId="urn:microsoft.com/office/officeart/2005/8/layout/hProcess4"/>
    <dgm:cxn modelId="{19275872-E415-45C8-B819-5AB5F1E3FD4D}" type="presOf" srcId="{DF47FB2B-40CE-4E8C-B922-A26A97724376}" destId="{5018C520-A050-49B5-ADAE-57BA2CCD0B31}" srcOrd="0" destOrd="0" presId="urn:microsoft.com/office/officeart/2005/8/layout/hProcess4"/>
    <dgm:cxn modelId="{66707A58-08A4-4A27-B9B2-B74D5E0ABB7D}" srcId="{D845B4B1-68AC-430E-8BF5-63EC7F0D1CF6}" destId="{FA920D1A-52A1-4DA2-97EE-0D77FFAFE7B7}" srcOrd="0" destOrd="0" parTransId="{8725B584-880B-45F7-BC18-7EBA65DB809E}" sibTransId="{228F7441-B412-4E0C-ADBA-B8D8E642FB2B}"/>
    <dgm:cxn modelId="{80565282-DE26-43D2-893D-1EBBE97E9912}" type="presOf" srcId="{D845B4B1-68AC-430E-8BF5-63EC7F0D1CF6}" destId="{B082E973-5DCE-4B51-BD9F-64624357F42E}" srcOrd="0" destOrd="0" presId="urn:microsoft.com/office/officeart/2005/8/layout/hProcess4"/>
    <dgm:cxn modelId="{F5FA9CBD-D59B-4CC8-99E6-089D2BE41AF6}" srcId="{231C8CBC-7DCD-4478-B494-993BE634362F}" destId="{B33D4767-4FF8-459D-83C1-EE30F96FEB4D}" srcOrd="0" destOrd="0" parTransId="{493D9905-D616-41DB-B8A7-E6DF07779D3C}" sibTransId="{E1512CC8-30E3-48B0-ABF2-9250E6579D80}"/>
    <dgm:cxn modelId="{32E5C7C8-3078-4B60-A543-3B5FB206667E}" type="presOf" srcId="{F423C476-100C-496D-9D47-D5B90CBE49B3}" destId="{3AED26E9-401C-4449-AF8B-7963593B75D8}" srcOrd="0" destOrd="0" presId="urn:microsoft.com/office/officeart/2005/8/layout/hProcess4"/>
    <dgm:cxn modelId="{559C96CC-98B0-4771-ADCB-AFCB6E2428C6}" type="presOf" srcId="{231C8CBC-7DCD-4478-B494-993BE634362F}" destId="{41DEB94A-7B14-4AAF-A022-E37E77F30AD8}" srcOrd="0" destOrd="0" presId="urn:microsoft.com/office/officeart/2005/8/layout/hProcess4"/>
    <dgm:cxn modelId="{4EBCE7CE-D995-4EED-8959-EF71ADF481B6}" srcId="{4F738AC0-0B9B-47CB-B447-0F3257BE02A4}" destId="{946C74FC-258D-455A-A306-8214A03A2D6F}" srcOrd="0" destOrd="0" parTransId="{7AF44E68-4712-4ED6-BB24-5082F4928F4A}" sibTransId="{ACEF6673-1406-42D2-B2DC-5F4B11A7438D}"/>
    <dgm:cxn modelId="{033807EE-E603-40D4-AFF0-DCF3A6825B83}" srcId="{946C74FC-258D-455A-A306-8214A03A2D6F}" destId="{DF47FB2B-40CE-4E8C-B922-A26A97724376}" srcOrd="0" destOrd="0" parTransId="{1443E8CB-B0C2-44BF-814D-502B5923356D}" sibTransId="{671A38CF-0E09-462F-8781-FF64A4CC9B4B}"/>
    <dgm:cxn modelId="{9F7840F5-C0C8-4F00-A886-925428759575}" type="presOf" srcId="{DF47FB2B-40CE-4E8C-B922-A26A97724376}" destId="{F5030C29-3B0D-4487-B3D2-B9A82C96BBC2}" srcOrd="1" destOrd="0" presId="urn:microsoft.com/office/officeart/2005/8/layout/hProcess4"/>
    <dgm:cxn modelId="{E7161EC6-B915-41B0-993F-D3B7BF1D1764}" type="presParOf" srcId="{91654C7E-B39B-48DE-8365-01E95315F912}" destId="{617F5534-7115-4B71-A266-F84D1AFD0189}" srcOrd="0" destOrd="0" presId="urn:microsoft.com/office/officeart/2005/8/layout/hProcess4"/>
    <dgm:cxn modelId="{554BCC77-BB85-4026-BE77-1CDED3B4165C}" type="presParOf" srcId="{91654C7E-B39B-48DE-8365-01E95315F912}" destId="{DD01C925-4B5E-4760-9CE2-A36DE75C9D96}" srcOrd="1" destOrd="0" presId="urn:microsoft.com/office/officeart/2005/8/layout/hProcess4"/>
    <dgm:cxn modelId="{1AD88A5C-B195-4319-9FCF-F8AC43D533B3}" type="presParOf" srcId="{91654C7E-B39B-48DE-8365-01E95315F912}" destId="{E266DE76-18F5-4BA0-AE74-8C288E0B4DAD}" srcOrd="2" destOrd="0" presId="urn:microsoft.com/office/officeart/2005/8/layout/hProcess4"/>
    <dgm:cxn modelId="{904D018D-830E-452A-84E2-F30EA0D0AA01}" type="presParOf" srcId="{E266DE76-18F5-4BA0-AE74-8C288E0B4DAD}" destId="{5D0D3E47-06B9-4624-A082-3F17CB34082E}" srcOrd="0" destOrd="0" presId="urn:microsoft.com/office/officeart/2005/8/layout/hProcess4"/>
    <dgm:cxn modelId="{5943560E-24B4-4B7C-9A6C-4829A045BB90}" type="presParOf" srcId="{5D0D3E47-06B9-4624-A082-3F17CB34082E}" destId="{AE00F2B4-BD1D-43DB-8EB6-E49CCC635DA1}" srcOrd="0" destOrd="0" presId="urn:microsoft.com/office/officeart/2005/8/layout/hProcess4"/>
    <dgm:cxn modelId="{169438AB-A614-47DE-87E7-D027AFD812F9}" type="presParOf" srcId="{5D0D3E47-06B9-4624-A082-3F17CB34082E}" destId="{5018C520-A050-49B5-ADAE-57BA2CCD0B31}" srcOrd="1" destOrd="0" presId="urn:microsoft.com/office/officeart/2005/8/layout/hProcess4"/>
    <dgm:cxn modelId="{3EF4AC57-D865-4636-A8DB-831643C4FAF4}" type="presParOf" srcId="{5D0D3E47-06B9-4624-A082-3F17CB34082E}" destId="{F5030C29-3B0D-4487-B3D2-B9A82C96BBC2}" srcOrd="2" destOrd="0" presId="urn:microsoft.com/office/officeart/2005/8/layout/hProcess4"/>
    <dgm:cxn modelId="{0D0EC508-03D7-45C9-AA14-D2C3604234C3}" type="presParOf" srcId="{5D0D3E47-06B9-4624-A082-3F17CB34082E}" destId="{53E1E24A-A161-4272-80C9-6DA8B7BBBB54}" srcOrd="3" destOrd="0" presId="urn:microsoft.com/office/officeart/2005/8/layout/hProcess4"/>
    <dgm:cxn modelId="{1F8F8FC4-2324-4E7B-85A4-20AE92C86B2C}" type="presParOf" srcId="{5D0D3E47-06B9-4624-A082-3F17CB34082E}" destId="{3F2B7990-0466-412E-88F6-78B9CC7BE489}" srcOrd="4" destOrd="0" presId="urn:microsoft.com/office/officeart/2005/8/layout/hProcess4"/>
    <dgm:cxn modelId="{44AAF462-5E02-4ECB-A554-03ABAEB3BA24}" type="presParOf" srcId="{E266DE76-18F5-4BA0-AE74-8C288E0B4DAD}" destId="{F1A4D3F7-782E-4A75-B033-8B74902CA8CA}" srcOrd="1" destOrd="0" presId="urn:microsoft.com/office/officeart/2005/8/layout/hProcess4"/>
    <dgm:cxn modelId="{CC6DEF10-5D73-45C1-8156-53BA0B6A555B}" type="presParOf" srcId="{E266DE76-18F5-4BA0-AE74-8C288E0B4DAD}" destId="{EBA413C0-337E-44D8-B3D4-3252C34C52F7}" srcOrd="2" destOrd="0" presId="urn:microsoft.com/office/officeart/2005/8/layout/hProcess4"/>
    <dgm:cxn modelId="{DFADEAFC-A2CD-4956-A635-C7C7823CF5F2}" type="presParOf" srcId="{EBA413C0-337E-44D8-B3D4-3252C34C52F7}" destId="{E994F5FF-ED4A-4FC3-8C94-431BF5ED0719}" srcOrd="0" destOrd="0" presId="urn:microsoft.com/office/officeart/2005/8/layout/hProcess4"/>
    <dgm:cxn modelId="{05241ADA-588F-489C-A8FD-7CF265606604}" type="presParOf" srcId="{EBA413C0-337E-44D8-B3D4-3252C34C52F7}" destId="{120A58E1-E294-46D5-BB5A-DA0FFFE3667C}" srcOrd="1" destOrd="0" presId="urn:microsoft.com/office/officeart/2005/8/layout/hProcess4"/>
    <dgm:cxn modelId="{8C55A23B-FA95-4F59-ACF3-A2D31914DEF0}" type="presParOf" srcId="{EBA413C0-337E-44D8-B3D4-3252C34C52F7}" destId="{4B182EA5-8199-4A05-B5C7-3BBC3F651991}" srcOrd="2" destOrd="0" presId="urn:microsoft.com/office/officeart/2005/8/layout/hProcess4"/>
    <dgm:cxn modelId="{9ACCADCF-F4D9-4822-A7DA-491770F2090C}" type="presParOf" srcId="{EBA413C0-337E-44D8-B3D4-3252C34C52F7}" destId="{B082E973-5DCE-4B51-BD9F-64624357F42E}" srcOrd="3" destOrd="0" presId="urn:microsoft.com/office/officeart/2005/8/layout/hProcess4"/>
    <dgm:cxn modelId="{B21DA418-629C-40F7-BC16-4E9B2C019767}" type="presParOf" srcId="{EBA413C0-337E-44D8-B3D4-3252C34C52F7}" destId="{2EC0B19B-4DB5-4EC8-ABA6-29759F4288A8}" srcOrd="4" destOrd="0" presId="urn:microsoft.com/office/officeart/2005/8/layout/hProcess4"/>
    <dgm:cxn modelId="{09AAED83-EE27-42B6-9C4C-2BA819E921AE}" type="presParOf" srcId="{E266DE76-18F5-4BA0-AE74-8C288E0B4DAD}" destId="{3AED26E9-401C-4449-AF8B-7963593B75D8}" srcOrd="3" destOrd="0" presId="urn:microsoft.com/office/officeart/2005/8/layout/hProcess4"/>
    <dgm:cxn modelId="{3D8FD2F4-DAFE-4976-9E70-BFB6701C5246}" type="presParOf" srcId="{E266DE76-18F5-4BA0-AE74-8C288E0B4DAD}" destId="{58D18D58-298F-4C6F-A3DA-F20F9F73A872}" srcOrd="4" destOrd="0" presId="urn:microsoft.com/office/officeart/2005/8/layout/hProcess4"/>
    <dgm:cxn modelId="{351B4011-F3AA-47B5-BED0-1DAA37A97ABD}" type="presParOf" srcId="{58D18D58-298F-4C6F-A3DA-F20F9F73A872}" destId="{39156FF8-75E5-4C28-978D-99CE903625DA}" srcOrd="0" destOrd="0" presId="urn:microsoft.com/office/officeart/2005/8/layout/hProcess4"/>
    <dgm:cxn modelId="{A67B91BF-9F54-4A0A-BD96-FF5BACF2233F}" type="presParOf" srcId="{58D18D58-298F-4C6F-A3DA-F20F9F73A872}" destId="{BFC3D0C8-F766-4C33-ABBB-B4CA02DC4CD6}" srcOrd="1" destOrd="0" presId="urn:microsoft.com/office/officeart/2005/8/layout/hProcess4"/>
    <dgm:cxn modelId="{C8267ADD-5942-4AA1-A9F1-21DED1B246A9}" type="presParOf" srcId="{58D18D58-298F-4C6F-A3DA-F20F9F73A872}" destId="{12724F2A-756E-4F0A-B7EE-250047B573EA}" srcOrd="2" destOrd="0" presId="urn:microsoft.com/office/officeart/2005/8/layout/hProcess4"/>
    <dgm:cxn modelId="{B47678CD-AA04-425B-A5B2-E69E01F874B2}" type="presParOf" srcId="{58D18D58-298F-4C6F-A3DA-F20F9F73A872}" destId="{41DEB94A-7B14-4AAF-A022-E37E77F30AD8}" srcOrd="3" destOrd="0" presId="urn:microsoft.com/office/officeart/2005/8/layout/hProcess4"/>
    <dgm:cxn modelId="{7B368051-5C2F-46E7-94C0-8629A0354A61}" type="presParOf" srcId="{58D18D58-298F-4C6F-A3DA-F20F9F73A872}" destId="{C939AC86-7BC7-42AF-80EA-AAF2A05D62B1}"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0C3D00-2C73-6C4A-AE66-83898DEA2F3C}" type="doc">
      <dgm:prSet loTypeId="urn:microsoft.com/office/officeart/2005/8/layout/vProcess5" loCatId="" qsTypeId="urn:microsoft.com/office/officeart/2005/8/quickstyle/simple4" qsCatId="simple" csTypeId="urn:microsoft.com/office/officeart/2005/8/colors/accent1_3" csCatId="accent1" phldr="1"/>
      <dgm:spPr/>
      <dgm:t>
        <a:bodyPr/>
        <a:lstStyle/>
        <a:p>
          <a:endParaRPr lang="en-US"/>
        </a:p>
      </dgm:t>
    </dgm:pt>
    <dgm:pt modelId="{29DB8328-5998-A946-A1F6-F648907748EC}">
      <dgm:prSet phldrT="[Text]"/>
      <dgm:spPr/>
      <dgm:t>
        <a:bodyPr/>
        <a:lstStyle/>
        <a:p>
          <a:r>
            <a:rPr lang="en-US">
              <a:solidFill>
                <a:schemeClr val="tx1"/>
              </a:solidFill>
            </a:rPr>
            <a:t>Perceived Problem</a:t>
          </a:r>
        </a:p>
      </dgm:t>
    </dgm:pt>
    <dgm:pt modelId="{674B65D7-F244-AC46-A2FB-BE59365AF905}" type="parTrans" cxnId="{DB015E6E-BBEB-ED46-A5EE-556C02DC9B9F}">
      <dgm:prSet/>
      <dgm:spPr/>
      <dgm:t>
        <a:bodyPr/>
        <a:lstStyle/>
        <a:p>
          <a:endParaRPr lang="en-US"/>
        </a:p>
      </dgm:t>
    </dgm:pt>
    <dgm:pt modelId="{3FC9AB03-7290-5145-8917-C563D141E2DF}" type="sibTrans" cxnId="{DB015E6E-BBEB-ED46-A5EE-556C02DC9B9F}">
      <dgm:prSet>
        <dgm:style>
          <a:lnRef idx="2">
            <a:schemeClr val="accent4">
              <a:shade val="50000"/>
            </a:schemeClr>
          </a:lnRef>
          <a:fillRef idx="1">
            <a:schemeClr val="accent4"/>
          </a:fillRef>
          <a:effectRef idx="0">
            <a:schemeClr val="accent4"/>
          </a:effectRef>
          <a:fontRef idx="minor">
            <a:schemeClr val="lt1"/>
          </a:fontRef>
        </dgm:style>
      </dgm:prSet>
      <dgm:spPr>
        <a:solidFill>
          <a:schemeClr val="accent5">
            <a:lumMod val="75000"/>
          </a:schemeClr>
        </a:solidFill>
      </dgm:spPr>
      <dgm:t>
        <a:bodyPr/>
        <a:lstStyle/>
        <a:p>
          <a:endParaRPr lang="en-US"/>
        </a:p>
      </dgm:t>
    </dgm:pt>
    <dgm:pt modelId="{BCAF3D6A-CB27-544F-8167-B630B8548BE6}">
      <dgm:prSet phldrT="[Text]"/>
      <dgm:spPr/>
      <dgm:t>
        <a:bodyPr/>
        <a:lstStyle/>
        <a:p>
          <a:r>
            <a:rPr lang="en-US" dirty="0">
              <a:solidFill>
                <a:schemeClr val="tx1"/>
              </a:solidFill>
            </a:rPr>
            <a:t>Challenge and Understand</a:t>
          </a:r>
        </a:p>
      </dgm:t>
    </dgm:pt>
    <dgm:pt modelId="{11D114F2-2C36-F24B-AF94-F75EE9B0807C}" type="parTrans" cxnId="{B33DC490-3119-304B-A029-FE374E0E2814}">
      <dgm:prSet/>
      <dgm:spPr/>
      <dgm:t>
        <a:bodyPr/>
        <a:lstStyle/>
        <a:p>
          <a:endParaRPr lang="en-US"/>
        </a:p>
      </dgm:t>
    </dgm:pt>
    <dgm:pt modelId="{5128B840-81D8-564C-9FCE-B4FC86E49A73}" type="sibTrans" cxnId="{B33DC490-3119-304B-A029-FE374E0E2814}">
      <dgm:prSet>
        <dgm:style>
          <a:lnRef idx="2">
            <a:schemeClr val="accent4">
              <a:shade val="50000"/>
            </a:schemeClr>
          </a:lnRef>
          <a:fillRef idx="1">
            <a:schemeClr val="accent4"/>
          </a:fillRef>
          <a:effectRef idx="0">
            <a:schemeClr val="accent4"/>
          </a:effectRef>
          <a:fontRef idx="minor">
            <a:schemeClr val="lt1"/>
          </a:fontRef>
        </dgm:style>
      </dgm:prSet>
      <dgm:spPr>
        <a:solidFill>
          <a:schemeClr val="accent5">
            <a:lumMod val="75000"/>
          </a:schemeClr>
        </a:solidFill>
      </dgm:spPr>
      <dgm:t>
        <a:bodyPr/>
        <a:lstStyle/>
        <a:p>
          <a:endParaRPr lang="en-US"/>
        </a:p>
      </dgm:t>
    </dgm:pt>
    <dgm:pt modelId="{CEF7E16B-82D5-8845-B0E1-B44F81F9C3E6}">
      <dgm:prSet phldrT="[Text]"/>
      <dgm:spPr/>
      <dgm:t>
        <a:bodyPr/>
        <a:lstStyle/>
        <a:p>
          <a:r>
            <a:rPr lang="en-US">
              <a:solidFill>
                <a:schemeClr val="tx1"/>
              </a:solidFill>
            </a:rPr>
            <a:t>Reproduce and Measure</a:t>
          </a:r>
        </a:p>
      </dgm:t>
    </dgm:pt>
    <dgm:pt modelId="{D3735E90-8B32-B949-86BE-725C08E2D429}" type="parTrans" cxnId="{8E7CFAE3-8F95-C749-8A77-182D5CA1469A}">
      <dgm:prSet/>
      <dgm:spPr/>
      <dgm:t>
        <a:bodyPr/>
        <a:lstStyle/>
        <a:p>
          <a:endParaRPr lang="en-US"/>
        </a:p>
      </dgm:t>
    </dgm:pt>
    <dgm:pt modelId="{DA882F11-CF47-4049-B5A7-76A5DD93D00D}" type="sibTrans" cxnId="{8E7CFAE3-8F95-C749-8A77-182D5CA1469A}">
      <dgm:prSet>
        <dgm:style>
          <a:lnRef idx="2">
            <a:schemeClr val="accent4">
              <a:shade val="50000"/>
            </a:schemeClr>
          </a:lnRef>
          <a:fillRef idx="1">
            <a:schemeClr val="accent4"/>
          </a:fillRef>
          <a:effectRef idx="0">
            <a:schemeClr val="accent4"/>
          </a:effectRef>
          <a:fontRef idx="minor">
            <a:schemeClr val="lt1"/>
          </a:fontRef>
        </dgm:style>
      </dgm:prSet>
      <dgm:spPr>
        <a:solidFill>
          <a:schemeClr val="accent5">
            <a:lumMod val="75000"/>
          </a:schemeClr>
        </a:solidFill>
      </dgm:spPr>
      <dgm:t>
        <a:bodyPr/>
        <a:lstStyle/>
        <a:p>
          <a:endParaRPr lang="en-US"/>
        </a:p>
      </dgm:t>
    </dgm:pt>
    <dgm:pt modelId="{5EBFFAE9-561D-B94A-B727-8E4D6674ED1A}">
      <dgm:prSet phldrT="[Text]"/>
      <dgm:spPr/>
      <dgm:t>
        <a:bodyPr/>
        <a:lstStyle/>
        <a:p>
          <a:r>
            <a:rPr lang="en-US" dirty="0">
              <a:solidFill>
                <a:schemeClr val="tx1"/>
              </a:solidFill>
            </a:rPr>
            <a:t>Analyze and Fix</a:t>
          </a:r>
        </a:p>
      </dgm:t>
    </dgm:pt>
    <dgm:pt modelId="{AA0FC3F4-B17B-2C49-966A-FD1E0DEF1A12}" type="parTrans" cxnId="{B4C5E3C6-3BB2-C648-95C3-4A73CE344B75}">
      <dgm:prSet/>
      <dgm:spPr/>
      <dgm:t>
        <a:bodyPr/>
        <a:lstStyle/>
        <a:p>
          <a:endParaRPr lang="en-US"/>
        </a:p>
      </dgm:t>
    </dgm:pt>
    <dgm:pt modelId="{87ECE827-1393-9945-9A38-2574DEC4CB27}" type="sibTrans" cxnId="{B4C5E3C6-3BB2-C648-95C3-4A73CE344B75}">
      <dgm:prSet>
        <dgm:style>
          <a:lnRef idx="2">
            <a:schemeClr val="accent4">
              <a:shade val="50000"/>
            </a:schemeClr>
          </a:lnRef>
          <a:fillRef idx="1">
            <a:schemeClr val="accent4"/>
          </a:fillRef>
          <a:effectRef idx="0">
            <a:schemeClr val="accent4"/>
          </a:effectRef>
          <a:fontRef idx="minor">
            <a:schemeClr val="lt1"/>
          </a:fontRef>
        </dgm:style>
      </dgm:prSet>
      <dgm:spPr>
        <a:solidFill>
          <a:schemeClr val="accent5">
            <a:lumMod val="75000"/>
          </a:schemeClr>
        </a:solidFill>
      </dgm:spPr>
      <dgm:t>
        <a:bodyPr/>
        <a:lstStyle/>
        <a:p>
          <a:endParaRPr lang="en-US"/>
        </a:p>
      </dgm:t>
    </dgm:pt>
    <dgm:pt modelId="{1B1477EF-6483-BD49-A4EA-2E6D4BD47930}">
      <dgm:prSet phldrT="[Text]"/>
      <dgm:spPr/>
      <dgm:t>
        <a:bodyPr/>
        <a:lstStyle/>
        <a:p>
          <a:r>
            <a:rPr lang="en-US" dirty="0">
              <a:solidFill>
                <a:schemeClr val="tx1"/>
              </a:solidFill>
            </a:rPr>
            <a:t>Confirm Solution or Repeat</a:t>
          </a:r>
        </a:p>
      </dgm:t>
    </dgm:pt>
    <dgm:pt modelId="{5D598829-3D09-3F46-997F-CA2D89D4E98B}" type="parTrans" cxnId="{D321ACCF-8A63-8742-8915-D94F5CA064FB}">
      <dgm:prSet/>
      <dgm:spPr/>
      <dgm:t>
        <a:bodyPr/>
        <a:lstStyle/>
        <a:p>
          <a:endParaRPr lang="en-US"/>
        </a:p>
      </dgm:t>
    </dgm:pt>
    <dgm:pt modelId="{4C97F1B6-369E-8942-B899-05386D682546}" type="sibTrans" cxnId="{D321ACCF-8A63-8742-8915-D94F5CA064FB}">
      <dgm:prSet/>
      <dgm:spPr/>
      <dgm:t>
        <a:bodyPr/>
        <a:lstStyle/>
        <a:p>
          <a:endParaRPr lang="en-US"/>
        </a:p>
      </dgm:t>
    </dgm:pt>
    <dgm:pt modelId="{97F2E341-87C9-4542-AF40-5339750B03D9}" type="pres">
      <dgm:prSet presAssocID="{1F0C3D00-2C73-6C4A-AE66-83898DEA2F3C}" presName="outerComposite" presStyleCnt="0">
        <dgm:presLayoutVars>
          <dgm:chMax val="5"/>
          <dgm:dir/>
          <dgm:resizeHandles val="exact"/>
        </dgm:presLayoutVars>
      </dgm:prSet>
      <dgm:spPr/>
    </dgm:pt>
    <dgm:pt modelId="{EAFA15A8-15B0-9D41-AFCE-7E62F3E1CCE0}" type="pres">
      <dgm:prSet presAssocID="{1F0C3D00-2C73-6C4A-AE66-83898DEA2F3C}" presName="dummyMaxCanvas" presStyleCnt="0">
        <dgm:presLayoutVars/>
      </dgm:prSet>
      <dgm:spPr/>
    </dgm:pt>
    <dgm:pt modelId="{1236DD67-0D8A-B243-939E-AA5547E6CFB0}" type="pres">
      <dgm:prSet presAssocID="{1F0C3D00-2C73-6C4A-AE66-83898DEA2F3C}" presName="FiveNodes_1" presStyleLbl="node1" presStyleIdx="0" presStyleCnt="5" custLinFactNeighborX="188" custLinFactNeighborY="-3017">
        <dgm:presLayoutVars>
          <dgm:bulletEnabled val="1"/>
        </dgm:presLayoutVars>
      </dgm:prSet>
      <dgm:spPr/>
    </dgm:pt>
    <dgm:pt modelId="{137AD156-367F-E74D-A356-CCA6938F7EC8}" type="pres">
      <dgm:prSet presAssocID="{1F0C3D00-2C73-6C4A-AE66-83898DEA2F3C}" presName="FiveNodes_2" presStyleLbl="node1" presStyleIdx="1" presStyleCnt="5">
        <dgm:presLayoutVars>
          <dgm:bulletEnabled val="1"/>
        </dgm:presLayoutVars>
      </dgm:prSet>
      <dgm:spPr/>
    </dgm:pt>
    <dgm:pt modelId="{8C6F36FC-26A3-2A4E-B660-7E0C60A8B8D5}" type="pres">
      <dgm:prSet presAssocID="{1F0C3D00-2C73-6C4A-AE66-83898DEA2F3C}" presName="FiveNodes_3" presStyleLbl="node1" presStyleIdx="2" presStyleCnt="5">
        <dgm:presLayoutVars>
          <dgm:bulletEnabled val="1"/>
        </dgm:presLayoutVars>
      </dgm:prSet>
      <dgm:spPr/>
    </dgm:pt>
    <dgm:pt modelId="{713B15E0-1265-F648-911D-C05F48E689B3}" type="pres">
      <dgm:prSet presAssocID="{1F0C3D00-2C73-6C4A-AE66-83898DEA2F3C}" presName="FiveNodes_4" presStyleLbl="node1" presStyleIdx="3" presStyleCnt="5">
        <dgm:presLayoutVars>
          <dgm:bulletEnabled val="1"/>
        </dgm:presLayoutVars>
      </dgm:prSet>
      <dgm:spPr/>
    </dgm:pt>
    <dgm:pt modelId="{B0D38877-A0A1-F040-8559-76D422686969}" type="pres">
      <dgm:prSet presAssocID="{1F0C3D00-2C73-6C4A-AE66-83898DEA2F3C}" presName="FiveNodes_5" presStyleLbl="node1" presStyleIdx="4" presStyleCnt="5">
        <dgm:presLayoutVars>
          <dgm:bulletEnabled val="1"/>
        </dgm:presLayoutVars>
      </dgm:prSet>
      <dgm:spPr/>
    </dgm:pt>
    <dgm:pt modelId="{C2064B79-1E08-D04B-98C3-331A409DF328}" type="pres">
      <dgm:prSet presAssocID="{1F0C3D00-2C73-6C4A-AE66-83898DEA2F3C}" presName="FiveConn_1-2" presStyleLbl="fgAccFollowNode1" presStyleIdx="0" presStyleCnt="4">
        <dgm:presLayoutVars>
          <dgm:bulletEnabled val="1"/>
        </dgm:presLayoutVars>
      </dgm:prSet>
      <dgm:spPr/>
    </dgm:pt>
    <dgm:pt modelId="{BC4B1DA3-7F99-FA44-929A-46F15138BF3A}" type="pres">
      <dgm:prSet presAssocID="{1F0C3D00-2C73-6C4A-AE66-83898DEA2F3C}" presName="FiveConn_2-3" presStyleLbl="fgAccFollowNode1" presStyleIdx="1" presStyleCnt="4">
        <dgm:presLayoutVars>
          <dgm:bulletEnabled val="1"/>
        </dgm:presLayoutVars>
      </dgm:prSet>
      <dgm:spPr/>
    </dgm:pt>
    <dgm:pt modelId="{FBF7AFDA-4C10-FD47-9005-3991FDCEDD3C}" type="pres">
      <dgm:prSet presAssocID="{1F0C3D00-2C73-6C4A-AE66-83898DEA2F3C}" presName="FiveConn_3-4" presStyleLbl="fgAccFollowNode1" presStyleIdx="2" presStyleCnt="4">
        <dgm:presLayoutVars>
          <dgm:bulletEnabled val="1"/>
        </dgm:presLayoutVars>
      </dgm:prSet>
      <dgm:spPr/>
    </dgm:pt>
    <dgm:pt modelId="{1B9234C6-6462-B94C-B4BC-709CE30E1718}" type="pres">
      <dgm:prSet presAssocID="{1F0C3D00-2C73-6C4A-AE66-83898DEA2F3C}" presName="FiveConn_4-5" presStyleLbl="fgAccFollowNode1" presStyleIdx="3" presStyleCnt="4">
        <dgm:presLayoutVars>
          <dgm:bulletEnabled val="1"/>
        </dgm:presLayoutVars>
      </dgm:prSet>
      <dgm:spPr/>
    </dgm:pt>
    <dgm:pt modelId="{C3564375-FF67-EE40-AC61-D3992CE62AF9}" type="pres">
      <dgm:prSet presAssocID="{1F0C3D00-2C73-6C4A-AE66-83898DEA2F3C}" presName="FiveNodes_1_text" presStyleLbl="node1" presStyleIdx="4" presStyleCnt="5">
        <dgm:presLayoutVars>
          <dgm:bulletEnabled val="1"/>
        </dgm:presLayoutVars>
      </dgm:prSet>
      <dgm:spPr/>
    </dgm:pt>
    <dgm:pt modelId="{5F81F2AC-7F09-2849-89D5-B3F6A5B88ADB}" type="pres">
      <dgm:prSet presAssocID="{1F0C3D00-2C73-6C4A-AE66-83898DEA2F3C}" presName="FiveNodes_2_text" presStyleLbl="node1" presStyleIdx="4" presStyleCnt="5">
        <dgm:presLayoutVars>
          <dgm:bulletEnabled val="1"/>
        </dgm:presLayoutVars>
      </dgm:prSet>
      <dgm:spPr/>
    </dgm:pt>
    <dgm:pt modelId="{7A73F442-1DDB-0F49-B6F2-AEA562A06559}" type="pres">
      <dgm:prSet presAssocID="{1F0C3D00-2C73-6C4A-AE66-83898DEA2F3C}" presName="FiveNodes_3_text" presStyleLbl="node1" presStyleIdx="4" presStyleCnt="5">
        <dgm:presLayoutVars>
          <dgm:bulletEnabled val="1"/>
        </dgm:presLayoutVars>
      </dgm:prSet>
      <dgm:spPr/>
    </dgm:pt>
    <dgm:pt modelId="{68B73A8A-063B-1944-9696-6103EAA88C86}" type="pres">
      <dgm:prSet presAssocID="{1F0C3D00-2C73-6C4A-AE66-83898DEA2F3C}" presName="FiveNodes_4_text" presStyleLbl="node1" presStyleIdx="4" presStyleCnt="5">
        <dgm:presLayoutVars>
          <dgm:bulletEnabled val="1"/>
        </dgm:presLayoutVars>
      </dgm:prSet>
      <dgm:spPr/>
    </dgm:pt>
    <dgm:pt modelId="{B629ABC1-66E6-B94E-96C7-A8E38409DD9C}" type="pres">
      <dgm:prSet presAssocID="{1F0C3D00-2C73-6C4A-AE66-83898DEA2F3C}" presName="FiveNodes_5_text" presStyleLbl="node1" presStyleIdx="4" presStyleCnt="5">
        <dgm:presLayoutVars>
          <dgm:bulletEnabled val="1"/>
        </dgm:presLayoutVars>
      </dgm:prSet>
      <dgm:spPr/>
    </dgm:pt>
  </dgm:ptLst>
  <dgm:cxnLst>
    <dgm:cxn modelId="{3BB81E18-B7C1-8245-9C8B-DF79A56AD80D}" type="presOf" srcId="{3FC9AB03-7290-5145-8917-C563D141E2DF}" destId="{C2064B79-1E08-D04B-98C3-331A409DF328}" srcOrd="0" destOrd="0" presId="urn:microsoft.com/office/officeart/2005/8/layout/vProcess5"/>
    <dgm:cxn modelId="{EFA6E721-3C38-3848-9E9E-778E59BA3353}" type="presOf" srcId="{5128B840-81D8-564C-9FCE-B4FC86E49A73}" destId="{BC4B1DA3-7F99-FA44-929A-46F15138BF3A}" srcOrd="0" destOrd="0" presId="urn:microsoft.com/office/officeart/2005/8/layout/vProcess5"/>
    <dgm:cxn modelId="{87788535-5B40-B04B-B1C0-D9B808F48D87}" type="presOf" srcId="{29DB8328-5998-A946-A1F6-F648907748EC}" destId="{1236DD67-0D8A-B243-939E-AA5547E6CFB0}" srcOrd="0" destOrd="0" presId="urn:microsoft.com/office/officeart/2005/8/layout/vProcess5"/>
    <dgm:cxn modelId="{57C7486B-7736-5741-9E11-89BB1D039FF3}" type="presOf" srcId="{29DB8328-5998-A946-A1F6-F648907748EC}" destId="{C3564375-FF67-EE40-AC61-D3992CE62AF9}" srcOrd="1" destOrd="0" presId="urn:microsoft.com/office/officeart/2005/8/layout/vProcess5"/>
    <dgm:cxn modelId="{DB015E6E-BBEB-ED46-A5EE-556C02DC9B9F}" srcId="{1F0C3D00-2C73-6C4A-AE66-83898DEA2F3C}" destId="{29DB8328-5998-A946-A1F6-F648907748EC}" srcOrd="0" destOrd="0" parTransId="{674B65D7-F244-AC46-A2FB-BE59365AF905}" sibTransId="{3FC9AB03-7290-5145-8917-C563D141E2DF}"/>
    <dgm:cxn modelId="{F913E64E-96B5-8F45-BD9C-6CA338E3745E}" type="presOf" srcId="{BCAF3D6A-CB27-544F-8167-B630B8548BE6}" destId="{5F81F2AC-7F09-2849-89D5-B3F6A5B88ADB}" srcOrd="1" destOrd="0" presId="urn:microsoft.com/office/officeart/2005/8/layout/vProcess5"/>
    <dgm:cxn modelId="{CA8B3976-A6E5-7844-A672-90588BAA4204}" type="presOf" srcId="{5EBFFAE9-561D-B94A-B727-8E4D6674ED1A}" destId="{68B73A8A-063B-1944-9696-6103EAA88C86}" srcOrd="1" destOrd="0" presId="urn:microsoft.com/office/officeart/2005/8/layout/vProcess5"/>
    <dgm:cxn modelId="{B33DC490-3119-304B-A029-FE374E0E2814}" srcId="{1F0C3D00-2C73-6C4A-AE66-83898DEA2F3C}" destId="{BCAF3D6A-CB27-544F-8167-B630B8548BE6}" srcOrd="1" destOrd="0" parTransId="{11D114F2-2C36-F24B-AF94-F75EE9B0807C}" sibTransId="{5128B840-81D8-564C-9FCE-B4FC86E49A73}"/>
    <dgm:cxn modelId="{0DC29D9B-332D-F54A-B635-39E56430E1C7}" type="presOf" srcId="{5EBFFAE9-561D-B94A-B727-8E4D6674ED1A}" destId="{713B15E0-1265-F648-911D-C05F48E689B3}" srcOrd="0" destOrd="0" presId="urn:microsoft.com/office/officeart/2005/8/layout/vProcess5"/>
    <dgm:cxn modelId="{3D010A9C-489A-2C45-8E59-91C48D679682}" type="presOf" srcId="{DA882F11-CF47-4049-B5A7-76A5DD93D00D}" destId="{FBF7AFDA-4C10-FD47-9005-3991FDCEDD3C}" srcOrd="0" destOrd="0" presId="urn:microsoft.com/office/officeart/2005/8/layout/vProcess5"/>
    <dgm:cxn modelId="{DE02199D-2244-E249-868D-00DC2FA60081}" type="presOf" srcId="{87ECE827-1393-9945-9A38-2574DEC4CB27}" destId="{1B9234C6-6462-B94C-B4BC-709CE30E1718}" srcOrd="0" destOrd="0" presId="urn:microsoft.com/office/officeart/2005/8/layout/vProcess5"/>
    <dgm:cxn modelId="{B3F0ABBC-FC1C-014B-BC0B-E13F9FF17025}" type="presOf" srcId="{CEF7E16B-82D5-8845-B0E1-B44F81F9C3E6}" destId="{8C6F36FC-26A3-2A4E-B660-7E0C60A8B8D5}" srcOrd="0" destOrd="0" presId="urn:microsoft.com/office/officeart/2005/8/layout/vProcess5"/>
    <dgm:cxn modelId="{87D76ABE-00F8-E747-A59B-D0401F3EBDB1}" type="presOf" srcId="{BCAF3D6A-CB27-544F-8167-B630B8548BE6}" destId="{137AD156-367F-E74D-A356-CCA6938F7EC8}" srcOrd="0" destOrd="0" presId="urn:microsoft.com/office/officeart/2005/8/layout/vProcess5"/>
    <dgm:cxn modelId="{B4C5E3C6-3BB2-C648-95C3-4A73CE344B75}" srcId="{1F0C3D00-2C73-6C4A-AE66-83898DEA2F3C}" destId="{5EBFFAE9-561D-B94A-B727-8E4D6674ED1A}" srcOrd="3" destOrd="0" parTransId="{AA0FC3F4-B17B-2C49-966A-FD1E0DEF1A12}" sibTransId="{87ECE827-1393-9945-9A38-2574DEC4CB27}"/>
    <dgm:cxn modelId="{408FF9CA-1465-3146-8EC4-265067C01160}" type="presOf" srcId="{CEF7E16B-82D5-8845-B0E1-B44F81F9C3E6}" destId="{7A73F442-1DDB-0F49-B6F2-AEA562A06559}" srcOrd="1" destOrd="0" presId="urn:microsoft.com/office/officeart/2005/8/layout/vProcess5"/>
    <dgm:cxn modelId="{D321ACCF-8A63-8742-8915-D94F5CA064FB}" srcId="{1F0C3D00-2C73-6C4A-AE66-83898DEA2F3C}" destId="{1B1477EF-6483-BD49-A4EA-2E6D4BD47930}" srcOrd="4" destOrd="0" parTransId="{5D598829-3D09-3F46-997F-CA2D89D4E98B}" sibTransId="{4C97F1B6-369E-8942-B899-05386D682546}"/>
    <dgm:cxn modelId="{FE55C1D2-9E17-0646-8063-DF973168A986}" type="presOf" srcId="{1B1477EF-6483-BD49-A4EA-2E6D4BD47930}" destId="{B629ABC1-66E6-B94E-96C7-A8E38409DD9C}" srcOrd="1" destOrd="0" presId="urn:microsoft.com/office/officeart/2005/8/layout/vProcess5"/>
    <dgm:cxn modelId="{8E7CFAE3-8F95-C749-8A77-182D5CA1469A}" srcId="{1F0C3D00-2C73-6C4A-AE66-83898DEA2F3C}" destId="{CEF7E16B-82D5-8845-B0E1-B44F81F9C3E6}" srcOrd="2" destOrd="0" parTransId="{D3735E90-8B32-B949-86BE-725C08E2D429}" sibTransId="{DA882F11-CF47-4049-B5A7-76A5DD93D00D}"/>
    <dgm:cxn modelId="{3A1DACE7-3264-AD47-BE70-A7AEEE1C59A2}" type="presOf" srcId="{1B1477EF-6483-BD49-A4EA-2E6D4BD47930}" destId="{B0D38877-A0A1-F040-8559-76D422686969}" srcOrd="0" destOrd="0" presId="urn:microsoft.com/office/officeart/2005/8/layout/vProcess5"/>
    <dgm:cxn modelId="{F3D5D4FD-9DAD-0C4D-8981-C82AF35E2C8C}" type="presOf" srcId="{1F0C3D00-2C73-6C4A-AE66-83898DEA2F3C}" destId="{97F2E341-87C9-4542-AF40-5339750B03D9}" srcOrd="0" destOrd="0" presId="urn:microsoft.com/office/officeart/2005/8/layout/vProcess5"/>
    <dgm:cxn modelId="{3C5BDA34-86A0-4A42-AF05-32F63558D9B7}" type="presParOf" srcId="{97F2E341-87C9-4542-AF40-5339750B03D9}" destId="{EAFA15A8-15B0-9D41-AFCE-7E62F3E1CCE0}" srcOrd="0" destOrd="0" presId="urn:microsoft.com/office/officeart/2005/8/layout/vProcess5"/>
    <dgm:cxn modelId="{E7ABCFAD-7A56-7546-B1E5-54E4478B455F}" type="presParOf" srcId="{97F2E341-87C9-4542-AF40-5339750B03D9}" destId="{1236DD67-0D8A-B243-939E-AA5547E6CFB0}" srcOrd="1" destOrd="0" presId="urn:microsoft.com/office/officeart/2005/8/layout/vProcess5"/>
    <dgm:cxn modelId="{ACA2C046-0E11-C645-86BD-326E40E6DE73}" type="presParOf" srcId="{97F2E341-87C9-4542-AF40-5339750B03D9}" destId="{137AD156-367F-E74D-A356-CCA6938F7EC8}" srcOrd="2" destOrd="0" presId="urn:microsoft.com/office/officeart/2005/8/layout/vProcess5"/>
    <dgm:cxn modelId="{B217E217-BC3D-6847-AA5A-5C6E283FACD0}" type="presParOf" srcId="{97F2E341-87C9-4542-AF40-5339750B03D9}" destId="{8C6F36FC-26A3-2A4E-B660-7E0C60A8B8D5}" srcOrd="3" destOrd="0" presId="urn:microsoft.com/office/officeart/2005/8/layout/vProcess5"/>
    <dgm:cxn modelId="{04A0F3F3-5A2B-4F4E-AD84-FE035A3D83D2}" type="presParOf" srcId="{97F2E341-87C9-4542-AF40-5339750B03D9}" destId="{713B15E0-1265-F648-911D-C05F48E689B3}" srcOrd="4" destOrd="0" presId="urn:microsoft.com/office/officeart/2005/8/layout/vProcess5"/>
    <dgm:cxn modelId="{34B6A16C-15AB-7842-9DC5-0D48ABB0D501}" type="presParOf" srcId="{97F2E341-87C9-4542-AF40-5339750B03D9}" destId="{B0D38877-A0A1-F040-8559-76D422686969}" srcOrd="5" destOrd="0" presId="urn:microsoft.com/office/officeart/2005/8/layout/vProcess5"/>
    <dgm:cxn modelId="{F0F654B0-CC55-E344-A287-D588300EA804}" type="presParOf" srcId="{97F2E341-87C9-4542-AF40-5339750B03D9}" destId="{C2064B79-1E08-D04B-98C3-331A409DF328}" srcOrd="6" destOrd="0" presId="urn:microsoft.com/office/officeart/2005/8/layout/vProcess5"/>
    <dgm:cxn modelId="{7DE77516-20EE-E543-92AE-FD5DB3368ED4}" type="presParOf" srcId="{97F2E341-87C9-4542-AF40-5339750B03D9}" destId="{BC4B1DA3-7F99-FA44-929A-46F15138BF3A}" srcOrd="7" destOrd="0" presId="urn:microsoft.com/office/officeart/2005/8/layout/vProcess5"/>
    <dgm:cxn modelId="{0448BF0B-9A3E-4F44-8012-CD386FB1FE84}" type="presParOf" srcId="{97F2E341-87C9-4542-AF40-5339750B03D9}" destId="{FBF7AFDA-4C10-FD47-9005-3991FDCEDD3C}" srcOrd="8" destOrd="0" presId="urn:microsoft.com/office/officeart/2005/8/layout/vProcess5"/>
    <dgm:cxn modelId="{CC4261AB-C5B3-694B-AB81-1F52D207235D}" type="presParOf" srcId="{97F2E341-87C9-4542-AF40-5339750B03D9}" destId="{1B9234C6-6462-B94C-B4BC-709CE30E1718}" srcOrd="9" destOrd="0" presId="urn:microsoft.com/office/officeart/2005/8/layout/vProcess5"/>
    <dgm:cxn modelId="{8E353A56-32EA-C843-85ED-55B9B9B2A075}" type="presParOf" srcId="{97F2E341-87C9-4542-AF40-5339750B03D9}" destId="{C3564375-FF67-EE40-AC61-D3992CE62AF9}" srcOrd="10" destOrd="0" presId="urn:microsoft.com/office/officeart/2005/8/layout/vProcess5"/>
    <dgm:cxn modelId="{C00B66B4-5F6E-8C45-B1AB-5E35496C12B2}" type="presParOf" srcId="{97F2E341-87C9-4542-AF40-5339750B03D9}" destId="{5F81F2AC-7F09-2849-89D5-B3F6A5B88ADB}" srcOrd="11" destOrd="0" presId="urn:microsoft.com/office/officeart/2005/8/layout/vProcess5"/>
    <dgm:cxn modelId="{7DD412F4-E6CD-A74F-976F-476746684F82}" type="presParOf" srcId="{97F2E341-87C9-4542-AF40-5339750B03D9}" destId="{7A73F442-1DDB-0F49-B6F2-AEA562A06559}" srcOrd="12" destOrd="0" presId="urn:microsoft.com/office/officeart/2005/8/layout/vProcess5"/>
    <dgm:cxn modelId="{3B40E57D-60FF-A84A-8BDF-215E692938E9}" type="presParOf" srcId="{97F2E341-87C9-4542-AF40-5339750B03D9}" destId="{68B73A8A-063B-1944-9696-6103EAA88C86}" srcOrd="13" destOrd="0" presId="urn:microsoft.com/office/officeart/2005/8/layout/vProcess5"/>
    <dgm:cxn modelId="{BBA22D9A-3B16-A347-AE31-E9708776B47C}" type="presParOf" srcId="{97F2E341-87C9-4542-AF40-5339750B03D9}" destId="{B629ABC1-66E6-B94E-96C7-A8E38409DD9C}"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18C520-A050-49B5-ADAE-57BA2CCD0B31}">
      <dsp:nvSpPr>
        <dsp:cNvPr id="0" name=""/>
        <dsp:cNvSpPr/>
      </dsp:nvSpPr>
      <dsp:spPr>
        <a:xfrm>
          <a:off x="163" y="1329914"/>
          <a:ext cx="2232959" cy="1841724"/>
        </a:xfrm>
        <a:prstGeom prst="roundRect">
          <a:avLst>
            <a:gd name="adj" fmla="val 10000"/>
          </a:avLst>
        </a:prstGeom>
        <a:solidFill>
          <a:schemeClr val="lt1">
            <a:alpha val="90000"/>
            <a:hueOff val="0"/>
            <a:satOff val="0"/>
            <a:lumOff val="0"/>
            <a:alphaOff val="0"/>
          </a:schemeClr>
        </a:solidFill>
        <a:ln w="10000" cap="flat" cmpd="sng" algn="ctr">
          <a:solidFill>
            <a:schemeClr val="accent2">
              <a:hueOff val="0"/>
              <a:satOff val="0"/>
              <a:lumOff val="0"/>
              <a:alphaOff val="0"/>
            </a:schemeClr>
          </a:solidFill>
          <a:prstDash val="solid"/>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t" anchorCtr="0">
          <a:noAutofit/>
        </a:bodyPr>
        <a:lstStyle/>
        <a:p>
          <a:pPr marL="0" lvl="1" indent="0" algn="ctr" defTabSz="977900">
            <a:lnSpc>
              <a:spcPct val="90000"/>
            </a:lnSpc>
            <a:spcBef>
              <a:spcPct val="0"/>
            </a:spcBef>
            <a:spcAft>
              <a:spcPct val="15000"/>
            </a:spcAft>
            <a:buFontTx/>
            <a:buNone/>
          </a:pPr>
          <a:r>
            <a:rPr lang="en-US" sz="2200" kern="1200" dirty="0"/>
            <a:t>Small, reusable, and collaborative components are used</a:t>
          </a:r>
        </a:p>
      </dsp:txBody>
      <dsp:txXfrm>
        <a:off x="42546" y="1372297"/>
        <a:ext cx="2148193" cy="1362303"/>
      </dsp:txXfrm>
    </dsp:sp>
    <dsp:sp modelId="{F1A4D3F7-782E-4A75-B033-8B74902CA8CA}">
      <dsp:nvSpPr>
        <dsp:cNvPr id="0" name=""/>
        <dsp:cNvSpPr/>
      </dsp:nvSpPr>
      <dsp:spPr>
        <a:xfrm>
          <a:off x="1264353" y="1802050"/>
          <a:ext cx="2413059" cy="2413059"/>
        </a:xfrm>
        <a:prstGeom prst="leftCircularArrow">
          <a:avLst>
            <a:gd name="adj1" fmla="val 2951"/>
            <a:gd name="adj2" fmla="val 361391"/>
            <a:gd name="adj3" fmla="val 2136902"/>
            <a:gd name="adj4" fmla="val 9024489"/>
            <a:gd name="adj5" fmla="val 3443"/>
          </a:avLst>
        </a:prstGeom>
        <a:gradFill rotWithShape="0">
          <a:gsLst>
            <a:gs pos="0">
              <a:schemeClr val="accent2">
                <a:hueOff val="0"/>
                <a:satOff val="0"/>
                <a:lumOff val="0"/>
                <a:alphaOff val="0"/>
                <a:tint val="75000"/>
                <a:shade val="85000"/>
                <a:satMod val="230000"/>
              </a:schemeClr>
            </a:gs>
            <a:gs pos="25000">
              <a:schemeClr val="accent2">
                <a:hueOff val="0"/>
                <a:satOff val="0"/>
                <a:lumOff val="0"/>
                <a:alphaOff val="0"/>
                <a:tint val="90000"/>
                <a:shade val="70000"/>
                <a:satMod val="220000"/>
              </a:schemeClr>
            </a:gs>
            <a:gs pos="50000">
              <a:schemeClr val="accent2">
                <a:hueOff val="0"/>
                <a:satOff val="0"/>
                <a:lumOff val="0"/>
                <a:alphaOff val="0"/>
                <a:tint val="90000"/>
                <a:shade val="58000"/>
                <a:satMod val="225000"/>
              </a:schemeClr>
            </a:gs>
            <a:gs pos="65000">
              <a:schemeClr val="accent2">
                <a:hueOff val="0"/>
                <a:satOff val="0"/>
                <a:lumOff val="0"/>
                <a:alphaOff val="0"/>
                <a:tint val="90000"/>
                <a:shade val="58000"/>
                <a:satMod val="225000"/>
              </a:schemeClr>
            </a:gs>
            <a:gs pos="80000">
              <a:schemeClr val="accent2">
                <a:hueOff val="0"/>
                <a:satOff val="0"/>
                <a:lumOff val="0"/>
                <a:alphaOff val="0"/>
                <a:tint val="90000"/>
                <a:shade val="69000"/>
                <a:satMod val="220000"/>
              </a:schemeClr>
            </a:gs>
            <a:gs pos="100000">
              <a:schemeClr val="accent2">
                <a:hueOff val="0"/>
                <a:satOff val="0"/>
                <a:lumOff val="0"/>
                <a:alphaOff val="0"/>
                <a:tint val="77000"/>
                <a:shade val="80000"/>
                <a:satMod val="230000"/>
              </a:schemeClr>
            </a:gs>
          </a:gsLst>
          <a:lin ang="5400000" scaled="1"/>
        </a:gradFill>
        <a:ln>
          <a:noFill/>
        </a:ln>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accent2">
              <a:hueOff val="0"/>
              <a:satOff val="0"/>
              <a:lumOff val="0"/>
              <a:alphaOff val="0"/>
              <a:shade val="60000"/>
              <a:satMod val="110000"/>
            </a:schemeClr>
          </a:contourClr>
        </a:sp3d>
      </dsp:spPr>
      <dsp:style>
        <a:lnRef idx="0">
          <a:scrgbClr r="0" g="0" b="0"/>
        </a:lnRef>
        <a:fillRef idx="3">
          <a:scrgbClr r="0" g="0" b="0"/>
        </a:fillRef>
        <a:effectRef idx="3">
          <a:scrgbClr r="0" g="0" b="0"/>
        </a:effectRef>
        <a:fontRef idx="minor">
          <a:schemeClr val="lt1"/>
        </a:fontRef>
      </dsp:style>
    </dsp:sp>
    <dsp:sp modelId="{53E1E24A-A161-4272-80C9-6DA8B7BBBB54}">
      <dsp:nvSpPr>
        <dsp:cNvPr id="0" name=""/>
        <dsp:cNvSpPr/>
      </dsp:nvSpPr>
      <dsp:spPr>
        <a:xfrm>
          <a:off x="496376" y="2776984"/>
          <a:ext cx="1984852" cy="789310"/>
        </a:xfrm>
        <a:prstGeom prst="roundRect">
          <a:avLst>
            <a:gd name="adj" fmla="val 10000"/>
          </a:avLst>
        </a:prstGeom>
        <a:gradFill rotWithShape="0">
          <a:gsLst>
            <a:gs pos="0">
              <a:schemeClr val="accent2">
                <a:hueOff val="0"/>
                <a:satOff val="0"/>
                <a:lumOff val="0"/>
                <a:alphaOff val="0"/>
                <a:tint val="75000"/>
                <a:shade val="85000"/>
                <a:satMod val="230000"/>
              </a:schemeClr>
            </a:gs>
            <a:gs pos="25000">
              <a:schemeClr val="accent2">
                <a:hueOff val="0"/>
                <a:satOff val="0"/>
                <a:lumOff val="0"/>
                <a:alphaOff val="0"/>
                <a:tint val="90000"/>
                <a:shade val="70000"/>
                <a:satMod val="220000"/>
              </a:schemeClr>
            </a:gs>
            <a:gs pos="50000">
              <a:schemeClr val="accent2">
                <a:hueOff val="0"/>
                <a:satOff val="0"/>
                <a:lumOff val="0"/>
                <a:alphaOff val="0"/>
                <a:tint val="90000"/>
                <a:shade val="58000"/>
                <a:satMod val="225000"/>
              </a:schemeClr>
            </a:gs>
            <a:gs pos="65000">
              <a:schemeClr val="accent2">
                <a:hueOff val="0"/>
                <a:satOff val="0"/>
                <a:lumOff val="0"/>
                <a:alphaOff val="0"/>
                <a:tint val="90000"/>
                <a:shade val="58000"/>
                <a:satMod val="225000"/>
              </a:schemeClr>
            </a:gs>
            <a:gs pos="80000">
              <a:schemeClr val="accent2">
                <a:hueOff val="0"/>
                <a:satOff val="0"/>
                <a:lumOff val="0"/>
                <a:alphaOff val="0"/>
                <a:tint val="90000"/>
                <a:shade val="69000"/>
                <a:satMod val="220000"/>
              </a:schemeClr>
            </a:gs>
            <a:gs pos="100000">
              <a:schemeClr val="accent2">
                <a:hueOff val="0"/>
                <a:satOff val="0"/>
                <a:lumOff val="0"/>
                <a:alphaOff val="0"/>
                <a:tint val="77000"/>
                <a:shade val="80000"/>
                <a:satMod val="230000"/>
              </a:schemeClr>
            </a:gs>
          </a:gsLst>
          <a:lin ang="5400000" scaled="1"/>
        </a:gradFill>
        <a:ln>
          <a:noFill/>
        </a:ln>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accent2">
              <a:hueOff val="0"/>
              <a:satOff val="0"/>
              <a:lumOff val="0"/>
              <a:alphaOff val="0"/>
              <a:shade val="60000"/>
              <a:satMod val="11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51435" tIns="34290" rIns="51435" bIns="34290" numCol="1" spcCol="1270" anchor="ctr" anchorCtr="0">
          <a:noAutofit/>
        </a:bodyPr>
        <a:lstStyle/>
        <a:p>
          <a:pPr marL="0" lvl="0" indent="0" algn="ctr" defTabSz="1200150">
            <a:lnSpc>
              <a:spcPct val="90000"/>
            </a:lnSpc>
            <a:spcBef>
              <a:spcPct val="0"/>
            </a:spcBef>
            <a:spcAft>
              <a:spcPct val="35000"/>
            </a:spcAft>
            <a:buNone/>
          </a:pPr>
          <a:r>
            <a:rPr lang="en-US" sz="2700" kern="1200" dirty="0"/>
            <a:t>Components</a:t>
          </a:r>
        </a:p>
      </dsp:txBody>
      <dsp:txXfrm>
        <a:off x="519494" y="2800102"/>
        <a:ext cx="1938616" cy="743074"/>
      </dsp:txXfrm>
    </dsp:sp>
    <dsp:sp modelId="{120A58E1-E294-46D5-BB5A-DA0FFFE3667C}">
      <dsp:nvSpPr>
        <dsp:cNvPr id="0" name=""/>
        <dsp:cNvSpPr/>
      </dsp:nvSpPr>
      <dsp:spPr>
        <a:xfrm>
          <a:off x="2820292" y="1329914"/>
          <a:ext cx="2232959" cy="1841724"/>
        </a:xfrm>
        <a:prstGeom prst="roundRect">
          <a:avLst>
            <a:gd name="adj" fmla="val 10000"/>
          </a:avLst>
        </a:prstGeom>
        <a:solidFill>
          <a:schemeClr val="lt1">
            <a:alpha val="90000"/>
            <a:hueOff val="0"/>
            <a:satOff val="0"/>
            <a:lumOff val="0"/>
            <a:alphaOff val="0"/>
          </a:schemeClr>
        </a:solidFill>
        <a:ln w="10000" cap="flat" cmpd="sng" algn="ctr">
          <a:solidFill>
            <a:schemeClr val="accent3">
              <a:hueOff val="0"/>
              <a:satOff val="0"/>
              <a:lumOff val="0"/>
              <a:alphaOff val="0"/>
            </a:schemeClr>
          </a:solidFill>
          <a:prstDash val="solid"/>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t" anchorCtr="0">
          <a:noAutofit/>
        </a:bodyPr>
        <a:lstStyle/>
        <a:p>
          <a:pPr marL="228600" lvl="1" indent="-228600" algn="ctr" defTabSz="977900">
            <a:lnSpc>
              <a:spcPct val="90000"/>
            </a:lnSpc>
            <a:spcBef>
              <a:spcPct val="0"/>
            </a:spcBef>
            <a:spcAft>
              <a:spcPct val="15000"/>
            </a:spcAft>
            <a:buFontTx/>
            <a:buNone/>
          </a:pPr>
          <a:r>
            <a:rPr lang="en-US" sz="2200" kern="1200" dirty="0"/>
            <a:t>Components are composed into bundles</a:t>
          </a:r>
        </a:p>
      </dsp:txBody>
      <dsp:txXfrm>
        <a:off x="2862675" y="1766952"/>
        <a:ext cx="2148193" cy="1362303"/>
      </dsp:txXfrm>
    </dsp:sp>
    <dsp:sp modelId="{3AED26E9-401C-4449-AF8B-7963593B75D8}">
      <dsp:nvSpPr>
        <dsp:cNvPr id="0" name=""/>
        <dsp:cNvSpPr/>
      </dsp:nvSpPr>
      <dsp:spPr>
        <a:xfrm>
          <a:off x="4065875" y="214231"/>
          <a:ext cx="2698381" cy="2698381"/>
        </a:xfrm>
        <a:prstGeom prst="circularArrow">
          <a:avLst>
            <a:gd name="adj1" fmla="val 2639"/>
            <a:gd name="adj2" fmla="val 320830"/>
            <a:gd name="adj3" fmla="val 19503660"/>
            <a:gd name="adj4" fmla="val 12575511"/>
            <a:gd name="adj5" fmla="val 3079"/>
          </a:avLst>
        </a:prstGeom>
        <a:gradFill rotWithShape="0">
          <a:gsLst>
            <a:gs pos="0">
              <a:schemeClr val="accent3">
                <a:hueOff val="0"/>
                <a:satOff val="0"/>
                <a:lumOff val="0"/>
                <a:alphaOff val="0"/>
                <a:tint val="75000"/>
                <a:shade val="85000"/>
                <a:satMod val="230000"/>
              </a:schemeClr>
            </a:gs>
            <a:gs pos="25000">
              <a:schemeClr val="accent3">
                <a:hueOff val="0"/>
                <a:satOff val="0"/>
                <a:lumOff val="0"/>
                <a:alphaOff val="0"/>
                <a:tint val="90000"/>
                <a:shade val="70000"/>
                <a:satMod val="220000"/>
              </a:schemeClr>
            </a:gs>
            <a:gs pos="50000">
              <a:schemeClr val="accent3">
                <a:hueOff val="0"/>
                <a:satOff val="0"/>
                <a:lumOff val="0"/>
                <a:alphaOff val="0"/>
                <a:tint val="90000"/>
                <a:shade val="58000"/>
                <a:satMod val="225000"/>
              </a:schemeClr>
            </a:gs>
            <a:gs pos="65000">
              <a:schemeClr val="accent3">
                <a:hueOff val="0"/>
                <a:satOff val="0"/>
                <a:lumOff val="0"/>
                <a:alphaOff val="0"/>
                <a:tint val="90000"/>
                <a:shade val="58000"/>
                <a:satMod val="225000"/>
              </a:schemeClr>
            </a:gs>
            <a:gs pos="80000">
              <a:schemeClr val="accent3">
                <a:hueOff val="0"/>
                <a:satOff val="0"/>
                <a:lumOff val="0"/>
                <a:alphaOff val="0"/>
                <a:tint val="90000"/>
                <a:shade val="69000"/>
                <a:satMod val="220000"/>
              </a:schemeClr>
            </a:gs>
            <a:gs pos="100000">
              <a:schemeClr val="accent3">
                <a:hueOff val="0"/>
                <a:satOff val="0"/>
                <a:lumOff val="0"/>
                <a:alphaOff val="0"/>
                <a:tint val="77000"/>
                <a:shade val="80000"/>
                <a:satMod val="230000"/>
              </a:schemeClr>
            </a:gs>
          </a:gsLst>
          <a:lin ang="5400000" scaled="1"/>
        </a:gradFill>
        <a:ln>
          <a:noFill/>
        </a:ln>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accent3">
              <a:hueOff val="0"/>
              <a:satOff val="0"/>
              <a:lumOff val="0"/>
              <a:alphaOff val="0"/>
              <a:shade val="60000"/>
              <a:satMod val="110000"/>
            </a:schemeClr>
          </a:contourClr>
        </a:sp3d>
      </dsp:spPr>
      <dsp:style>
        <a:lnRef idx="0">
          <a:scrgbClr r="0" g="0" b="0"/>
        </a:lnRef>
        <a:fillRef idx="3">
          <a:scrgbClr r="0" g="0" b="0"/>
        </a:fillRef>
        <a:effectRef idx="3">
          <a:scrgbClr r="0" g="0" b="0"/>
        </a:effectRef>
        <a:fontRef idx="minor">
          <a:schemeClr val="lt1"/>
        </a:fontRef>
      </dsp:style>
    </dsp:sp>
    <dsp:sp modelId="{B082E973-5DCE-4B51-BD9F-64624357F42E}">
      <dsp:nvSpPr>
        <dsp:cNvPr id="0" name=""/>
        <dsp:cNvSpPr/>
      </dsp:nvSpPr>
      <dsp:spPr>
        <a:xfrm>
          <a:off x="3316505" y="935259"/>
          <a:ext cx="1984852" cy="789310"/>
        </a:xfrm>
        <a:prstGeom prst="roundRect">
          <a:avLst>
            <a:gd name="adj" fmla="val 10000"/>
          </a:avLst>
        </a:prstGeom>
        <a:gradFill rotWithShape="0">
          <a:gsLst>
            <a:gs pos="0">
              <a:schemeClr val="accent3">
                <a:hueOff val="0"/>
                <a:satOff val="0"/>
                <a:lumOff val="0"/>
                <a:alphaOff val="0"/>
                <a:tint val="75000"/>
                <a:shade val="85000"/>
                <a:satMod val="230000"/>
              </a:schemeClr>
            </a:gs>
            <a:gs pos="25000">
              <a:schemeClr val="accent3">
                <a:hueOff val="0"/>
                <a:satOff val="0"/>
                <a:lumOff val="0"/>
                <a:alphaOff val="0"/>
                <a:tint val="90000"/>
                <a:shade val="70000"/>
                <a:satMod val="220000"/>
              </a:schemeClr>
            </a:gs>
            <a:gs pos="50000">
              <a:schemeClr val="accent3">
                <a:hueOff val="0"/>
                <a:satOff val="0"/>
                <a:lumOff val="0"/>
                <a:alphaOff val="0"/>
                <a:tint val="90000"/>
                <a:shade val="58000"/>
                <a:satMod val="225000"/>
              </a:schemeClr>
            </a:gs>
            <a:gs pos="65000">
              <a:schemeClr val="accent3">
                <a:hueOff val="0"/>
                <a:satOff val="0"/>
                <a:lumOff val="0"/>
                <a:alphaOff val="0"/>
                <a:tint val="90000"/>
                <a:shade val="58000"/>
                <a:satMod val="225000"/>
              </a:schemeClr>
            </a:gs>
            <a:gs pos="80000">
              <a:schemeClr val="accent3">
                <a:hueOff val="0"/>
                <a:satOff val="0"/>
                <a:lumOff val="0"/>
                <a:alphaOff val="0"/>
                <a:tint val="90000"/>
                <a:shade val="69000"/>
                <a:satMod val="220000"/>
              </a:schemeClr>
            </a:gs>
            <a:gs pos="100000">
              <a:schemeClr val="accent3">
                <a:hueOff val="0"/>
                <a:satOff val="0"/>
                <a:lumOff val="0"/>
                <a:alphaOff val="0"/>
                <a:tint val="77000"/>
                <a:shade val="80000"/>
                <a:satMod val="230000"/>
              </a:schemeClr>
            </a:gs>
          </a:gsLst>
          <a:lin ang="5400000" scaled="1"/>
        </a:gradFill>
        <a:ln>
          <a:noFill/>
        </a:ln>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accent3">
              <a:hueOff val="0"/>
              <a:satOff val="0"/>
              <a:lumOff val="0"/>
              <a:alphaOff val="0"/>
              <a:shade val="60000"/>
              <a:satMod val="11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51435" tIns="34290" rIns="51435" bIns="34290" numCol="1" spcCol="1270" anchor="ctr" anchorCtr="0">
          <a:noAutofit/>
        </a:bodyPr>
        <a:lstStyle/>
        <a:p>
          <a:pPr marL="0" lvl="0" indent="0" algn="ctr" defTabSz="1200150">
            <a:lnSpc>
              <a:spcPct val="90000"/>
            </a:lnSpc>
            <a:spcBef>
              <a:spcPct val="0"/>
            </a:spcBef>
            <a:spcAft>
              <a:spcPct val="35000"/>
            </a:spcAft>
            <a:buNone/>
          </a:pPr>
          <a:r>
            <a:rPr lang="en-US" sz="2700" kern="1200" dirty="0"/>
            <a:t>Bundles</a:t>
          </a:r>
        </a:p>
      </dsp:txBody>
      <dsp:txXfrm>
        <a:off x="3339623" y="958377"/>
        <a:ext cx="1938616" cy="743074"/>
      </dsp:txXfrm>
    </dsp:sp>
    <dsp:sp modelId="{BFC3D0C8-F766-4C33-ABBB-B4CA02DC4CD6}">
      <dsp:nvSpPr>
        <dsp:cNvPr id="0" name=""/>
        <dsp:cNvSpPr/>
      </dsp:nvSpPr>
      <dsp:spPr>
        <a:xfrm>
          <a:off x="5640421" y="1329914"/>
          <a:ext cx="2232959" cy="1841724"/>
        </a:xfrm>
        <a:prstGeom prst="roundRect">
          <a:avLst>
            <a:gd name="adj" fmla="val 10000"/>
          </a:avLst>
        </a:prstGeom>
        <a:solidFill>
          <a:schemeClr val="lt1">
            <a:alpha val="90000"/>
            <a:hueOff val="0"/>
            <a:satOff val="0"/>
            <a:lumOff val="0"/>
            <a:alphaOff val="0"/>
          </a:schemeClr>
        </a:solidFill>
        <a:ln w="10000" cap="flat" cmpd="sng" algn="ctr">
          <a:solidFill>
            <a:schemeClr val="accent4">
              <a:hueOff val="0"/>
              <a:satOff val="0"/>
              <a:lumOff val="0"/>
              <a:alphaOff val="0"/>
            </a:schemeClr>
          </a:solidFill>
          <a:prstDash val="solid"/>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t" anchorCtr="0">
          <a:noAutofit/>
        </a:bodyPr>
        <a:lstStyle/>
        <a:p>
          <a:pPr marL="228600" lvl="1" indent="-228600" algn="ctr" defTabSz="977900">
            <a:lnSpc>
              <a:spcPct val="90000"/>
            </a:lnSpc>
            <a:spcBef>
              <a:spcPct val="0"/>
            </a:spcBef>
            <a:spcAft>
              <a:spcPct val="15000"/>
            </a:spcAft>
            <a:buFontTx/>
            <a:buNone/>
          </a:pPr>
          <a:r>
            <a:rPr lang="en-US" sz="2200" kern="1200" dirty="0"/>
            <a:t>Bundles are composed into an application</a:t>
          </a:r>
        </a:p>
      </dsp:txBody>
      <dsp:txXfrm>
        <a:off x="5682804" y="1372297"/>
        <a:ext cx="2148193" cy="1362303"/>
      </dsp:txXfrm>
    </dsp:sp>
    <dsp:sp modelId="{41DEB94A-7B14-4AAF-A022-E37E77F30AD8}">
      <dsp:nvSpPr>
        <dsp:cNvPr id="0" name=""/>
        <dsp:cNvSpPr/>
      </dsp:nvSpPr>
      <dsp:spPr>
        <a:xfrm>
          <a:off x="6136634" y="2776984"/>
          <a:ext cx="1984852" cy="789310"/>
        </a:xfrm>
        <a:prstGeom prst="roundRect">
          <a:avLst>
            <a:gd name="adj" fmla="val 10000"/>
          </a:avLst>
        </a:prstGeom>
        <a:gradFill rotWithShape="0">
          <a:gsLst>
            <a:gs pos="0">
              <a:schemeClr val="accent4">
                <a:hueOff val="0"/>
                <a:satOff val="0"/>
                <a:lumOff val="0"/>
                <a:alphaOff val="0"/>
                <a:tint val="75000"/>
                <a:shade val="85000"/>
                <a:satMod val="230000"/>
              </a:schemeClr>
            </a:gs>
            <a:gs pos="25000">
              <a:schemeClr val="accent4">
                <a:hueOff val="0"/>
                <a:satOff val="0"/>
                <a:lumOff val="0"/>
                <a:alphaOff val="0"/>
                <a:tint val="90000"/>
                <a:shade val="70000"/>
                <a:satMod val="220000"/>
              </a:schemeClr>
            </a:gs>
            <a:gs pos="50000">
              <a:schemeClr val="accent4">
                <a:hueOff val="0"/>
                <a:satOff val="0"/>
                <a:lumOff val="0"/>
                <a:alphaOff val="0"/>
                <a:tint val="90000"/>
                <a:shade val="58000"/>
                <a:satMod val="225000"/>
              </a:schemeClr>
            </a:gs>
            <a:gs pos="65000">
              <a:schemeClr val="accent4">
                <a:hueOff val="0"/>
                <a:satOff val="0"/>
                <a:lumOff val="0"/>
                <a:alphaOff val="0"/>
                <a:tint val="90000"/>
                <a:shade val="58000"/>
                <a:satMod val="225000"/>
              </a:schemeClr>
            </a:gs>
            <a:gs pos="80000">
              <a:schemeClr val="accent4">
                <a:hueOff val="0"/>
                <a:satOff val="0"/>
                <a:lumOff val="0"/>
                <a:alphaOff val="0"/>
                <a:tint val="90000"/>
                <a:shade val="69000"/>
                <a:satMod val="220000"/>
              </a:schemeClr>
            </a:gs>
            <a:gs pos="100000">
              <a:schemeClr val="accent4">
                <a:hueOff val="0"/>
                <a:satOff val="0"/>
                <a:lumOff val="0"/>
                <a:alphaOff val="0"/>
                <a:tint val="77000"/>
                <a:shade val="80000"/>
                <a:satMod val="230000"/>
              </a:schemeClr>
            </a:gs>
          </a:gsLst>
          <a:lin ang="5400000" scaled="1"/>
        </a:gradFill>
        <a:ln>
          <a:noFill/>
        </a:ln>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accent4">
              <a:hueOff val="0"/>
              <a:satOff val="0"/>
              <a:lumOff val="0"/>
              <a:alphaOff val="0"/>
              <a:shade val="60000"/>
              <a:satMod val="11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51435" tIns="34290" rIns="51435" bIns="34290" numCol="1" spcCol="1270" anchor="ctr" anchorCtr="0">
          <a:noAutofit/>
        </a:bodyPr>
        <a:lstStyle/>
        <a:p>
          <a:pPr marL="0" lvl="0" indent="0" algn="ctr" defTabSz="1200150">
            <a:lnSpc>
              <a:spcPct val="90000"/>
            </a:lnSpc>
            <a:spcBef>
              <a:spcPct val="0"/>
            </a:spcBef>
            <a:spcAft>
              <a:spcPct val="35000"/>
            </a:spcAft>
            <a:buNone/>
          </a:pPr>
          <a:r>
            <a:rPr lang="en-US" sz="2700" kern="1200" dirty="0"/>
            <a:t>Application</a:t>
          </a:r>
        </a:p>
      </dsp:txBody>
      <dsp:txXfrm>
        <a:off x="6159752" y="2800102"/>
        <a:ext cx="1938616" cy="7430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36DD67-0D8A-B243-939E-AA5547E6CFB0}">
      <dsp:nvSpPr>
        <dsp:cNvPr id="0" name=""/>
        <dsp:cNvSpPr/>
      </dsp:nvSpPr>
      <dsp:spPr>
        <a:xfrm>
          <a:off x="16762" y="0"/>
          <a:ext cx="8916003" cy="919257"/>
        </a:xfrm>
        <a:prstGeom prst="roundRect">
          <a:avLst>
            <a:gd name="adj" fmla="val 10000"/>
          </a:avLst>
        </a:prstGeom>
        <a:gradFill rotWithShape="0">
          <a:gsLst>
            <a:gs pos="0">
              <a:schemeClr val="accent1">
                <a:shade val="80000"/>
                <a:hueOff val="0"/>
                <a:satOff val="0"/>
                <a:lumOff val="0"/>
                <a:alphaOff val="0"/>
                <a:tint val="75000"/>
                <a:shade val="85000"/>
                <a:satMod val="230000"/>
              </a:schemeClr>
            </a:gs>
            <a:gs pos="25000">
              <a:schemeClr val="accent1">
                <a:shade val="80000"/>
                <a:hueOff val="0"/>
                <a:satOff val="0"/>
                <a:lumOff val="0"/>
                <a:alphaOff val="0"/>
                <a:tint val="90000"/>
                <a:shade val="70000"/>
                <a:satMod val="220000"/>
              </a:schemeClr>
            </a:gs>
            <a:gs pos="50000">
              <a:schemeClr val="accent1">
                <a:shade val="80000"/>
                <a:hueOff val="0"/>
                <a:satOff val="0"/>
                <a:lumOff val="0"/>
                <a:alphaOff val="0"/>
                <a:tint val="90000"/>
                <a:shade val="58000"/>
                <a:satMod val="225000"/>
              </a:schemeClr>
            </a:gs>
            <a:gs pos="65000">
              <a:schemeClr val="accent1">
                <a:shade val="80000"/>
                <a:hueOff val="0"/>
                <a:satOff val="0"/>
                <a:lumOff val="0"/>
                <a:alphaOff val="0"/>
                <a:tint val="90000"/>
                <a:shade val="58000"/>
                <a:satMod val="225000"/>
              </a:schemeClr>
            </a:gs>
            <a:gs pos="80000">
              <a:schemeClr val="accent1">
                <a:shade val="80000"/>
                <a:hueOff val="0"/>
                <a:satOff val="0"/>
                <a:lumOff val="0"/>
                <a:alphaOff val="0"/>
                <a:tint val="90000"/>
                <a:shade val="69000"/>
                <a:satMod val="220000"/>
              </a:schemeClr>
            </a:gs>
            <a:gs pos="100000">
              <a:schemeClr val="accent1">
                <a:shade val="80000"/>
                <a:hueOff val="0"/>
                <a:satOff val="0"/>
                <a:lumOff val="0"/>
                <a:alphaOff val="0"/>
                <a:tint val="77000"/>
                <a:shade val="80000"/>
                <a:satMod val="230000"/>
              </a:schemeClr>
            </a:gs>
          </a:gsLst>
          <a:lin ang="5400000" scaled="1"/>
        </a:gra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solidFill>
                <a:schemeClr val="tx1"/>
              </a:solidFill>
            </a:rPr>
            <a:t>Perceived Problem</a:t>
          </a:r>
        </a:p>
      </dsp:txBody>
      <dsp:txXfrm>
        <a:off x="43686" y="26924"/>
        <a:ext cx="7816499" cy="865409"/>
      </dsp:txXfrm>
    </dsp:sp>
    <dsp:sp modelId="{137AD156-367F-E74D-A356-CCA6938F7EC8}">
      <dsp:nvSpPr>
        <dsp:cNvPr id="0" name=""/>
        <dsp:cNvSpPr/>
      </dsp:nvSpPr>
      <dsp:spPr>
        <a:xfrm>
          <a:off x="665805" y="1046932"/>
          <a:ext cx="8916003" cy="919257"/>
        </a:xfrm>
        <a:prstGeom prst="roundRect">
          <a:avLst>
            <a:gd name="adj" fmla="val 10000"/>
          </a:avLst>
        </a:prstGeom>
        <a:gradFill rotWithShape="0">
          <a:gsLst>
            <a:gs pos="0">
              <a:schemeClr val="accent1">
                <a:shade val="80000"/>
                <a:hueOff val="50850"/>
                <a:satOff val="-1528"/>
                <a:lumOff val="7096"/>
                <a:alphaOff val="0"/>
                <a:tint val="75000"/>
                <a:shade val="85000"/>
                <a:satMod val="230000"/>
              </a:schemeClr>
            </a:gs>
            <a:gs pos="25000">
              <a:schemeClr val="accent1">
                <a:shade val="80000"/>
                <a:hueOff val="50850"/>
                <a:satOff val="-1528"/>
                <a:lumOff val="7096"/>
                <a:alphaOff val="0"/>
                <a:tint val="90000"/>
                <a:shade val="70000"/>
                <a:satMod val="220000"/>
              </a:schemeClr>
            </a:gs>
            <a:gs pos="50000">
              <a:schemeClr val="accent1">
                <a:shade val="80000"/>
                <a:hueOff val="50850"/>
                <a:satOff val="-1528"/>
                <a:lumOff val="7096"/>
                <a:alphaOff val="0"/>
                <a:tint val="90000"/>
                <a:shade val="58000"/>
                <a:satMod val="225000"/>
              </a:schemeClr>
            </a:gs>
            <a:gs pos="65000">
              <a:schemeClr val="accent1">
                <a:shade val="80000"/>
                <a:hueOff val="50850"/>
                <a:satOff val="-1528"/>
                <a:lumOff val="7096"/>
                <a:alphaOff val="0"/>
                <a:tint val="90000"/>
                <a:shade val="58000"/>
                <a:satMod val="225000"/>
              </a:schemeClr>
            </a:gs>
            <a:gs pos="80000">
              <a:schemeClr val="accent1">
                <a:shade val="80000"/>
                <a:hueOff val="50850"/>
                <a:satOff val="-1528"/>
                <a:lumOff val="7096"/>
                <a:alphaOff val="0"/>
                <a:tint val="90000"/>
                <a:shade val="69000"/>
                <a:satMod val="220000"/>
              </a:schemeClr>
            </a:gs>
            <a:gs pos="100000">
              <a:schemeClr val="accent1">
                <a:shade val="80000"/>
                <a:hueOff val="50850"/>
                <a:satOff val="-1528"/>
                <a:lumOff val="7096"/>
                <a:alphaOff val="0"/>
                <a:tint val="77000"/>
                <a:shade val="80000"/>
                <a:satMod val="230000"/>
              </a:schemeClr>
            </a:gs>
          </a:gsLst>
          <a:lin ang="5400000" scaled="1"/>
        </a:gra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dirty="0">
              <a:solidFill>
                <a:schemeClr val="tx1"/>
              </a:solidFill>
            </a:rPr>
            <a:t>Challenge and Understand</a:t>
          </a:r>
        </a:p>
      </dsp:txBody>
      <dsp:txXfrm>
        <a:off x="692729" y="1073856"/>
        <a:ext cx="7598832" cy="865409"/>
      </dsp:txXfrm>
    </dsp:sp>
    <dsp:sp modelId="{8C6F36FC-26A3-2A4E-B660-7E0C60A8B8D5}">
      <dsp:nvSpPr>
        <dsp:cNvPr id="0" name=""/>
        <dsp:cNvSpPr/>
      </dsp:nvSpPr>
      <dsp:spPr>
        <a:xfrm>
          <a:off x="1331610" y="2093865"/>
          <a:ext cx="8916003" cy="919257"/>
        </a:xfrm>
        <a:prstGeom prst="roundRect">
          <a:avLst>
            <a:gd name="adj" fmla="val 10000"/>
          </a:avLst>
        </a:prstGeom>
        <a:gradFill rotWithShape="0">
          <a:gsLst>
            <a:gs pos="0">
              <a:schemeClr val="accent1">
                <a:shade val="80000"/>
                <a:hueOff val="101699"/>
                <a:satOff val="-3056"/>
                <a:lumOff val="14193"/>
                <a:alphaOff val="0"/>
                <a:tint val="75000"/>
                <a:shade val="85000"/>
                <a:satMod val="230000"/>
              </a:schemeClr>
            </a:gs>
            <a:gs pos="25000">
              <a:schemeClr val="accent1">
                <a:shade val="80000"/>
                <a:hueOff val="101699"/>
                <a:satOff val="-3056"/>
                <a:lumOff val="14193"/>
                <a:alphaOff val="0"/>
                <a:tint val="90000"/>
                <a:shade val="70000"/>
                <a:satMod val="220000"/>
              </a:schemeClr>
            </a:gs>
            <a:gs pos="50000">
              <a:schemeClr val="accent1">
                <a:shade val="80000"/>
                <a:hueOff val="101699"/>
                <a:satOff val="-3056"/>
                <a:lumOff val="14193"/>
                <a:alphaOff val="0"/>
                <a:tint val="90000"/>
                <a:shade val="58000"/>
                <a:satMod val="225000"/>
              </a:schemeClr>
            </a:gs>
            <a:gs pos="65000">
              <a:schemeClr val="accent1">
                <a:shade val="80000"/>
                <a:hueOff val="101699"/>
                <a:satOff val="-3056"/>
                <a:lumOff val="14193"/>
                <a:alphaOff val="0"/>
                <a:tint val="90000"/>
                <a:shade val="58000"/>
                <a:satMod val="225000"/>
              </a:schemeClr>
            </a:gs>
            <a:gs pos="80000">
              <a:schemeClr val="accent1">
                <a:shade val="80000"/>
                <a:hueOff val="101699"/>
                <a:satOff val="-3056"/>
                <a:lumOff val="14193"/>
                <a:alphaOff val="0"/>
                <a:tint val="90000"/>
                <a:shade val="69000"/>
                <a:satMod val="220000"/>
              </a:schemeClr>
            </a:gs>
            <a:gs pos="100000">
              <a:schemeClr val="accent1">
                <a:shade val="80000"/>
                <a:hueOff val="101699"/>
                <a:satOff val="-3056"/>
                <a:lumOff val="14193"/>
                <a:alphaOff val="0"/>
                <a:tint val="77000"/>
                <a:shade val="80000"/>
                <a:satMod val="230000"/>
              </a:schemeClr>
            </a:gs>
          </a:gsLst>
          <a:lin ang="5400000" scaled="1"/>
        </a:gra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solidFill>
                <a:schemeClr val="tx1"/>
              </a:solidFill>
            </a:rPr>
            <a:t>Reproduce and Measure</a:t>
          </a:r>
        </a:p>
      </dsp:txBody>
      <dsp:txXfrm>
        <a:off x="1358534" y="2120789"/>
        <a:ext cx="7598832" cy="865409"/>
      </dsp:txXfrm>
    </dsp:sp>
    <dsp:sp modelId="{713B15E0-1265-F648-911D-C05F48E689B3}">
      <dsp:nvSpPr>
        <dsp:cNvPr id="0" name=""/>
        <dsp:cNvSpPr/>
      </dsp:nvSpPr>
      <dsp:spPr>
        <a:xfrm>
          <a:off x="1997416" y="3140797"/>
          <a:ext cx="8916003" cy="919257"/>
        </a:xfrm>
        <a:prstGeom prst="roundRect">
          <a:avLst>
            <a:gd name="adj" fmla="val 10000"/>
          </a:avLst>
        </a:prstGeom>
        <a:gradFill rotWithShape="0">
          <a:gsLst>
            <a:gs pos="0">
              <a:schemeClr val="accent1">
                <a:shade val="80000"/>
                <a:hueOff val="152549"/>
                <a:satOff val="-4585"/>
                <a:lumOff val="21289"/>
                <a:alphaOff val="0"/>
                <a:tint val="75000"/>
                <a:shade val="85000"/>
                <a:satMod val="230000"/>
              </a:schemeClr>
            </a:gs>
            <a:gs pos="25000">
              <a:schemeClr val="accent1">
                <a:shade val="80000"/>
                <a:hueOff val="152549"/>
                <a:satOff val="-4585"/>
                <a:lumOff val="21289"/>
                <a:alphaOff val="0"/>
                <a:tint val="90000"/>
                <a:shade val="70000"/>
                <a:satMod val="220000"/>
              </a:schemeClr>
            </a:gs>
            <a:gs pos="50000">
              <a:schemeClr val="accent1">
                <a:shade val="80000"/>
                <a:hueOff val="152549"/>
                <a:satOff val="-4585"/>
                <a:lumOff val="21289"/>
                <a:alphaOff val="0"/>
                <a:tint val="90000"/>
                <a:shade val="58000"/>
                <a:satMod val="225000"/>
              </a:schemeClr>
            </a:gs>
            <a:gs pos="65000">
              <a:schemeClr val="accent1">
                <a:shade val="80000"/>
                <a:hueOff val="152549"/>
                <a:satOff val="-4585"/>
                <a:lumOff val="21289"/>
                <a:alphaOff val="0"/>
                <a:tint val="90000"/>
                <a:shade val="58000"/>
                <a:satMod val="225000"/>
              </a:schemeClr>
            </a:gs>
            <a:gs pos="80000">
              <a:schemeClr val="accent1">
                <a:shade val="80000"/>
                <a:hueOff val="152549"/>
                <a:satOff val="-4585"/>
                <a:lumOff val="21289"/>
                <a:alphaOff val="0"/>
                <a:tint val="90000"/>
                <a:shade val="69000"/>
                <a:satMod val="220000"/>
              </a:schemeClr>
            </a:gs>
            <a:gs pos="100000">
              <a:schemeClr val="accent1">
                <a:shade val="80000"/>
                <a:hueOff val="152549"/>
                <a:satOff val="-4585"/>
                <a:lumOff val="21289"/>
                <a:alphaOff val="0"/>
                <a:tint val="77000"/>
                <a:shade val="80000"/>
                <a:satMod val="230000"/>
              </a:schemeClr>
            </a:gs>
          </a:gsLst>
          <a:lin ang="5400000" scaled="1"/>
        </a:gra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dirty="0">
              <a:solidFill>
                <a:schemeClr val="tx1"/>
              </a:solidFill>
            </a:rPr>
            <a:t>Analyze and Fix</a:t>
          </a:r>
        </a:p>
      </dsp:txBody>
      <dsp:txXfrm>
        <a:off x="2024340" y="3167721"/>
        <a:ext cx="7598832" cy="865409"/>
      </dsp:txXfrm>
    </dsp:sp>
    <dsp:sp modelId="{B0D38877-A0A1-F040-8559-76D422686969}">
      <dsp:nvSpPr>
        <dsp:cNvPr id="0" name=""/>
        <dsp:cNvSpPr/>
      </dsp:nvSpPr>
      <dsp:spPr>
        <a:xfrm>
          <a:off x="2663221" y="4187730"/>
          <a:ext cx="8916003" cy="919257"/>
        </a:xfrm>
        <a:prstGeom prst="roundRect">
          <a:avLst>
            <a:gd name="adj" fmla="val 10000"/>
          </a:avLst>
        </a:prstGeom>
        <a:gradFill rotWithShape="0">
          <a:gsLst>
            <a:gs pos="0">
              <a:schemeClr val="accent1">
                <a:shade val="80000"/>
                <a:hueOff val="203398"/>
                <a:satOff val="-6113"/>
                <a:lumOff val="28385"/>
                <a:alphaOff val="0"/>
                <a:tint val="75000"/>
                <a:shade val="85000"/>
                <a:satMod val="230000"/>
              </a:schemeClr>
            </a:gs>
            <a:gs pos="25000">
              <a:schemeClr val="accent1">
                <a:shade val="80000"/>
                <a:hueOff val="203398"/>
                <a:satOff val="-6113"/>
                <a:lumOff val="28385"/>
                <a:alphaOff val="0"/>
                <a:tint val="90000"/>
                <a:shade val="70000"/>
                <a:satMod val="220000"/>
              </a:schemeClr>
            </a:gs>
            <a:gs pos="50000">
              <a:schemeClr val="accent1">
                <a:shade val="80000"/>
                <a:hueOff val="203398"/>
                <a:satOff val="-6113"/>
                <a:lumOff val="28385"/>
                <a:alphaOff val="0"/>
                <a:tint val="90000"/>
                <a:shade val="58000"/>
                <a:satMod val="225000"/>
              </a:schemeClr>
            </a:gs>
            <a:gs pos="65000">
              <a:schemeClr val="accent1">
                <a:shade val="80000"/>
                <a:hueOff val="203398"/>
                <a:satOff val="-6113"/>
                <a:lumOff val="28385"/>
                <a:alphaOff val="0"/>
                <a:tint val="90000"/>
                <a:shade val="58000"/>
                <a:satMod val="225000"/>
              </a:schemeClr>
            </a:gs>
            <a:gs pos="80000">
              <a:schemeClr val="accent1">
                <a:shade val="80000"/>
                <a:hueOff val="203398"/>
                <a:satOff val="-6113"/>
                <a:lumOff val="28385"/>
                <a:alphaOff val="0"/>
                <a:tint val="90000"/>
                <a:shade val="69000"/>
                <a:satMod val="220000"/>
              </a:schemeClr>
            </a:gs>
            <a:gs pos="100000">
              <a:schemeClr val="accent1">
                <a:shade val="80000"/>
                <a:hueOff val="203398"/>
                <a:satOff val="-6113"/>
                <a:lumOff val="28385"/>
                <a:alphaOff val="0"/>
                <a:tint val="77000"/>
                <a:shade val="80000"/>
                <a:satMod val="230000"/>
              </a:schemeClr>
            </a:gs>
          </a:gsLst>
          <a:lin ang="5400000" scaled="1"/>
        </a:gra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dirty="0">
              <a:solidFill>
                <a:schemeClr val="tx1"/>
              </a:solidFill>
            </a:rPr>
            <a:t>Confirm Solution or Repeat</a:t>
          </a:r>
        </a:p>
      </dsp:txBody>
      <dsp:txXfrm>
        <a:off x="2690145" y="4214654"/>
        <a:ext cx="7598832" cy="865409"/>
      </dsp:txXfrm>
    </dsp:sp>
    <dsp:sp modelId="{C2064B79-1E08-D04B-98C3-331A409DF328}">
      <dsp:nvSpPr>
        <dsp:cNvPr id="0" name=""/>
        <dsp:cNvSpPr/>
      </dsp:nvSpPr>
      <dsp:spPr>
        <a:xfrm>
          <a:off x="8318485" y="671568"/>
          <a:ext cx="597517" cy="597517"/>
        </a:xfrm>
        <a:prstGeom prst="downArrow">
          <a:avLst>
            <a:gd name="adj1" fmla="val 55000"/>
            <a:gd name="adj2" fmla="val 45000"/>
          </a:avLst>
        </a:prstGeom>
        <a:solidFill>
          <a:schemeClr val="accent5">
            <a:lumMod val="75000"/>
          </a:schemeClr>
        </a:solidFill>
        <a:ln w="25400" cap="flat" cmpd="sng" algn="ctr">
          <a:solidFill>
            <a:schemeClr val="accent4">
              <a:shade val="50000"/>
            </a:schemeClr>
          </a:solidFill>
          <a:prstDash val="solid"/>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8452926" y="671568"/>
        <a:ext cx="328635" cy="449632"/>
      </dsp:txXfrm>
    </dsp:sp>
    <dsp:sp modelId="{BC4B1DA3-7F99-FA44-929A-46F15138BF3A}">
      <dsp:nvSpPr>
        <dsp:cNvPr id="0" name=""/>
        <dsp:cNvSpPr/>
      </dsp:nvSpPr>
      <dsp:spPr>
        <a:xfrm>
          <a:off x="8984291" y="1718501"/>
          <a:ext cx="597517" cy="597517"/>
        </a:xfrm>
        <a:prstGeom prst="downArrow">
          <a:avLst>
            <a:gd name="adj1" fmla="val 55000"/>
            <a:gd name="adj2" fmla="val 45000"/>
          </a:avLst>
        </a:prstGeom>
        <a:solidFill>
          <a:schemeClr val="accent5">
            <a:lumMod val="75000"/>
          </a:schemeClr>
        </a:solidFill>
        <a:ln w="25400" cap="flat" cmpd="sng" algn="ctr">
          <a:solidFill>
            <a:schemeClr val="accent4">
              <a:shade val="50000"/>
            </a:schemeClr>
          </a:solidFill>
          <a:prstDash val="solid"/>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9118732" y="1718501"/>
        <a:ext cx="328635" cy="449632"/>
      </dsp:txXfrm>
    </dsp:sp>
    <dsp:sp modelId="{FBF7AFDA-4C10-FD47-9005-3991FDCEDD3C}">
      <dsp:nvSpPr>
        <dsp:cNvPr id="0" name=""/>
        <dsp:cNvSpPr/>
      </dsp:nvSpPr>
      <dsp:spPr>
        <a:xfrm>
          <a:off x="9650096" y="2750113"/>
          <a:ext cx="597517" cy="597517"/>
        </a:xfrm>
        <a:prstGeom prst="downArrow">
          <a:avLst>
            <a:gd name="adj1" fmla="val 55000"/>
            <a:gd name="adj2" fmla="val 45000"/>
          </a:avLst>
        </a:prstGeom>
        <a:solidFill>
          <a:schemeClr val="accent5">
            <a:lumMod val="75000"/>
          </a:schemeClr>
        </a:solidFill>
        <a:ln w="25400" cap="flat" cmpd="sng" algn="ctr">
          <a:solidFill>
            <a:schemeClr val="accent4">
              <a:shade val="50000"/>
            </a:schemeClr>
          </a:solidFill>
          <a:prstDash val="solid"/>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9784537" y="2750113"/>
        <a:ext cx="328635" cy="449632"/>
      </dsp:txXfrm>
    </dsp:sp>
    <dsp:sp modelId="{1B9234C6-6462-B94C-B4BC-709CE30E1718}">
      <dsp:nvSpPr>
        <dsp:cNvPr id="0" name=""/>
        <dsp:cNvSpPr/>
      </dsp:nvSpPr>
      <dsp:spPr>
        <a:xfrm>
          <a:off x="10315901" y="3807259"/>
          <a:ext cx="597517" cy="597517"/>
        </a:xfrm>
        <a:prstGeom prst="downArrow">
          <a:avLst>
            <a:gd name="adj1" fmla="val 55000"/>
            <a:gd name="adj2" fmla="val 45000"/>
          </a:avLst>
        </a:prstGeom>
        <a:solidFill>
          <a:schemeClr val="accent5">
            <a:lumMod val="75000"/>
          </a:schemeClr>
        </a:solidFill>
        <a:ln w="25400" cap="flat" cmpd="sng" algn="ctr">
          <a:solidFill>
            <a:schemeClr val="accent4">
              <a:shade val="50000"/>
            </a:schemeClr>
          </a:solidFill>
          <a:prstDash val="solid"/>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10450342" y="3807259"/>
        <a:ext cx="328635" cy="44963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D2EE567-80D6-42C6-844A-F0F6714FC972}" type="datetimeFigureOut">
              <a:rPr lang="en-US" smtClean="0"/>
              <a:pPr/>
              <a:t>4/12/2022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33C794B-268C-4A67-8C2B-68C4E4A2A782}" type="slidenum">
              <a:rPr lang="en-US" smtClean="0"/>
              <a:pPr/>
              <a:t>‹#›</a:t>
            </a:fld>
            <a:endParaRPr lang="en-US"/>
          </a:p>
        </p:txBody>
      </p:sp>
    </p:spTree>
    <p:extLst>
      <p:ext uri="{BB962C8B-B14F-4D97-AF65-F5344CB8AC3E}">
        <p14:creationId xmlns:p14="http://schemas.microsoft.com/office/powerpoint/2010/main" val="15120990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A3B128-E09D-491C-B840-DB8C264A8EFA}" type="datetimeFigureOut">
              <a:rPr lang="en-US" smtClean="0"/>
              <a:pPr/>
              <a:t>4/12/2022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F2277D-4E65-471B-8FDC-312617F5EA89}" type="slidenum">
              <a:rPr lang="en-US" smtClean="0"/>
              <a:pPr/>
              <a:t>‹#›</a:t>
            </a:fld>
            <a:endParaRPr lang="en-US"/>
          </a:p>
        </p:txBody>
      </p:sp>
    </p:spTree>
    <p:extLst>
      <p:ext uri="{BB962C8B-B14F-4D97-AF65-F5344CB8AC3E}">
        <p14:creationId xmlns:p14="http://schemas.microsoft.com/office/powerpoint/2010/main" val="1182236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osgi.org/"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en.wikipedia.org/wiki/OSGi" TargetMode="Externa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3" Type="http://schemas.openxmlformats.org/officeDocument/2006/relationships/hyperlink" Target="http://jackrabbit.apache.org/oak/docs/security/authentication/usersync.html" TargetMode="External"/><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3" Type="http://schemas.openxmlformats.org/officeDocument/2006/relationships/hyperlink" Target="https://helpx.adobe.com/enterprise/using/identity.html" TargetMode="External"/><Relationship Id="rId2" Type="http://schemas.openxmlformats.org/officeDocument/2006/relationships/slide" Target="../slides/slide228.xml"/><Relationship Id="rId1" Type="http://schemas.openxmlformats.org/officeDocument/2006/relationships/notesMaster" Target="../notesMasters/notesMaster1.xml"/><Relationship Id="rId4" Type="http://schemas.openxmlformats.org/officeDocument/2006/relationships/hyperlink" Target="https://helpx.adobe.com/experience-manager/6-4/sites/administering/using/ims-config-and-admin-console.html" TargetMode="Externa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3" Type="http://schemas.openxmlformats.org/officeDocument/2006/relationships/hyperlink" Target="https://docs.adobe.com/content/help/en/experience-manager-cloud-service/security/ims-support.html" TargetMode="External"/><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3" Type="http://schemas.openxmlformats.org/officeDocument/2006/relationships/hyperlink" Target="https://issues.adobe.com" TargetMode="External"/><Relationship Id="rId2" Type="http://schemas.openxmlformats.org/officeDocument/2006/relationships/slide" Target="../slides/slide252.xml"/><Relationship Id="rId1" Type="http://schemas.openxmlformats.org/officeDocument/2006/relationships/notesMaster" Target="../notesMasters/notesMaster1.xml"/><Relationship Id="rId4" Type="http://schemas.openxmlformats.org/officeDocument/2006/relationships/hyperlink" Target="Http://dev.day.com"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helpx.adobe.com/experience-manager/6-5/sites/developing/using/spa-architecture.html"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stackoverflow.com/questions/47953732/what-does-registerserviceworker-do-in-react-js" TargetMode="External"/><Relationship Id="rId2" Type="http://schemas.openxmlformats.org/officeDocument/2006/relationships/slide" Target="../slides/slide86.xml"/><Relationship Id="rId1" Type="http://schemas.openxmlformats.org/officeDocument/2006/relationships/notesMaster" Target="../notesMasters/notesMaster1.xml"/><Relationship Id="rId5" Type="http://schemas.openxmlformats.org/officeDocument/2006/relationships/hyperlink" Target="https://blog.bitsrc.io/using-service-workers-with-react-27a4c5e2d1a9" TargetMode="External"/><Relationship Id="rId4" Type="http://schemas.openxmlformats.org/officeDocument/2006/relationships/hyperlink" Target="https://levelup.gitconnected.com/a-guide-to-service-workers-in-react-js-82aec1d6a22d"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github.com/adobe/aem-core-wcm-components" TargetMode="External"/><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 to CDs</a:t>
            </a:r>
            <a:r>
              <a:rPr lang="en-US" dirty="0"/>
              <a:t>: Use this as the cover slide for all the solutions. Per the latest branding, there are no solution-specific slides or logos.</a:t>
            </a:r>
          </a:p>
        </p:txBody>
      </p:sp>
      <p:sp>
        <p:nvSpPr>
          <p:cNvPr id="4" name="Slide Number Placeholder 3"/>
          <p:cNvSpPr>
            <a:spLocks noGrp="1"/>
          </p:cNvSpPr>
          <p:nvPr>
            <p:ph type="sldNum" sz="quarter" idx="5"/>
          </p:nvPr>
        </p:nvSpPr>
        <p:spPr/>
        <p:txBody>
          <a:bodyPr/>
          <a:lstStyle/>
          <a:p>
            <a:fld id="{3EF2277D-4E65-471B-8FDC-312617F5EA89}" type="slidenum">
              <a:rPr lang="en-US" smtClean="0"/>
              <a:pPr/>
              <a:t>1</a:t>
            </a:fld>
            <a:endParaRPr lang="en-US" dirty="0"/>
          </a:p>
        </p:txBody>
      </p:sp>
    </p:spTree>
    <p:extLst>
      <p:ext uri="{BB962C8B-B14F-4D97-AF65-F5344CB8AC3E}">
        <p14:creationId xmlns:p14="http://schemas.microsoft.com/office/powerpoint/2010/main" val="31673364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Technical Architecture has not changed.</a:t>
            </a:r>
          </a:p>
        </p:txBody>
      </p:sp>
      <p:sp>
        <p:nvSpPr>
          <p:cNvPr id="4" name="Slide Number Placeholder 3"/>
          <p:cNvSpPr>
            <a:spLocks noGrp="1"/>
          </p:cNvSpPr>
          <p:nvPr>
            <p:ph type="sldNum" sz="quarter" idx="5"/>
          </p:nvPr>
        </p:nvSpPr>
        <p:spPr/>
        <p:txBody>
          <a:bodyPr/>
          <a:lstStyle/>
          <a:p>
            <a:fld id="{3EF2277D-4E65-471B-8FDC-312617F5EA89}" type="slidenum">
              <a:rPr lang="en-US" smtClean="0"/>
              <a:pPr/>
              <a:t>13</a:t>
            </a:fld>
            <a:endParaRPr lang="en-US" dirty="0"/>
          </a:p>
        </p:txBody>
      </p:sp>
    </p:spTree>
    <p:extLst>
      <p:ext uri="{BB962C8B-B14F-4D97-AF65-F5344CB8AC3E}">
        <p14:creationId xmlns:p14="http://schemas.microsoft.com/office/powerpoint/2010/main" val="361336632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 </a:t>
            </a:r>
            <a:r>
              <a:rPr lang="en-US" dirty="0"/>
              <a:t>There may be additional, nested structure components within the layout container.</a:t>
            </a:r>
          </a:p>
        </p:txBody>
      </p:sp>
      <p:sp>
        <p:nvSpPr>
          <p:cNvPr id="4" name="Slide Number Placeholder 3"/>
          <p:cNvSpPr>
            <a:spLocks noGrp="1"/>
          </p:cNvSpPr>
          <p:nvPr>
            <p:ph type="sldNum" sz="quarter" idx="10"/>
          </p:nvPr>
        </p:nvSpPr>
        <p:spPr/>
        <p:txBody>
          <a:bodyPr/>
          <a:lstStyle/>
          <a:p>
            <a:fld id="{3EF2277D-4E65-471B-8FDC-312617F5EA89}" type="slidenum">
              <a:rPr lang="en-US" smtClean="0"/>
              <a:pPr/>
              <a:t>182</a:t>
            </a:fld>
            <a:endParaRPr lang="en-US" dirty="0"/>
          </a:p>
        </p:txBody>
      </p:sp>
    </p:spTree>
    <p:extLst>
      <p:ext uri="{BB962C8B-B14F-4D97-AF65-F5344CB8AC3E}">
        <p14:creationId xmlns:p14="http://schemas.microsoft.com/office/powerpoint/2010/main" val="132406730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Page &amp; Column control rewrite rules are configurable. For this lab, we have provided the default ones necessary to convert Geometrixx column control.</a:t>
            </a:r>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184</a:t>
            </a:fld>
            <a:endParaRPr lang="en-US" dirty="0"/>
          </a:p>
        </p:txBody>
      </p:sp>
    </p:spTree>
    <p:extLst>
      <p:ext uri="{BB962C8B-B14F-4D97-AF65-F5344CB8AC3E}">
        <p14:creationId xmlns:p14="http://schemas.microsoft.com/office/powerpoint/2010/main" val="263844457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some small styling changes that will be addressed when the components are converted.</a:t>
            </a:r>
          </a:p>
        </p:txBody>
      </p:sp>
      <p:sp>
        <p:nvSpPr>
          <p:cNvPr id="4" name="Slide Number Placeholder 3"/>
          <p:cNvSpPr>
            <a:spLocks noGrp="1"/>
          </p:cNvSpPr>
          <p:nvPr>
            <p:ph type="sldNum" sz="quarter" idx="10"/>
          </p:nvPr>
        </p:nvSpPr>
        <p:spPr/>
        <p:txBody>
          <a:bodyPr/>
          <a:lstStyle/>
          <a:p>
            <a:fld id="{3EF2277D-4E65-471B-8FDC-312617F5EA89}" type="slidenum">
              <a:rPr lang="en-US" smtClean="0"/>
              <a:pPr/>
              <a:t>188</a:t>
            </a:fld>
            <a:endParaRPr lang="en-US" dirty="0"/>
          </a:p>
        </p:txBody>
      </p:sp>
    </p:spTree>
    <p:extLst>
      <p:ext uri="{BB962C8B-B14F-4D97-AF65-F5344CB8AC3E}">
        <p14:creationId xmlns:p14="http://schemas.microsoft.com/office/powerpoint/2010/main" val="255620107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you are reviewing the components used on the page, not the MUCH larger list of all available components.  You convert the components on a page or the page and all of its children.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important to note here, that you will be modifying </a:t>
            </a:r>
            <a:r>
              <a:rPr lang="en-US" sz="1200" i="1" kern="1200" dirty="0">
                <a:solidFill>
                  <a:schemeClr val="tx1"/>
                </a:solidFill>
                <a:effectLst/>
                <a:latin typeface="+mn-lt"/>
                <a:ea typeface="+mn-ea"/>
                <a:cs typeface="+mn-cs"/>
              </a:rPr>
              <a:t>sling:resourceType</a:t>
            </a:r>
            <a:r>
              <a:rPr lang="en-US" sz="1200" kern="1200" dirty="0">
                <a:solidFill>
                  <a:schemeClr val="tx1"/>
                </a:solidFill>
                <a:effectLst/>
                <a:latin typeface="+mn-lt"/>
                <a:ea typeface="+mn-ea"/>
                <a:cs typeface="+mn-cs"/>
              </a:rPr>
              <a:t> property on the component node on the page to point to a new component that is either a proxy for a Core component or a newly defined custom component. You will not modify/convert the original custom component in </a:t>
            </a:r>
            <a:r>
              <a:rPr lang="en-US" sz="1200" b="1" kern="1200" dirty="0">
                <a:solidFill>
                  <a:schemeClr val="tx1"/>
                </a:solidFill>
                <a:effectLst/>
                <a:latin typeface="+mn-lt"/>
                <a:ea typeface="+mn-ea"/>
                <a:cs typeface="+mn-cs"/>
              </a:rPr>
              <a:t>/apps</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190</a:t>
            </a:fld>
            <a:endParaRPr lang="en-US" dirty="0"/>
          </a:p>
        </p:txBody>
      </p:sp>
    </p:spTree>
    <p:extLst>
      <p:ext uri="{BB962C8B-B14F-4D97-AF65-F5344CB8AC3E}">
        <p14:creationId xmlns:p14="http://schemas.microsoft.com/office/powerpoint/2010/main" val="249705468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b="1" i="0" kern="1200" dirty="0">
                <a:solidFill>
                  <a:schemeClr val="tx1"/>
                </a:solidFill>
                <a:effectLst/>
                <a:latin typeface="+mn-lt"/>
                <a:ea typeface="+mn-ea"/>
                <a:cs typeface="+mn-cs"/>
              </a:rPr>
              <a:t>Rule</a:t>
            </a:r>
          </a:p>
          <a:p>
            <a:r>
              <a:rPr lang="en-US" sz="1200" b="0" i="0" kern="1200" dirty="0">
                <a:solidFill>
                  <a:schemeClr val="tx1"/>
                </a:solidFill>
                <a:effectLst/>
                <a:latin typeface="+mn-lt"/>
                <a:ea typeface="+mn-ea"/>
                <a:cs typeface="+mn-cs"/>
              </a:rPr>
              <a:t>Rule consists of 2 parts – Pattern and Replacement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Pattern</a:t>
            </a:r>
          </a:p>
          <a:p>
            <a:r>
              <a:rPr lang="en-US" sz="1200" b="0" i="0" kern="1200" dirty="0">
                <a:solidFill>
                  <a:schemeClr val="tx1"/>
                </a:solidFill>
                <a:effectLst/>
                <a:latin typeface="+mn-lt"/>
                <a:ea typeface="+mn-ea"/>
                <a:cs typeface="+mn-cs"/>
              </a:rPr>
              <a:t>Each node under </a:t>
            </a:r>
            <a:r>
              <a:rPr lang="en-US" dirty="0"/>
              <a:t>patterns</a:t>
            </a:r>
            <a:r>
              <a:rPr lang="en-US" sz="1200" b="0" i="0" kern="1200" dirty="0">
                <a:solidFill>
                  <a:schemeClr val="tx1"/>
                </a:solidFill>
                <a:effectLst/>
                <a:latin typeface="+mn-lt"/>
                <a:ea typeface="+mn-ea"/>
                <a:cs typeface="+mn-cs"/>
              </a:rPr>
              <a:t> is essentially a structure that must match for this rule to be applied. A rule may have multiple patterns, if any of the patterns match, then the rule will be applied.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order to match, each of the properties, child nodes, and properties must match. In this case, the following must be true: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Node is of primary type </a:t>
            </a:r>
            <a:r>
              <a:rPr lang="en-US" sz="1200" b="0" i="1" kern="1200" dirty="0">
                <a:solidFill>
                  <a:schemeClr val="tx1"/>
                </a:solidFill>
                <a:effectLst/>
                <a:latin typeface="+mn-lt"/>
                <a:ea typeface="+mn-ea"/>
                <a:cs typeface="+mn-cs"/>
              </a:rPr>
              <a:t>nt:unstructured</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Node has the property sling:resourceType set to </a:t>
            </a:r>
            <a:r>
              <a:rPr lang="en-US" sz="1200" b="0" i="1" kern="1200" dirty="0">
                <a:solidFill>
                  <a:schemeClr val="tx1"/>
                </a:solidFill>
                <a:effectLst/>
                <a:latin typeface="+mn-lt"/>
                <a:ea typeface="+mn-ea"/>
                <a:cs typeface="+mn-cs"/>
              </a:rPr>
              <a:t>foundation/components/image</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b="1" dirty="0"/>
              <a:t>Replacement</a:t>
            </a:r>
          </a:p>
          <a:p>
            <a:r>
              <a:rPr lang="en-US" sz="1200" b="0" i="0" kern="1200" dirty="0">
                <a:solidFill>
                  <a:schemeClr val="tx1"/>
                </a:solidFill>
                <a:effectLst/>
                <a:latin typeface="+mn-lt"/>
                <a:ea typeface="+mn-ea"/>
                <a:cs typeface="+mn-cs"/>
              </a:rPr>
              <a:t>No matter how many patterns exist, there is only one replacement. This is used as the basis for writing the replacement node.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Process</a:t>
            </a:r>
          </a:p>
          <a:p>
            <a:pPr marL="228600" indent="-228600">
              <a:buFont typeface="+mj-lt"/>
              <a:buAutoNum type="arabicPeriod"/>
            </a:pPr>
            <a:r>
              <a:rPr lang="en-US" sz="1200" b="0" i="0" kern="1200" dirty="0">
                <a:solidFill>
                  <a:schemeClr val="tx1"/>
                </a:solidFill>
                <a:effectLst/>
                <a:latin typeface="+mn-lt"/>
                <a:ea typeface="+mn-ea"/>
                <a:cs typeface="+mn-cs"/>
              </a:rPr>
              <a:t>Set the node's primary type to the static value </a:t>
            </a:r>
            <a:r>
              <a:rPr lang="en-US" sz="1200" b="0" i="1" kern="1200" dirty="0">
                <a:solidFill>
                  <a:schemeClr val="tx1"/>
                </a:solidFill>
                <a:effectLst/>
                <a:latin typeface="+mn-lt"/>
                <a:ea typeface="+mn-ea"/>
                <a:cs typeface="+mn-cs"/>
              </a:rPr>
              <a:t>nt:unstructured</a:t>
            </a:r>
            <a:r>
              <a:rPr lang="en-US" sz="1200" b="0" i="0" kern="1200" dirty="0">
                <a:solidFill>
                  <a:schemeClr val="tx1"/>
                </a:solidFill>
                <a:effectLst/>
                <a:latin typeface="+mn-lt"/>
                <a:ea typeface="+mn-ea"/>
                <a:cs typeface="+mn-cs"/>
              </a:rPr>
              <a:t>.</a:t>
            </a:r>
          </a:p>
          <a:p>
            <a:pPr marL="228600" indent="-228600">
              <a:buFont typeface="+mj-lt"/>
              <a:buAutoNum type="arabicPeriod"/>
            </a:pPr>
            <a:r>
              <a:rPr lang="en-US" sz="1200" b="0" i="0" kern="1200" dirty="0">
                <a:solidFill>
                  <a:schemeClr val="tx1"/>
                </a:solidFill>
                <a:effectLst/>
                <a:latin typeface="+mn-lt"/>
                <a:ea typeface="+mn-ea"/>
                <a:cs typeface="+mn-cs"/>
              </a:rPr>
              <a:t>Set the sling:resourceType property to the static value </a:t>
            </a:r>
            <a:r>
              <a:rPr lang="en-US" sz="1200" b="0" i="1" kern="1200" dirty="0">
                <a:solidFill>
                  <a:schemeClr val="tx1"/>
                </a:solidFill>
                <a:effectLst/>
                <a:latin typeface="+mn-lt"/>
                <a:ea typeface="+mn-ea"/>
                <a:cs typeface="+mn-cs"/>
              </a:rPr>
              <a:t>geodemo/components/content/image</a:t>
            </a:r>
            <a:r>
              <a:rPr lang="en-US" sz="1200" b="0" i="0" kern="1200" dirty="0">
                <a:solidFill>
                  <a:schemeClr val="tx1"/>
                </a:solidFill>
                <a:effectLst/>
                <a:latin typeface="+mn-lt"/>
                <a:ea typeface="+mn-ea"/>
                <a:cs typeface="+mn-cs"/>
              </a:rPr>
              <a:t>.</a:t>
            </a:r>
          </a:p>
          <a:p>
            <a:pPr marL="228600" indent="-228600">
              <a:buFont typeface="+mj-lt"/>
              <a:buAutoNum type="arabicPeriod"/>
            </a:pPr>
            <a:r>
              <a:rPr lang="en-US" sz="1200" b="0" i="0" kern="1200" dirty="0">
                <a:solidFill>
                  <a:schemeClr val="tx1"/>
                </a:solidFill>
                <a:effectLst/>
                <a:latin typeface="+mn-lt"/>
                <a:ea typeface="+mn-ea"/>
                <a:cs typeface="+mn-cs"/>
              </a:rPr>
              <a:t>Set the fileReference property to the original node's fileReference property.</a:t>
            </a:r>
          </a:p>
          <a:p>
            <a:pPr marL="228600" indent="-228600">
              <a:buFont typeface="+mj-lt"/>
              <a:buAutoNum type="arabicPeriod"/>
            </a:pPr>
            <a:r>
              <a:rPr lang="en-US" sz="1200" b="0" i="0" kern="1200" dirty="0">
                <a:solidFill>
                  <a:schemeClr val="tx1"/>
                </a:solidFill>
                <a:effectLst/>
                <a:latin typeface="+mn-lt"/>
                <a:ea typeface="+mn-ea"/>
                <a:cs typeface="+mn-cs"/>
              </a:rPr>
              <a:t>Set the width property to the original node's width property.</a:t>
            </a:r>
          </a:p>
          <a:p>
            <a:pPr marL="228600" indent="-228600">
              <a:buFont typeface="+mj-lt"/>
              <a:buAutoNum type="arabicPeriod"/>
            </a:pPr>
            <a:r>
              <a:rPr lang="en-US" sz="1200" b="0" i="0" kern="1200" dirty="0">
                <a:solidFill>
                  <a:schemeClr val="tx1"/>
                </a:solidFill>
                <a:effectLst/>
                <a:latin typeface="+mn-lt"/>
                <a:ea typeface="+mn-ea"/>
                <a:cs typeface="+mn-cs"/>
              </a:rPr>
              <a:t>Copy any children nodes from the original to the updated node. i. In the case of this </a:t>
            </a:r>
            <a:r>
              <a:rPr lang="en-US" sz="1200" b="0" i="1" kern="1200" dirty="0">
                <a:solidFill>
                  <a:schemeClr val="tx1"/>
                </a:solidFill>
                <a:effectLst/>
                <a:latin typeface="+mn-lt"/>
                <a:ea typeface="+mn-ea"/>
                <a:cs typeface="+mn-cs"/>
              </a:rPr>
              <a:t>Image</a:t>
            </a:r>
            <a:r>
              <a:rPr lang="en-US" sz="1200" b="0" i="0" kern="1200" dirty="0">
                <a:solidFill>
                  <a:schemeClr val="tx1"/>
                </a:solidFill>
                <a:effectLst/>
                <a:latin typeface="+mn-lt"/>
                <a:ea typeface="+mn-ea"/>
                <a:cs typeface="+mn-cs"/>
              </a:rPr>
              <a:t> component, there may be a binary file stored on the component. This last configuration will copy any files to the updated node.</a:t>
            </a:r>
          </a:p>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191</a:t>
            </a:fld>
            <a:endParaRPr lang="en-US" dirty="0"/>
          </a:p>
        </p:txBody>
      </p:sp>
    </p:spTree>
    <p:extLst>
      <p:ext uri="{BB962C8B-B14F-4D97-AF65-F5344CB8AC3E}">
        <p14:creationId xmlns:p14="http://schemas.microsoft.com/office/powerpoint/2010/main" val="228993249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cq:designPath </a:t>
            </a:r>
            <a:r>
              <a:rPr lang="en-US" b="0" i="0" dirty="0"/>
              <a:t>would normally be </a:t>
            </a:r>
            <a:r>
              <a:rPr lang="en-US" dirty="0"/>
              <a:t>removed from the website root during the page conversion process.</a:t>
            </a:r>
          </a:p>
        </p:txBody>
      </p:sp>
      <p:sp>
        <p:nvSpPr>
          <p:cNvPr id="4" name="Slide Number Placeholder 3"/>
          <p:cNvSpPr>
            <a:spLocks noGrp="1"/>
          </p:cNvSpPr>
          <p:nvPr>
            <p:ph type="sldNum" sz="quarter" idx="10"/>
          </p:nvPr>
        </p:nvSpPr>
        <p:spPr/>
        <p:txBody>
          <a:bodyPr/>
          <a:lstStyle/>
          <a:p>
            <a:fld id="{3EF2277D-4E65-471B-8FDC-312617F5EA89}" type="slidenum">
              <a:rPr lang="en-US" smtClean="0"/>
              <a:pPr/>
              <a:t>192</a:t>
            </a:fld>
            <a:endParaRPr lang="en-US" dirty="0"/>
          </a:p>
        </p:txBody>
      </p:sp>
    </p:spTree>
    <p:extLst>
      <p:ext uri="{BB962C8B-B14F-4D97-AF65-F5344CB8AC3E}">
        <p14:creationId xmlns:p14="http://schemas.microsoft.com/office/powerpoint/2010/main" val="388927755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Drilling into the design for each page type will show the individual design elements for the page types and the components on pages of those types.</a:t>
            </a:r>
          </a:p>
        </p:txBody>
      </p:sp>
      <p:sp>
        <p:nvSpPr>
          <p:cNvPr id="4" name="Slide Number Placeholder 3"/>
          <p:cNvSpPr>
            <a:spLocks noGrp="1"/>
          </p:cNvSpPr>
          <p:nvPr>
            <p:ph type="sldNum" sz="quarter" idx="10"/>
          </p:nvPr>
        </p:nvSpPr>
        <p:spPr/>
        <p:txBody>
          <a:bodyPr/>
          <a:lstStyle/>
          <a:p>
            <a:fld id="{3EF2277D-4E65-471B-8FDC-312617F5EA89}" type="slidenum">
              <a:rPr lang="en-US" smtClean="0"/>
              <a:pPr/>
              <a:t>193</a:t>
            </a:fld>
            <a:endParaRPr lang="en-US" dirty="0"/>
          </a:p>
        </p:txBody>
      </p:sp>
    </p:spTree>
    <p:extLst>
      <p:ext uri="{BB962C8B-B14F-4D97-AF65-F5344CB8AC3E}">
        <p14:creationId xmlns:p14="http://schemas.microsoft.com/office/powerpoint/2010/main" val="328481197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194</a:t>
            </a:fld>
            <a:endParaRPr lang="en-US" dirty="0"/>
          </a:p>
        </p:txBody>
      </p:sp>
    </p:spTree>
    <p:extLst>
      <p:ext uri="{BB962C8B-B14F-4D97-AF65-F5344CB8AC3E}">
        <p14:creationId xmlns:p14="http://schemas.microsoft.com/office/powerpoint/2010/main" val="356155458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component rewrite rules are written in the same way as the component rewrite rules.</a:t>
            </a:r>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195</a:t>
            </a:fld>
            <a:endParaRPr lang="en-US" dirty="0"/>
          </a:p>
        </p:txBody>
      </p:sp>
    </p:spTree>
    <p:extLst>
      <p:ext uri="{BB962C8B-B14F-4D97-AF65-F5344CB8AC3E}">
        <p14:creationId xmlns:p14="http://schemas.microsoft.com/office/powerpoint/2010/main" val="95959901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198</a:t>
            </a:fld>
            <a:endParaRPr lang="en-US" dirty="0"/>
          </a:p>
        </p:txBody>
      </p:sp>
    </p:spTree>
    <p:extLst>
      <p:ext uri="{BB962C8B-B14F-4D97-AF65-F5344CB8AC3E}">
        <p14:creationId xmlns:p14="http://schemas.microsoft.com/office/powerpoint/2010/main" val="3423994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14</a:t>
            </a:fld>
            <a:endParaRPr lang="en-US" dirty="0"/>
          </a:p>
        </p:txBody>
      </p:sp>
    </p:spTree>
    <p:extLst>
      <p:ext uri="{BB962C8B-B14F-4D97-AF65-F5344CB8AC3E}">
        <p14:creationId xmlns:p14="http://schemas.microsoft.com/office/powerpoint/2010/main" val="309057049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199</a:t>
            </a:fld>
            <a:endParaRPr lang="en-US" dirty="0"/>
          </a:p>
        </p:txBody>
      </p:sp>
    </p:spTree>
    <p:extLst>
      <p:ext uri="{BB962C8B-B14F-4D97-AF65-F5344CB8AC3E}">
        <p14:creationId xmlns:p14="http://schemas.microsoft.com/office/powerpoint/2010/main" val="359539736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Note to CDs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watching the Connect recording on ‘</a:t>
            </a:r>
            <a:r>
              <a:rPr lang="en-US" dirty="0">
                <a:latin typeface="+mn-lt"/>
              </a:rPr>
              <a:t>Tips for creating a great presentation’, you may need to download the Flash player, if it’s not downloaded already.</a:t>
            </a:r>
          </a:p>
          <a:p>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200</a:t>
            </a:fld>
            <a:endParaRPr lang="en-US" dirty="0"/>
          </a:p>
        </p:txBody>
      </p:sp>
    </p:spTree>
    <p:extLst>
      <p:ext uri="{BB962C8B-B14F-4D97-AF65-F5344CB8AC3E}">
        <p14:creationId xmlns:p14="http://schemas.microsoft.com/office/powerpoint/2010/main" val="88876035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F2277D-4E65-471B-8FDC-312617F5EA8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32804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CRUD is Create,</a:t>
            </a:r>
            <a:r>
              <a:rPr lang="en-US" b="1" baseline="0" dirty="0"/>
              <a:t> Read, Update and Delete</a:t>
            </a:r>
          </a:p>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207</a:t>
            </a:fld>
            <a:endParaRPr lang="en-US"/>
          </a:p>
        </p:txBody>
      </p:sp>
    </p:spTree>
    <p:extLst>
      <p:ext uri="{BB962C8B-B14F-4D97-AF65-F5344CB8AC3E}">
        <p14:creationId xmlns:p14="http://schemas.microsoft.com/office/powerpoint/2010/main" val="322716722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CRUD is Create,</a:t>
            </a:r>
            <a:r>
              <a:rPr lang="en-US" b="1" baseline="0" dirty="0"/>
              <a:t> Read, Update and Delete</a:t>
            </a:r>
          </a:p>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208</a:t>
            </a:fld>
            <a:endParaRPr lang="en-US"/>
          </a:p>
        </p:txBody>
      </p:sp>
    </p:spTree>
    <p:extLst>
      <p:ext uri="{BB962C8B-B14F-4D97-AF65-F5344CB8AC3E}">
        <p14:creationId xmlns:p14="http://schemas.microsoft.com/office/powerpoint/2010/main" val="361609880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209</a:t>
            </a:fld>
            <a:endParaRPr lang="en-US"/>
          </a:p>
        </p:txBody>
      </p:sp>
    </p:spTree>
    <p:extLst>
      <p:ext uri="{BB962C8B-B14F-4D97-AF65-F5344CB8AC3E}">
        <p14:creationId xmlns:p14="http://schemas.microsoft.com/office/powerpoint/2010/main" val="133999774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210</a:t>
            </a:fld>
            <a:endParaRPr lang="en-US"/>
          </a:p>
        </p:txBody>
      </p:sp>
    </p:spTree>
    <p:extLst>
      <p:ext uri="{BB962C8B-B14F-4D97-AF65-F5344CB8AC3E}">
        <p14:creationId xmlns:p14="http://schemas.microsoft.com/office/powerpoint/2010/main" val="357996266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s-ES_tradnl" dirty="0"/>
              <a:t>Test </a:t>
            </a:r>
            <a:r>
              <a:rPr lang="es-ES_tradnl" dirty="0" err="1"/>
              <a:t>steps</a:t>
            </a:r>
            <a:r>
              <a:rPr lang="es-ES_tradnl" dirty="0"/>
              <a:t>:</a:t>
            </a:r>
          </a:p>
          <a:p>
            <a:r>
              <a:rPr lang="en-GB" dirty="0"/>
              <a:t>Exercise permissions:</a:t>
            </a:r>
          </a:p>
          <a:p>
            <a:endParaRPr lang="en-GB" dirty="0"/>
          </a:p>
          <a:p>
            <a:r>
              <a:rPr lang="en-GB" dirty="0"/>
              <a:t>- create group2-&gt; by default belongs to group ‘everyone’</a:t>
            </a:r>
          </a:p>
          <a:p>
            <a:r>
              <a:rPr lang="en-GB" dirty="0"/>
              <a:t>- create test3 and assign it to group3</a:t>
            </a:r>
          </a:p>
          <a:p>
            <a:pPr marL="171450" indent="-171450">
              <a:buFontTx/>
              <a:buChar char="-"/>
            </a:pPr>
            <a:r>
              <a:rPr lang="en-GB" dirty="0"/>
              <a:t>log in incognito with test 3, to </a:t>
            </a:r>
            <a:r>
              <a:rPr lang="en-GB" dirty="0" err="1"/>
              <a:t>crx</a:t>
            </a:r>
            <a:r>
              <a:rPr lang="en-GB" dirty="0"/>
              <a:t>/de or open a page</a:t>
            </a:r>
          </a:p>
          <a:p>
            <a:pPr marL="171450" indent="-171450">
              <a:buFontTx/>
              <a:buChar char="-"/>
            </a:pPr>
            <a:endParaRPr lang="en-GB" dirty="0"/>
          </a:p>
          <a:p>
            <a:pPr marL="171450" indent="-171450">
              <a:buFontTx/>
              <a:buChar char="-"/>
            </a:pPr>
            <a:r>
              <a:rPr lang="en-GB" dirty="0"/>
              <a:t>Review permissions for group2 -&gt; no permissions over we-retail -&gt; no access to http://localhost:4502/</a:t>
            </a:r>
            <a:r>
              <a:rPr lang="en-GB" dirty="0" err="1"/>
              <a:t>editor.html</a:t>
            </a:r>
            <a:r>
              <a:rPr lang="en-GB" dirty="0"/>
              <a:t>/content/we-retail/us/</a:t>
            </a:r>
            <a:r>
              <a:rPr lang="en-GB" dirty="0" err="1"/>
              <a:t>en.html</a:t>
            </a:r>
            <a:endParaRPr lang="en-GB" dirty="0"/>
          </a:p>
          <a:p>
            <a:pPr marL="171450" indent="-171450">
              <a:buFontTx/>
              <a:buChar char="-"/>
            </a:pPr>
            <a:endParaRPr lang="en-GB" dirty="0"/>
          </a:p>
          <a:p>
            <a:pPr marL="171450" indent="-171450">
              <a:buFontTx/>
              <a:buChar char="-"/>
            </a:pPr>
            <a:r>
              <a:rPr lang="en-GB" dirty="0"/>
              <a:t>add group2 to contributors, -&gt; partial in </a:t>
            </a:r>
            <a:r>
              <a:rPr lang="en-GB" dirty="0" err="1"/>
              <a:t>crx</a:t>
            </a:r>
            <a:r>
              <a:rPr lang="en-GB" dirty="0"/>
              <a:t>/de, but access to http://localhost:4502/content/we-retail/us/</a:t>
            </a:r>
            <a:r>
              <a:rPr lang="en-GB" dirty="0" err="1"/>
              <a:t>en.html</a:t>
            </a:r>
            <a:endParaRPr lang="en-GB" dirty="0"/>
          </a:p>
          <a:p>
            <a:pPr marL="171450" indent="-171450">
              <a:buFontTx/>
              <a:buChar char="-"/>
            </a:pPr>
            <a:r>
              <a:rPr lang="en-GB" dirty="0"/>
              <a:t>In incognito:</a:t>
            </a:r>
          </a:p>
          <a:p>
            <a:pPr marL="628650" lvl="1" indent="-171450">
              <a:buFontTx/>
              <a:buChar char="-"/>
            </a:pPr>
            <a:r>
              <a:rPr lang="en-GB" dirty="0"/>
              <a:t>Go to sites and try to create a page under: http://localhost:4502/</a:t>
            </a:r>
            <a:r>
              <a:rPr lang="en-GB" dirty="0" err="1"/>
              <a:t>sites.html</a:t>
            </a:r>
            <a:r>
              <a:rPr lang="en-GB" dirty="0"/>
              <a:t>/content/we-retail/us/</a:t>
            </a:r>
            <a:r>
              <a:rPr lang="en-GB" dirty="0" err="1"/>
              <a:t>es</a:t>
            </a:r>
            <a:r>
              <a:rPr lang="en-GB" dirty="0"/>
              <a:t>. -&gt; not possible</a:t>
            </a:r>
          </a:p>
          <a:p>
            <a:pPr marL="171450" indent="-171450">
              <a:buFontTx/>
              <a:buChar char="-"/>
            </a:pPr>
            <a:r>
              <a:rPr lang="en-GB" dirty="0"/>
              <a:t>Review permissions for group2 -&gt; read permissions for we-retail but nothing else</a:t>
            </a:r>
          </a:p>
          <a:p>
            <a:pPr marL="171450" indent="-171450">
              <a:buFontTx/>
              <a:buChar char="-"/>
            </a:pPr>
            <a:endParaRPr lang="en-GB" dirty="0"/>
          </a:p>
          <a:p>
            <a:pPr marL="171450" indent="-171450">
              <a:buFontTx/>
              <a:buChar char="-"/>
            </a:pPr>
            <a:r>
              <a:rPr lang="en-GB" dirty="0"/>
              <a:t>add group2 to content-author -&gt; now you can create the page</a:t>
            </a:r>
          </a:p>
          <a:p>
            <a:pPr marL="171450" indent="-171450">
              <a:buFontTx/>
              <a:buChar char="-"/>
            </a:pPr>
            <a:endParaRPr lang="en-GB" dirty="0"/>
          </a:p>
          <a:p>
            <a:pPr marL="0" indent="0">
              <a:buFontTx/>
              <a:buNone/>
            </a:pPr>
            <a:r>
              <a:rPr lang="en-GB" dirty="0"/>
              <a:t>Review also ACLs at path level -&gt; allows more granularity with permissions</a:t>
            </a:r>
          </a:p>
          <a:p>
            <a:pPr marL="171450" indent="-171450">
              <a:buFontTx/>
              <a:buChar char="-"/>
            </a:pPr>
            <a:r>
              <a:rPr lang="en-GB" dirty="0"/>
              <a:t>Create user test4, add it to contributors</a:t>
            </a:r>
          </a:p>
          <a:p>
            <a:pPr marL="171450" indent="-171450">
              <a:buFontTx/>
              <a:buChar char="-"/>
            </a:pPr>
            <a:r>
              <a:rPr lang="en-GB" dirty="0"/>
              <a:t>Create an </a:t>
            </a:r>
            <a:r>
              <a:rPr lang="en-GB" dirty="0" err="1"/>
              <a:t>acl</a:t>
            </a:r>
            <a:r>
              <a:rPr lang="en-GB" dirty="0"/>
              <a:t> with all the permissions under -&gt; /content/we-retail/</a:t>
            </a:r>
            <a:r>
              <a:rPr lang="en-GB" dirty="0" err="1"/>
              <a:t>fr</a:t>
            </a:r>
            <a:endParaRPr lang="en-GB" dirty="0"/>
          </a:p>
          <a:p>
            <a:pPr marL="171450" indent="-171450">
              <a:buFontTx/>
              <a:buChar char="-"/>
            </a:pPr>
            <a:r>
              <a:rPr lang="en-GB" dirty="0"/>
              <a:t>From sites you are now able to create pages under </a:t>
            </a:r>
            <a:r>
              <a:rPr lang="es-ES_tradnl" dirty="0"/>
              <a:t>/</a:t>
            </a:r>
            <a:r>
              <a:rPr lang="es-ES_tradnl" dirty="0" err="1"/>
              <a:t>content</a:t>
            </a:r>
            <a:r>
              <a:rPr lang="es-ES_tradnl" dirty="0"/>
              <a:t>/</a:t>
            </a:r>
            <a:r>
              <a:rPr lang="es-ES_tradnl" dirty="0" err="1"/>
              <a:t>we-retail</a:t>
            </a:r>
            <a:r>
              <a:rPr lang="es-ES_tradnl" dirty="0"/>
              <a:t>/</a:t>
            </a:r>
            <a:r>
              <a:rPr lang="es-ES_tradnl" dirty="0" err="1"/>
              <a:t>fr</a:t>
            </a:r>
            <a:endParaRPr lang="es-ES_tradnl" dirty="0"/>
          </a:p>
          <a:p>
            <a:pPr marL="171450" indent="-171450">
              <a:buFontTx/>
              <a:buChar char="-"/>
            </a:pPr>
            <a:r>
              <a:rPr lang="es-ES_tradnl" dirty="0" err="1"/>
              <a:t>Go</a:t>
            </a:r>
            <a:r>
              <a:rPr lang="es-ES_tradnl" dirty="0"/>
              <a:t> to </a:t>
            </a:r>
            <a:r>
              <a:rPr lang="es-ES_tradnl" dirty="0" err="1"/>
              <a:t>user</a:t>
            </a:r>
            <a:r>
              <a:rPr lang="es-ES_tradnl" dirty="0"/>
              <a:t> </a:t>
            </a:r>
            <a:r>
              <a:rPr lang="es-ES_tradnl" dirty="0" err="1"/>
              <a:t>admin</a:t>
            </a:r>
            <a:r>
              <a:rPr lang="es-ES_tradnl" dirty="0"/>
              <a:t> and </a:t>
            </a:r>
            <a:r>
              <a:rPr lang="es-ES_tradnl" dirty="0" err="1"/>
              <a:t>review</a:t>
            </a:r>
            <a:r>
              <a:rPr lang="es-ES_tradnl" dirty="0"/>
              <a:t> </a:t>
            </a:r>
            <a:r>
              <a:rPr lang="es-ES_tradnl" dirty="0" err="1"/>
              <a:t>permissions</a:t>
            </a:r>
            <a:r>
              <a:rPr lang="es-ES_tradnl" dirty="0"/>
              <a:t> </a:t>
            </a:r>
            <a:r>
              <a:rPr lang="es-ES_tradnl" dirty="0" err="1"/>
              <a:t>for</a:t>
            </a:r>
            <a:r>
              <a:rPr lang="es-ES_tradnl" dirty="0"/>
              <a:t> test4 -&gt; </a:t>
            </a:r>
            <a:r>
              <a:rPr lang="es-ES_tradnl" dirty="0" err="1"/>
              <a:t>it</a:t>
            </a:r>
            <a:r>
              <a:rPr lang="es-ES_tradnl" dirty="0"/>
              <a:t> has </a:t>
            </a:r>
            <a:r>
              <a:rPr lang="es-ES_tradnl" dirty="0" err="1"/>
              <a:t>all</a:t>
            </a:r>
            <a:r>
              <a:rPr lang="es-ES_tradnl" dirty="0"/>
              <a:t> </a:t>
            </a:r>
            <a:r>
              <a:rPr lang="es-ES_tradnl" dirty="0" err="1"/>
              <a:t>the</a:t>
            </a:r>
            <a:r>
              <a:rPr lang="es-ES_tradnl" dirty="0"/>
              <a:t> </a:t>
            </a:r>
            <a:r>
              <a:rPr lang="es-ES_tradnl" dirty="0" err="1"/>
              <a:t>permissions</a:t>
            </a:r>
            <a:r>
              <a:rPr lang="es-ES_tradnl" dirty="0"/>
              <a:t> </a:t>
            </a:r>
            <a:r>
              <a:rPr lang="es-ES_tradnl" dirty="0" err="1"/>
              <a:t>for</a:t>
            </a:r>
            <a:r>
              <a:rPr lang="es-ES_tradnl" dirty="0"/>
              <a:t> /</a:t>
            </a:r>
            <a:r>
              <a:rPr lang="es-ES_tradnl" dirty="0" err="1"/>
              <a:t>content</a:t>
            </a:r>
            <a:r>
              <a:rPr lang="es-ES_tradnl" dirty="0"/>
              <a:t>/</a:t>
            </a:r>
            <a:r>
              <a:rPr lang="es-ES_tradnl" dirty="0" err="1"/>
              <a:t>we-retail</a:t>
            </a:r>
            <a:r>
              <a:rPr lang="es-ES_tradnl" dirty="0"/>
              <a:t>/</a:t>
            </a:r>
            <a:r>
              <a:rPr lang="es-ES_tradnl" dirty="0" err="1"/>
              <a:t>fr</a:t>
            </a:r>
            <a:endParaRPr lang="es-ES_tradnl" dirty="0"/>
          </a:p>
          <a:p>
            <a:pPr marL="171450" indent="-171450">
              <a:buFontTx/>
              <a:buChar char="-"/>
            </a:pPr>
            <a:endParaRPr lang="es-ES_tradnl" dirty="0"/>
          </a:p>
          <a:p>
            <a:pPr marL="171450" indent="-171450">
              <a:buFontTx/>
              <a:buChar char="-"/>
            </a:pPr>
            <a:endParaRPr lang="es-ES_tradnl" dirty="0"/>
          </a:p>
          <a:p>
            <a:pPr marL="171450" indent="-171450">
              <a:buFontTx/>
              <a:buChar char="-"/>
            </a:pPr>
            <a:r>
              <a:rPr lang="es-ES_tradnl" dirty="0"/>
              <a:t>More </a:t>
            </a:r>
            <a:r>
              <a:rPr lang="es-ES_tradnl" dirty="0" err="1"/>
              <a:t>info</a:t>
            </a:r>
            <a:r>
              <a:rPr lang="es-ES_tradnl" dirty="0"/>
              <a:t>:</a:t>
            </a:r>
          </a:p>
          <a:p>
            <a:pPr marL="171450" indent="-171450">
              <a:buFontTx/>
              <a:buChar char="-"/>
            </a:pPr>
            <a:r>
              <a:rPr lang="es-ES_tradnl" dirty="0"/>
              <a:t>https://</a:t>
            </a:r>
            <a:r>
              <a:rPr lang="es-ES_tradnl" dirty="0" err="1"/>
              <a:t>helpx.adobe.com</a:t>
            </a:r>
            <a:r>
              <a:rPr lang="es-ES_tradnl" dirty="0"/>
              <a:t>/</a:t>
            </a:r>
            <a:r>
              <a:rPr lang="es-ES_tradnl" dirty="0" err="1"/>
              <a:t>uk</a:t>
            </a:r>
            <a:r>
              <a:rPr lang="es-ES_tradnl" dirty="0"/>
              <a:t>/</a:t>
            </a:r>
            <a:r>
              <a:rPr lang="es-ES_tradnl" dirty="0" err="1"/>
              <a:t>experience</a:t>
            </a:r>
            <a:r>
              <a:rPr lang="es-ES_tradnl" dirty="0"/>
              <a:t>-manager/6-4/</a:t>
            </a:r>
            <a:r>
              <a:rPr lang="es-ES_tradnl" dirty="0" err="1"/>
              <a:t>sites</a:t>
            </a:r>
            <a:r>
              <a:rPr lang="es-ES_tradnl" dirty="0"/>
              <a:t>/</a:t>
            </a:r>
            <a:r>
              <a:rPr lang="es-ES_tradnl" dirty="0" err="1"/>
              <a:t>administering</a:t>
            </a:r>
            <a:r>
              <a:rPr lang="es-ES_tradnl" dirty="0"/>
              <a:t>/</a:t>
            </a:r>
            <a:r>
              <a:rPr lang="es-ES_tradnl" dirty="0" err="1"/>
              <a:t>using</a:t>
            </a:r>
            <a:r>
              <a:rPr lang="es-ES_tradnl" dirty="0"/>
              <a:t>/</a:t>
            </a:r>
            <a:r>
              <a:rPr lang="es-ES_tradnl" dirty="0" err="1"/>
              <a:t>security.html</a:t>
            </a:r>
            <a:endParaRPr lang="es-ES_tradnl" dirty="0"/>
          </a:p>
          <a:p>
            <a:pPr marL="171450" indent="-171450">
              <a:buFontTx/>
              <a:buChar char="-"/>
            </a:pPr>
            <a:endParaRPr lang="es-ES_tradnl"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211</a:t>
            </a:fld>
            <a:endParaRPr lang="en-US"/>
          </a:p>
        </p:txBody>
      </p:sp>
    </p:spTree>
    <p:extLst>
      <p:ext uri="{BB962C8B-B14F-4D97-AF65-F5344CB8AC3E}">
        <p14:creationId xmlns:p14="http://schemas.microsoft.com/office/powerpoint/2010/main" val="140166177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 </a:t>
            </a:r>
            <a:r>
              <a:rPr lang="en-US" dirty="0"/>
              <a:t>For AEM Cloud Service (and 6.5 AMS) the dispatcher configuration is deployed via a dispatcher module in the AEM Project.</a:t>
            </a:r>
          </a:p>
          <a:p>
            <a:r>
              <a:rPr lang="en-US" dirty="0" err="1"/>
              <a:t>httpd.conf</a:t>
            </a:r>
            <a:r>
              <a:rPr lang="en-US" dirty="0"/>
              <a:t> and </a:t>
            </a:r>
            <a:r>
              <a:rPr lang="en-US" dirty="0" err="1"/>
              <a:t>dispatcher.any</a:t>
            </a:r>
            <a:r>
              <a:rPr lang="en-US" dirty="0"/>
              <a:t> files have been divided into multiple files, but functionality is the same.</a:t>
            </a:r>
          </a:p>
        </p:txBody>
      </p:sp>
      <p:sp>
        <p:nvSpPr>
          <p:cNvPr id="4" name="Slide Number Placeholder 3"/>
          <p:cNvSpPr>
            <a:spLocks noGrp="1"/>
          </p:cNvSpPr>
          <p:nvPr>
            <p:ph type="sldNum" sz="quarter" idx="10"/>
          </p:nvPr>
        </p:nvSpPr>
        <p:spPr/>
        <p:txBody>
          <a:bodyPr/>
          <a:lstStyle/>
          <a:p>
            <a:fld id="{3EF2277D-4E65-471B-8FDC-312617F5EA89}" type="slidenum">
              <a:rPr lang="en-US" smtClean="0"/>
              <a:pPr/>
              <a:t>212</a:t>
            </a:fld>
            <a:endParaRPr lang="en-US" dirty="0"/>
          </a:p>
        </p:txBody>
      </p:sp>
    </p:spTree>
    <p:extLst>
      <p:ext uri="{BB962C8B-B14F-4D97-AF65-F5344CB8AC3E}">
        <p14:creationId xmlns:p14="http://schemas.microsoft.com/office/powerpoint/2010/main" val="206184988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Dispatcher is Adobe Experience Manager's caching and/or load balancing tool.</a:t>
            </a:r>
          </a:p>
        </p:txBody>
      </p:sp>
      <p:sp>
        <p:nvSpPr>
          <p:cNvPr id="4" name="Slide Number Placeholder 3"/>
          <p:cNvSpPr>
            <a:spLocks noGrp="1"/>
          </p:cNvSpPr>
          <p:nvPr>
            <p:ph type="sldNum" sz="quarter" idx="10"/>
          </p:nvPr>
        </p:nvSpPr>
        <p:spPr/>
        <p:txBody>
          <a:bodyPr/>
          <a:lstStyle/>
          <a:p>
            <a:fld id="{3EF2277D-4E65-471B-8FDC-312617F5EA89}" type="slidenum">
              <a:rPr lang="en-US" smtClean="0"/>
              <a:pPr/>
              <a:t>213</a:t>
            </a:fld>
            <a:endParaRPr lang="en-US"/>
          </a:p>
        </p:txBody>
      </p:sp>
    </p:spTree>
    <p:extLst>
      <p:ext uri="{BB962C8B-B14F-4D97-AF65-F5344CB8AC3E}">
        <p14:creationId xmlns:p14="http://schemas.microsoft.com/office/powerpoint/2010/main" val="31509654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latin typeface="Adobe Clean" panose="020B0503020404020204" pitchFamily="34" charset="0"/>
              </a:rPr>
              <a:t>To learn more about OSGi, refer to the following links:</a:t>
            </a:r>
          </a:p>
          <a:p>
            <a:pPr lvl="0"/>
            <a:r>
              <a:rPr lang="en-US" sz="1300" b="1" u="sng" dirty="0">
                <a:latin typeface="Adobe Clean" panose="020B0503020404020204" pitchFamily="34" charset="0"/>
                <a:hlinkClick r:id="rId3"/>
              </a:rPr>
              <a:t>http://www.osgi.org</a:t>
            </a:r>
            <a:endParaRPr lang="en-US" sz="1300" b="1" dirty="0">
              <a:latin typeface="Adobe Clean" panose="020B0503020404020204" pitchFamily="34" charset="0"/>
            </a:endParaRPr>
          </a:p>
          <a:p>
            <a:pPr lvl="0"/>
            <a:r>
              <a:rPr lang="en-US" sz="1300" b="1" u="sng" dirty="0">
                <a:latin typeface="Adobe Clean" panose="020B0503020404020204" pitchFamily="34" charset="0"/>
                <a:hlinkClick r:id="rId4"/>
              </a:rPr>
              <a:t>http://en.wikipedia.org/wiki/OSGi</a:t>
            </a:r>
            <a:endParaRPr lang="en-US" sz="1300" b="1" dirty="0">
              <a:latin typeface="Adobe Clean" panose="020B0503020404020204" pitchFamily="34" charset="0"/>
            </a:endParaRPr>
          </a:p>
          <a:p>
            <a:r>
              <a:rPr lang="en-US" sz="1300" dirty="0">
                <a:latin typeface="Adobe Clean" panose="020B0503020404020204" pitchFamily="34" charset="0"/>
              </a:rPr>
              <a:t> </a:t>
            </a:r>
          </a:p>
          <a:p>
            <a:r>
              <a:rPr lang="en-US" sz="1300" dirty="0">
                <a:latin typeface="Adobe Clean" panose="020B0503020404020204" pitchFamily="34" charset="0"/>
              </a:rPr>
              <a:t>To learn more about Apache Felix, refer to the following link:</a:t>
            </a:r>
          </a:p>
          <a:p>
            <a:pPr lvl="0"/>
            <a:r>
              <a:rPr lang="en-US" sz="1300" b="1" u="sng" dirty="0">
                <a:latin typeface="Adobe Clean" panose="020B0503020404020204" pitchFamily="34" charset="0"/>
              </a:rPr>
              <a:t>http://felix.apache.org </a:t>
            </a:r>
            <a:endParaRPr lang="en-US" sz="1300" b="1" dirty="0">
              <a:latin typeface="Adobe Clean" panose="020B0503020404020204" pitchFamily="34" charset="0"/>
            </a:endParaRPr>
          </a:p>
          <a:p>
            <a:endParaRPr lang="en-US" dirty="0">
              <a:latin typeface="Adobe Clean" panose="020B0503020404020204" pitchFamily="34" charset="0"/>
            </a:endParaRPr>
          </a:p>
        </p:txBody>
      </p:sp>
      <p:sp>
        <p:nvSpPr>
          <p:cNvPr id="4" name="Slide Number Placeholder 3"/>
          <p:cNvSpPr>
            <a:spLocks noGrp="1"/>
          </p:cNvSpPr>
          <p:nvPr>
            <p:ph type="sldNum" sz="quarter" idx="10"/>
          </p:nvPr>
        </p:nvSpPr>
        <p:spPr/>
        <p:txBody>
          <a:bodyPr/>
          <a:lstStyle/>
          <a:p>
            <a:fld id="{3EF2277D-4E65-471B-8FDC-312617F5EA89}" type="slidenum">
              <a:rPr lang="en-US" smtClean="0"/>
              <a:pPr/>
              <a:t>15</a:t>
            </a:fld>
            <a:endParaRPr lang="en-US"/>
          </a:p>
        </p:txBody>
      </p:sp>
    </p:spTree>
    <p:extLst>
      <p:ext uri="{BB962C8B-B14F-4D97-AF65-F5344CB8AC3E}">
        <p14:creationId xmlns:p14="http://schemas.microsoft.com/office/powerpoint/2010/main" val="318262277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b="1" dirty="0"/>
              <a:t>DISPATCHER WHITELIST</a:t>
            </a:r>
          </a:p>
          <a:p>
            <a:r>
              <a:rPr lang="de-DE" dirty="0" err="1"/>
              <a:t>To</a:t>
            </a:r>
            <a:r>
              <a:rPr lang="de-DE" dirty="0"/>
              <a:t> </a:t>
            </a:r>
            <a:r>
              <a:rPr lang="de-DE" dirty="0" err="1"/>
              <a:t>implement</a:t>
            </a:r>
            <a:r>
              <a:rPr lang="de-DE" dirty="0"/>
              <a:t> </a:t>
            </a:r>
            <a:r>
              <a:rPr lang="de-DE" dirty="0" err="1"/>
              <a:t>the</a:t>
            </a:r>
            <a:r>
              <a:rPr lang="de-DE" dirty="0"/>
              <a:t> </a:t>
            </a:r>
            <a:r>
              <a:rPr lang="de-DE" dirty="0" err="1"/>
              <a:t>recommended</a:t>
            </a:r>
            <a:r>
              <a:rPr lang="de-DE" dirty="0"/>
              <a:t> </a:t>
            </a:r>
            <a:r>
              <a:rPr lang="de-DE" dirty="0" err="1"/>
              <a:t>whitelist</a:t>
            </a:r>
            <a:r>
              <a:rPr lang="de-DE" dirty="0"/>
              <a:t> </a:t>
            </a:r>
            <a:r>
              <a:rPr lang="de-DE" dirty="0" err="1"/>
              <a:t>approach</a:t>
            </a:r>
            <a:r>
              <a:rPr lang="de-DE" dirty="0"/>
              <a:t>, </a:t>
            </a:r>
            <a:r>
              <a:rPr lang="de-DE" dirty="0" err="1"/>
              <a:t>the</a:t>
            </a:r>
            <a:r>
              <a:rPr lang="de-DE" dirty="0"/>
              <a:t> </a:t>
            </a:r>
            <a:r>
              <a:rPr lang="de-DE" dirty="0" err="1"/>
              <a:t>first</a:t>
            </a:r>
            <a:r>
              <a:rPr lang="de-DE" dirty="0"/>
              <a:t> </a:t>
            </a:r>
            <a:r>
              <a:rPr lang="de-DE" dirty="0" err="1"/>
              <a:t>directive</a:t>
            </a:r>
            <a:r>
              <a:rPr lang="de-DE" dirty="0"/>
              <a:t> </a:t>
            </a:r>
            <a:r>
              <a:rPr lang="de-DE" dirty="0" err="1"/>
              <a:t>denies</a:t>
            </a:r>
            <a:r>
              <a:rPr lang="de-DE" dirty="0"/>
              <a:t> all </a:t>
            </a:r>
            <a:r>
              <a:rPr lang="de-DE" dirty="0" err="1"/>
              <a:t>resources</a:t>
            </a:r>
            <a:r>
              <a:rPr lang="de-DE" dirty="0"/>
              <a:t>:</a:t>
            </a:r>
          </a:p>
          <a:p>
            <a:pPr marL="0" indent="0">
              <a:buNone/>
            </a:pPr>
            <a:r>
              <a:rPr lang="de-DE" dirty="0"/>
              <a:t>  </a:t>
            </a:r>
            <a:r>
              <a:rPr lang="de-DE" sz="1050" dirty="0">
                <a:solidFill>
                  <a:srgbClr val="000000"/>
                </a:solidFill>
                <a:latin typeface="Consolas"/>
                <a:cs typeface="Consolas"/>
              </a:rPr>
              <a:t>/</a:t>
            </a:r>
            <a:r>
              <a:rPr lang="de-DE" sz="1050" dirty="0" err="1">
                <a:solidFill>
                  <a:srgbClr val="000000"/>
                </a:solidFill>
                <a:latin typeface="Consolas"/>
                <a:cs typeface="Consolas"/>
              </a:rPr>
              <a:t>filter</a:t>
            </a:r>
            <a:endParaRPr lang="de-DE" sz="1050" dirty="0">
              <a:solidFill>
                <a:srgbClr val="000000"/>
              </a:solidFill>
              <a:latin typeface="Consolas"/>
              <a:cs typeface="Consolas"/>
            </a:endParaRPr>
          </a:p>
          <a:p>
            <a:pPr marL="0" indent="0">
              <a:buNone/>
            </a:pPr>
            <a:r>
              <a:rPr lang="de-DE" sz="1050" dirty="0">
                <a:solidFill>
                  <a:srgbClr val="000000"/>
                </a:solidFill>
                <a:latin typeface="Consolas"/>
                <a:cs typeface="Consolas"/>
              </a:rPr>
              <a:t>      {</a:t>
            </a:r>
          </a:p>
          <a:p>
            <a:pPr marL="0" indent="0">
              <a:buNone/>
            </a:pPr>
            <a:r>
              <a:rPr lang="de-DE" sz="1050" dirty="0">
                <a:solidFill>
                  <a:srgbClr val="000000"/>
                </a:solidFill>
                <a:latin typeface="Consolas"/>
                <a:cs typeface="Consolas"/>
              </a:rPr>
              <a:t>      # </a:t>
            </a:r>
            <a:r>
              <a:rPr lang="de-DE" sz="1050" dirty="0" err="1">
                <a:solidFill>
                  <a:srgbClr val="000000"/>
                </a:solidFill>
                <a:latin typeface="Consolas"/>
                <a:cs typeface="Consolas"/>
              </a:rPr>
              <a:t>Deny</a:t>
            </a:r>
            <a:r>
              <a:rPr lang="de-DE" sz="1050" dirty="0">
                <a:solidFill>
                  <a:srgbClr val="000000"/>
                </a:solidFill>
                <a:latin typeface="Consolas"/>
                <a:cs typeface="Consolas"/>
              </a:rPr>
              <a:t> </a:t>
            </a:r>
            <a:r>
              <a:rPr lang="de-DE" sz="1050" dirty="0" err="1">
                <a:solidFill>
                  <a:srgbClr val="000000"/>
                </a:solidFill>
                <a:latin typeface="Consolas"/>
                <a:cs typeface="Consolas"/>
              </a:rPr>
              <a:t>everything</a:t>
            </a:r>
            <a:r>
              <a:rPr lang="de-DE" sz="1050" dirty="0">
                <a:solidFill>
                  <a:srgbClr val="000000"/>
                </a:solidFill>
                <a:latin typeface="Consolas"/>
                <a:cs typeface="Consolas"/>
              </a:rPr>
              <a:t> </a:t>
            </a:r>
            <a:r>
              <a:rPr lang="de-DE" sz="1050" dirty="0" err="1">
                <a:solidFill>
                  <a:srgbClr val="000000"/>
                </a:solidFill>
                <a:latin typeface="Consolas"/>
                <a:cs typeface="Consolas"/>
              </a:rPr>
              <a:t>first</a:t>
            </a:r>
            <a:r>
              <a:rPr lang="de-DE" sz="1050" dirty="0">
                <a:solidFill>
                  <a:srgbClr val="000000"/>
                </a:solidFill>
                <a:latin typeface="Consolas"/>
                <a:cs typeface="Consolas"/>
              </a:rPr>
              <a:t> </a:t>
            </a:r>
            <a:r>
              <a:rPr lang="de-DE" sz="1050" dirty="0" err="1">
                <a:solidFill>
                  <a:srgbClr val="000000"/>
                </a:solidFill>
                <a:latin typeface="Consolas"/>
                <a:cs typeface="Consolas"/>
              </a:rPr>
              <a:t>and</a:t>
            </a:r>
            <a:r>
              <a:rPr lang="de-DE" sz="1050" dirty="0">
                <a:solidFill>
                  <a:srgbClr val="000000"/>
                </a:solidFill>
                <a:latin typeface="Consolas"/>
                <a:cs typeface="Consolas"/>
              </a:rPr>
              <a:t> </a:t>
            </a:r>
            <a:r>
              <a:rPr lang="de-DE" sz="1050" dirty="0" err="1">
                <a:solidFill>
                  <a:srgbClr val="000000"/>
                </a:solidFill>
                <a:latin typeface="Consolas"/>
                <a:cs typeface="Consolas"/>
              </a:rPr>
              <a:t>then</a:t>
            </a:r>
            <a:r>
              <a:rPr lang="de-DE" sz="1050" dirty="0">
                <a:solidFill>
                  <a:srgbClr val="000000"/>
                </a:solidFill>
                <a:latin typeface="Consolas"/>
                <a:cs typeface="Consolas"/>
              </a:rPr>
              <a:t> </a:t>
            </a:r>
            <a:r>
              <a:rPr lang="de-DE" sz="1050" dirty="0" err="1">
                <a:solidFill>
                  <a:srgbClr val="000000"/>
                </a:solidFill>
                <a:latin typeface="Consolas"/>
                <a:cs typeface="Consolas"/>
              </a:rPr>
              <a:t>allow</a:t>
            </a:r>
            <a:r>
              <a:rPr lang="de-DE" sz="1050" dirty="0">
                <a:solidFill>
                  <a:srgbClr val="000000"/>
                </a:solidFill>
                <a:latin typeface="Consolas"/>
                <a:cs typeface="Consolas"/>
              </a:rPr>
              <a:t> </a:t>
            </a:r>
            <a:r>
              <a:rPr lang="de-DE" sz="1050" dirty="0" err="1">
                <a:solidFill>
                  <a:srgbClr val="000000"/>
                </a:solidFill>
                <a:latin typeface="Consolas"/>
                <a:cs typeface="Consolas"/>
              </a:rPr>
              <a:t>specific</a:t>
            </a:r>
            <a:r>
              <a:rPr lang="de-DE" sz="1050" dirty="0">
                <a:solidFill>
                  <a:srgbClr val="000000"/>
                </a:solidFill>
                <a:latin typeface="Consolas"/>
                <a:cs typeface="Consolas"/>
              </a:rPr>
              <a:t> </a:t>
            </a:r>
            <a:r>
              <a:rPr lang="de-DE" sz="1050" dirty="0" err="1">
                <a:solidFill>
                  <a:srgbClr val="000000"/>
                </a:solidFill>
                <a:latin typeface="Consolas"/>
                <a:cs typeface="Consolas"/>
              </a:rPr>
              <a:t>entries</a:t>
            </a:r>
            <a:endParaRPr lang="de-DE" sz="1050" dirty="0">
              <a:solidFill>
                <a:srgbClr val="000000"/>
              </a:solidFill>
              <a:latin typeface="Consolas"/>
              <a:cs typeface="Consolas"/>
            </a:endParaRPr>
          </a:p>
          <a:p>
            <a:pPr marL="0" indent="0">
              <a:buNone/>
            </a:pPr>
            <a:r>
              <a:rPr lang="de-DE" sz="1050" dirty="0">
                <a:solidFill>
                  <a:srgbClr val="000000"/>
                </a:solidFill>
                <a:latin typeface="Consolas"/>
                <a:cs typeface="Consolas"/>
              </a:rPr>
              <a:t>      /0001 { /type "</a:t>
            </a:r>
            <a:r>
              <a:rPr lang="de-DE" sz="1050" dirty="0" err="1">
                <a:solidFill>
                  <a:srgbClr val="000000"/>
                </a:solidFill>
                <a:latin typeface="Consolas"/>
                <a:cs typeface="Consolas"/>
              </a:rPr>
              <a:t>deny</a:t>
            </a:r>
            <a:r>
              <a:rPr lang="de-DE" sz="1050" dirty="0">
                <a:solidFill>
                  <a:srgbClr val="000000"/>
                </a:solidFill>
                <a:latin typeface="Consolas"/>
                <a:cs typeface="Consolas"/>
              </a:rPr>
              <a:t>"  /</a:t>
            </a:r>
            <a:r>
              <a:rPr lang="de-DE" sz="1050" dirty="0" err="1">
                <a:solidFill>
                  <a:srgbClr val="000000"/>
                </a:solidFill>
                <a:latin typeface="Consolas"/>
                <a:cs typeface="Consolas"/>
              </a:rPr>
              <a:t>glob</a:t>
            </a:r>
            <a:r>
              <a:rPr lang="de-DE" sz="1050" dirty="0">
                <a:solidFill>
                  <a:srgbClr val="000000"/>
                </a:solidFill>
                <a:latin typeface="Consolas"/>
                <a:cs typeface="Consolas"/>
              </a:rPr>
              <a:t> "*" }</a:t>
            </a:r>
          </a:p>
          <a:p>
            <a:endParaRPr lang="de-DE" dirty="0"/>
          </a:p>
          <a:p>
            <a:r>
              <a:rPr lang="de-DE" dirty="0" err="1"/>
              <a:t>Based</a:t>
            </a:r>
            <a:r>
              <a:rPr lang="de-DE" dirty="0"/>
              <a:t> on </a:t>
            </a:r>
            <a:r>
              <a:rPr lang="de-DE" dirty="0" err="1"/>
              <a:t>that</a:t>
            </a:r>
            <a:r>
              <a:rPr lang="de-DE" dirty="0"/>
              <a:t> </a:t>
            </a:r>
            <a:r>
              <a:rPr lang="de-DE" dirty="0" err="1"/>
              <a:t>first</a:t>
            </a:r>
            <a:r>
              <a:rPr lang="de-DE" dirty="0"/>
              <a:t> </a:t>
            </a:r>
            <a:r>
              <a:rPr lang="de-DE" dirty="0" err="1"/>
              <a:t>directive</a:t>
            </a:r>
            <a:r>
              <a:rPr lang="de-DE" dirty="0"/>
              <a:t>, </a:t>
            </a:r>
            <a:r>
              <a:rPr lang="de-DE" dirty="0" err="1"/>
              <a:t>selected</a:t>
            </a:r>
            <a:r>
              <a:rPr lang="de-DE" dirty="0"/>
              <a:t> </a:t>
            </a:r>
            <a:r>
              <a:rPr lang="de-DE" dirty="0" err="1"/>
              <a:t>resources</a:t>
            </a:r>
            <a:r>
              <a:rPr lang="de-DE" dirty="0"/>
              <a:t> </a:t>
            </a:r>
            <a:r>
              <a:rPr lang="de-DE" dirty="0" err="1"/>
              <a:t>are</a:t>
            </a:r>
            <a:r>
              <a:rPr lang="de-DE" dirty="0"/>
              <a:t> </a:t>
            </a:r>
            <a:r>
              <a:rPr lang="de-DE" dirty="0" err="1"/>
              <a:t>allowed</a:t>
            </a:r>
            <a:r>
              <a:rPr lang="de-DE" dirty="0"/>
              <a:t> in </a:t>
            </a:r>
            <a:r>
              <a:rPr lang="de-DE" dirty="0" err="1"/>
              <a:t>more</a:t>
            </a:r>
            <a:r>
              <a:rPr lang="de-DE" dirty="0"/>
              <a:t> </a:t>
            </a:r>
            <a:r>
              <a:rPr lang="de-DE" dirty="0" err="1"/>
              <a:t>fine-grained</a:t>
            </a:r>
            <a:r>
              <a:rPr lang="de-DE" dirty="0"/>
              <a:t> </a:t>
            </a:r>
            <a:r>
              <a:rPr lang="de-DE" dirty="0" err="1"/>
              <a:t>directives</a:t>
            </a:r>
            <a:r>
              <a:rPr lang="de-DE" dirty="0"/>
              <a:t>. The </a:t>
            </a:r>
            <a:r>
              <a:rPr lang="de-DE" dirty="0" err="1"/>
              <a:t>following</a:t>
            </a:r>
            <a:r>
              <a:rPr lang="de-DE" dirty="0"/>
              <a:t> </a:t>
            </a:r>
            <a:r>
              <a:rPr lang="de-DE" dirty="0" err="1"/>
              <a:t>example</a:t>
            </a:r>
            <a:r>
              <a:rPr lang="de-DE" dirty="0"/>
              <a:t> </a:t>
            </a:r>
            <a:r>
              <a:rPr lang="de-DE" dirty="0" err="1"/>
              <a:t>allows</a:t>
            </a:r>
            <a:r>
              <a:rPr lang="de-DE" dirty="0"/>
              <a:t> all </a:t>
            </a:r>
            <a:r>
              <a:rPr lang="de-DE" dirty="0" err="1"/>
              <a:t>requests</a:t>
            </a:r>
            <a:r>
              <a:rPr lang="de-DE" dirty="0"/>
              <a:t> </a:t>
            </a:r>
            <a:r>
              <a:rPr lang="de-DE" dirty="0" err="1"/>
              <a:t>to</a:t>
            </a:r>
            <a:r>
              <a:rPr lang="de-DE" dirty="0"/>
              <a:t> /</a:t>
            </a:r>
            <a:r>
              <a:rPr lang="de-DE" dirty="0" err="1"/>
              <a:t>content</a:t>
            </a:r>
            <a:r>
              <a:rPr lang="de-DE" dirty="0"/>
              <a:t> </a:t>
            </a:r>
            <a:r>
              <a:rPr lang="de-DE" dirty="0" err="1"/>
              <a:t>and</a:t>
            </a:r>
            <a:r>
              <a:rPr lang="de-DE" dirty="0"/>
              <a:t> all GET </a:t>
            </a:r>
            <a:r>
              <a:rPr lang="de-DE" dirty="0" err="1"/>
              <a:t>requests</a:t>
            </a:r>
            <a:r>
              <a:rPr lang="de-DE" dirty="0"/>
              <a:t> </a:t>
            </a:r>
            <a:r>
              <a:rPr lang="de-DE" dirty="0" err="1"/>
              <a:t>to</a:t>
            </a:r>
            <a:r>
              <a:rPr lang="de-DE" dirty="0"/>
              <a:t> </a:t>
            </a:r>
            <a:r>
              <a:rPr lang="de-DE" dirty="0" err="1"/>
              <a:t>css</a:t>
            </a:r>
            <a:r>
              <a:rPr lang="de-DE" dirty="0"/>
              <a:t> </a:t>
            </a:r>
            <a:r>
              <a:rPr lang="de-DE" dirty="0" err="1"/>
              <a:t>files</a:t>
            </a:r>
            <a:r>
              <a:rPr lang="de-DE" dirty="0"/>
              <a:t>:</a:t>
            </a:r>
          </a:p>
          <a:p>
            <a:pPr marL="0" indent="0">
              <a:buNone/>
            </a:pPr>
            <a:r>
              <a:rPr lang="de-DE" dirty="0"/>
              <a:t>         </a:t>
            </a:r>
            <a:r>
              <a:rPr lang="de-DE" sz="1050" dirty="0">
                <a:solidFill>
                  <a:srgbClr val="000000"/>
                </a:solidFill>
                <a:latin typeface="Consolas"/>
                <a:cs typeface="Consolas"/>
              </a:rPr>
              <a:t>/0023 { /type "</a:t>
            </a:r>
            <a:r>
              <a:rPr lang="de-DE" sz="1050" dirty="0" err="1">
                <a:solidFill>
                  <a:srgbClr val="000000"/>
                </a:solidFill>
                <a:latin typeface="Consolas"/>
                <a:cs typeface="Consolas"/>
              </a:rPr>
              <a:t>allow</a:t>
            </a:r>
            <a:r>
              <a:rPr lang="de-DE" sz="1050" dirty="0">
                <a:solidFill>
                  <a:srgbClr val="000000"/>
                </a:solidFill>
                <a:latin typeface="Consolas"/>
                <a:cs typeface="Consolas"/>
              </a:rPr>
              <a:t>" /</a:t>
            </a:r>
            <a:r>
              <a:rPr lang="de-DE" sz="1050" dirty="0" err="1">
                <a:solidFill>
                  <a:srgbClr val="000000"/>
                </a:solidFill>
                <a:latin typeface="Consolas"/>
                <a:cs typeface="Consolas"/>
              </a:rPr>
              <a:t>glob</a:t>
            </a:r>
            <a:r>
              <a:rPr lang="de-DE" sz="1050" dirty="0">
                <a:solidFill>
                  <a:srgbClr val="000000"/>
                </a:solidFill>
                <a:latin typeface="Consolas"/>
                <a:cs typeface="Consolas"/>
              </a:rPr>
              <a:t> "* /</a:t>
            </a:r>
            <a:r>
              <a:rPr lang="de-DE" sz="1050" dirty="0" err="1">
                <a:solidFill>
                  <a:srgbClr val="000000"/>
                </a:solidFill>
                <a:latin typeface="Consolas"/>
                <a:cs typeface="Consolas"/>
              </a:rPr>
              <a:t>content</a:t>
            </a:r>
            <a:r>
              <a:rPr lang="de-DE" sz="1050" dirty="0">
                <a:solidFill>
                  <a:srgbClr val="000000"/>
                </a:solidFill>
                <a:latin typeface="Consolas"/>
                <a:cs typeface="Consolas"/>
              </a:rPr>
              <a:t>*" }  </a:t>
            </a:r>
          </a:p>
          <a:p>
            <a:pPr marL="0" indent="0">
              <a:buNone/>
            </a:pPr>
            <a:r>
              <a:rPr lang="de-DE" sz="1050" dirty="0">
                <a:solidFill>
                  <a:srgbClr val="000000"/>
                </a:solidFill>
                <a:latin typeface="Consolas"/>
                <a:cs typeface="Consolas"/>
              </a:rPr>
              <a:t>      # </a:t>
            </a:r>
            <a:r>
              <a:rPr lang="de-DE" sz="1050" dirty="0" err="1">
                <a:solidFill>
                  <a:srgbClr val="000000"/>
                </a:solidFill>
                <a:latin typeface="Consolas"/>
                <a:cs typeface="Consolas"/>
              </a:rPr>
              <a:t>Enable</a:t>
            </a:r>
            <a:r>
              <a:rPr lang="de-DE" sz="1050" dirty="0">
                <a:solidFill>
                  <a:srgbClr val="000000"/>
                </a:solidFill>
                <a:latin typeface="Consolas"/>
                <a:cs typeface="Consolas"/>
              </a:rPr>
              <a:t> </a:t>
            </a:r>
            <a:r>
              <a:rPr lang="de-DE" sz="1050" dirty="0" err="1">
                <a:solidFill>
                  <a:srgbClr val="000000"/>
                </a:solidFill>
                <a:latin typeface="Consolas"/>
                <a:cs typeface="Consolas"/>
              </a:rPr>
              <a:t>specific</a:t>
            </a:r>
            <a:r>
              <a:rPr lang="de-DE" sz="1050" dirty="0">
                <a:solidFill>
                  <a:srgbClr val="000000"/>
                </a:solidFill>
                <a:latin typeface="Consolas"/>
                <a:cs typeface="Consolas"/>
              </a:rPr>
              <a:t> mime </a:t>
            </a:r>
            <a:r>
              <a:rPr lang="de-DE" sz="1050" dirty="0" err="1">
                <a:solidFill>
                  <a:srgbClr val="000000"/>
                </a:solidFill>
                <a:latin typeface="Consolas"/>
                <a:cs typeface="Consolas"/>
              </a:rPr>
              <a:t>types</a:t>
            </a:r>
            <a:r>
              <a:rPr lang="de-DE" sz="1050" dirty="0">
                <a:solidFill>
                  <a:srgbClr val="000000"/>
                </a:solidFill>
                <a:latin typeface="Consolas"/>
                <a:cs typeface="Consolas"/>
              </a:rPr>
              <a:t> in non-</a:t>
            </a:r>
            <a:r>
              <a:rPr lang="de-DE" sz="1050" dirty="0" err="1">
                <a:solidFill>
                  <a:srgbClr val="000000"/>
                </a:solidFill>
                <a:latin typeface="Consolas"/>
                <a:cs typeface="Consolas"/>
              </a:rPr>
              <a:t>public</a:t>
            </a:r>
            <a:r>
              <a:rPr lang="de-DE" sz="1050" dirty="0">
                <a:solidFill>
                  <a:srgbClr val="000000"/>
                </a:solidFill>
                <a:latin typeface="Consolas"/>
                <a:cs typeface="Consolas"/>
              </a:rPr>
              <a:t> </a:t>
            </a:r>
            <a:r>
              <a:rPr lang="de-DE" sz="1050" dirty="0" err="1">
                <a:solidFill>
                  <a:srgbClr val="000000"/>
                </a:solidFill>
                <a:latin typeface="Consolas"/>
                <a:cs typeface="Consolas"/>
              </a:rPr>
              <a:t>content</a:t>
            </a:r>
            <a:r>
              <a:rPr lang="de-DE" sz="1050" dirty="0">
                <a:solidFill>
                  <a:srgbClr val="000000"/>
                </a:solidFill>
                <a:latin typeface="Consolas"/>
                <a:cs typeface="Consolas"/>
              </a:rPr>
              <a:t> </a:t>
            </a:r>
            <a:r>
              <a:rPr lang="de-DE" sz="1050" dirty="0" err="1">
                <a:solidFill>
                  <a:srgbClr val="000000"/>
                </a:solidFill>
                <a:latin typeface="Consolas"/>
                <a:cs typeface="Consolas"/>
              </a:rPr>
              <a:t>directories</a:t>
            </a:r>
            <a:endParaRPr lang="de-DE" sz="1050" dirty="0">
              <a:solidFill>
                <a:srgbClr val="000000"/>
              </a:solidFill>
              <a:latin typeface="Consolas"/>
              <a:cs typeface="Consolas"/>
            </a:endParaRPr>
          </a:p>
          <a:p>
            <a:pPr marL="0" indent="0">
              <a:buNone/>
            </a:pPr>
            <a:r>
              <a:rPr lang="de-DE" sz="1050" dirty="0">
                <a:solidFill>
                  <a:srgbClr val="000000"/>
                </a:solidFill>
                <a:latin typeface="Consolas"/>
                <a:cs typeface="Consolas"/>
              </a:rPr>
              <a:t>      /0041 { /type "</a:t>
            </a:r>
            <a:r>
              <a:rPr lang="de-DE" sz="1050" dirty="0" err="1">
                <a:solidFill>
                  <a:srgbClr val="000000"/>
                </a:solidFill>
                <a:latin typeface="Consolas"/>
                <a:cs typeface="Consolas"/>
              </a:rPr>
              <a:t>allow</a:t>
            </a:r>
            <a:r>
              <a:rPr lang="de-DE" sz="1050" dirty="0">
                <a:solidFill>
                  <a:srgbClr val="000000"/>
                </a:solidFill>
                <a:latin typeface="Consolas"/>
                <a:cs typeface="Consolas"/>
              </a:rPr>
              <a:t>" /</a:t>
            </a:r>
            <a:r>
              <a:rPr lang="de-DE" sz="1050" dirty="0" err="1">
                <a:solidFill>
                  <a:srgbClr val="000000"/>
                </a:solidFill>
                <a:latin typeface="Consolas"/>
                <a:cs typeface="Consolas"/>
              </a:rPr>
              <a:t>glob</a:t>
            </a:r>
            <a:r>
              <a:rPr lang="de-DE" sz="1050" dirty="0">
                <a:solidFill>
                  <a:srgbClr val="000000"/>
                </a:solidFill>
                <a:latin typeface="Consolas"/>
                <a:cs typeface="Consolas"/>
              </a:rPr>
              <a:t> "GET *.</a:t>
            </a:r>
            <a:r>
              <a:rPr lang="de-DE" sz="1050" dirty="0" err="1">
                <a:solidFill>
                  <a:srgbClr val="000000"/>
                </a:solidFill>
                <a:latin typeface="Consolas"/>
                <a:cs typeface="Consolas"/>
              </a:rPr>
              <a:t>css</a:t>
            </a:r>
            <a:r>
              <a:rPr lang="de-DE" sz="1050" dirty="0">
                <a:solidFill>
                  <a:srgbClr val="000000"/>
                </a:solidFill>
                <a:latin typeface="Consolas"/>
                <a:cs typeface="Consolas"/>
              </a:rPr>
              <a:t> *"   }  # </a:t>
            </a:r>
            <a:r>
              <a:rPr lang="de-DE" sz="1050" dirty="0" err="1">
                <a:solidFill>
                  <a:srgbClr val="000000"/>
                </a:solidFill>
                <a:latin typeface="Consolas"/>
                <a:cs typeface="Consolas"/>
              </a:rPr>
              <a:t>enable</a:t>
            </a:r>
            <a:r>
              <a:rPr lang="de-DE" sz="1050" dirty="0">
                <a:solidFill>
                  <a:srgbClr val="000000"/>
                </a:solidFill>
                <a:latin typeface="Consolas"/>
                <a:cs typeface="Consolas"/>
              </a:rPr>
              <a:t> </a:t>
            </a:r>
            <a:r>
              <a:rPr lang="de-DE" sz="1050" dirty="0" err="1">
                <a:solidFill>
                  <a:srgbClr val="000000"/>
                </a:solidFill>
                <a:latin typeface="Consolas"/>
                <a:cs typeface="Consolas"/>
              </a:rPr>
              <a:t>css</a:t>
            </a:r>
            <a:endParaRPr lang="de-DE" sz="1050" dirty="0">
              <a:solidFill>
                <a:srgbClr val="000000"/>
              </a:solidFill>
              <a:latin typeface="Consolas"/>
              <a:cs typeface="Consolas"/>
            </a:endParaRPr>
          </a:p>
          <a:p>
            <a:pPr marL="0" indent="0">
              <a:buNone/>
            </a:pPr>
            <a:endParaRPr lang="de-DE" sz="1050" dirty="0">
              <a:solidFill>
                <a:srgbClr val="000000"/>
              </a:solidFill>
              <a:latin typeface="Consolas"/>
              <a:cs typeface="Consolas"/>
            </a:endParaRPr>
          </a:p>
          <a:p>
            <a:pPr marL="0" indent="0">
              <a:buNone/>
            </a:pPr>
            <a:r>
              <a:rPr lang="de-DE" sz="1050" dirty="0">
                <a:solidFill>
                  <a:srgbClr val="000000"/>
                </a:solidFill>
                <a:latin typeface="Consolas"/>
                <a:cs typeface="Consolas"/>
              </a:rPr>
              <a:t>**********************************</a:t>
            </a:r>
            <a:endParaRPr lang="de-DE" sz="1050" b="1" dirty="0">
              <a:solidFill>
                <a:srgbClr val="000000"/>
              </a:solidFill>
              <a:latin typeface="Consolas"/>
              <a:cs typeface="Consolas"/>
            </a:endParaRPr>
          </a:p>
          <a:p>
            <a:pPr marL="0" indent="0">
              <a:buNone/>
            </a:pPr>
            <a:r>
              <a:rPr lang="de-DE" sz="1050" b="1" dirty="0">
                <a:solidFill>
                  <a:srgbClr val="000000"/>
                </a:solidFill>
                <a:latin typeface="Consolas"/>
                <a:cs typeface="Consolas"/>
              </a:rPr>
              <a:t> DISPATCHER</a:t>
            </a:r>
            <a:r>
              <a:rPr lang="de-DE" sz="1050" b="1" baseline="0" dirty="0">
                <a:solidFill>
                  <a:srgbClr val="000000"/>
                </a:solidFill>
                <a:latin typeface="Consolas"/>
                <a:cs typeface="Consolas"/>
              </a:rPr>
              <a:t> BASICS</a:t>
            </a:r>
          </a:p>
          <a:p>
            <a:r>
              <a:rPr lang="de-DE" dirty="0"/>
              <a:t>The </a:t>
            </a:r>
            <a:r>
              <a:rPr lang="de-DE" dirty="0" err="1"/>
              <a:t>dispatcher</a:t>
            </a:r>
            <a:r>
              <a:rPr lang="de-DE" dirty="0"/>
              <a:t> </a:t>
            </a:r>
            <a:r>
              <a:rPr lang="de-DE" dirty="0" err="1"/>
              <a:t>configuration</a:t>
            </a:r>
            <a:r>
              <a:rPr lang="de-DE" dirty="0"/>
              <a:t> </a:t>
            </a:r>
            <a:r>
              <a:rPr lang="de-DE" dirty="0" err="1"/>
              <a:t>is</a:t>
            </a:r>
            <a:r>
              <a:rPr lang="de-DE" dirty="0"/>
              <a:t> </a:t>
            </a:r>
            <a:r>
              <a:rPr lang="de-DE" dirty="0" err="1"/>
              <a:t>made</a:t>
            </a:r>
            <a:r>
              <a:rPr lang="de-DE" dirty="0"/>
              <a:t> in </a:t>
            </a:r>
            <a:r>
              <a:rPr lang="de-DE" dirty="0" err="1"/>
              <a:t>file</a:t>
            </a:r>
            <a:r>
              <a:rPr lang="de-DE" dirty="0"/>
              <a:t> </a:t>
            </a:r>
            <a:r>
              <a:rPr lang="de-DE" dirty="0" err="1"/>
              <a:t>dispatcher.any</a:t>
            </a:r>
            <a:r>
              <a:rPr lang="de-DE" dirty="0"/>
              <a:t>, </a:t>
            </a:r>
            <a:r>
              <a:rPr lang="de-DE" dirty="0" err="1"/>
              <a:t>which</a:t>
            </a:r>
            <a:r>
              <a:rPr lang="de-DE" dirty="0"/>
              <a:t> </a:t>
            </a:r>
            <a:r>
              <a:rPr lang="de-DE" dirty="0" err="1"/>
              <a:t>is</a:t>
            </a:r>
            <a:r>
              <a:rPr lang="de-DE" dirty="0"/>
              <a:t> </a:t>
            </a:r>
            <a:r>
              <a:rPr lang="de-DE" dirty="0" err="1"/>
              <a:t>part</a:t>
            </a:r>
            <a:r>
              <a:rPr lang="de-DE" dirty="0"/>
              <a:t> </a:t>
            </a:r>
            <a:r>
              <a:rPr lang="de-DE" dirty="0" err="1"/>
              <a:t>of</a:t>
            </a:r>
            <a:r>
              <a:rPr lang="de-DE" dirty="0"/>
              <a:t> </a:t>
            </a:r>
            <a:r>
              <a:rPr lang="de-DE" dirty="0" err="1"/>
              <a:t>the</a:t>
            </a:r>
            <a:r>
              <a:rPr lang="de-DE" dirty="0"/>
              <a:t> </a:t>
            </a:r>
            <a:r>
              <a:rPr lang="de-DE" dirty="0" err="1"/>
              <a:t>webserver</a:t>
            </a:r>
            <a:r>
              <a:rPr lang="de-DE" dirty="0"/>
              <a:t> /</a:t>
            </a:r>
            <a:r>
              <a:rPr lang="de-DE" dirty="0" err="1"/>
              <a:t>dispatcher</a:t>
            </a:r>
            <a:r>
              <a:rPr lang="de-DE" dirty="0"/>
              <a:t> </a:t>
            </a:r>
            <a:r>
              <a:rPr lang="de-DE" dirty="0" err="1"/>
              <a:t>installation</a:t>
            </a:r>
            <a:r>
              <a:rPr lang="de-DE" dirty="0"/>
              <a:t>.</a:t>
            </a:r>
          </a:p>
          <a:p>
            <a:pPr marL="171450" indent="-171450">
              <a:buFont typeface="Arial"/>
              <a:buChar char="•"/>
            </a:pPr>
            <a:r>
              <a:rPr lang="de-DE" dirty="0"/>
              <a:t>Dispatcher Caching Basics:</a:t>
            </a:r>
          </a:p>
          <a:p>
            <a:pPr marL="628650" lvl="1" indent="-171450">
              <a:buFont typeface="Arial"/>
              <a:buChar char="•"/>
            </a:pPr>
            <a:r>
              <a:rPr lang="de-DE" dirty="0" err="1"/>
              <a:t>If</a:t>
            </a:r>
            <a:r>
              <a:rPr lang="de-DE" dirty="0"/>
              <a:t> a </a:t>
            </a:r>
            <a:r>
              <a:rPr lang="de-DE" dirty="0" err="1"/>
              <a:t>resource</a:t>
            </a:r>
            <a:r>
              <a:rPr lang="de-DE" dirty="0"/>
              <a:t> </a:t>
            </a:r>
            <a:r>
              <a:rPr lang="de-DE" dirty="0" err="1"/>
              <a:t>is</a:t>
            </a:r>
            <a:r>
              <a:rPr lang="de-DE" dirty="0"/>
              <a:t> </a:t>
            </a:r>
            <a:r>
              <a:rPr lang="de-DE" dirty="0" err="1"/>
              <a:t>denied</a:t>
            </a:r>
            <a:r>
              <a:rPr lang="de-DE" dirty="0"/>
              <a:t> in </a:t>
            </a:r>
            <a:r>
              <a:rPr lang="de-DE" dirty="0" err="1"/>
              <a:t>the</a:t>
            </a:r>
            <a:r>
              <a:rPr lang="de-DE" dirty="0"/>
              <a:t> </a:t>
            </a:r>
            <a:r>
              <a:rPr lang="de-DE" dirty="0" err="1"/>
              <a:t>dispatcher.any’s</a:t>
            </a:r>
            <a:r>
              <a:rPr lang="de-DE" dirty="0"/>
              <a:t> /</a:t>
            </a:r>
            <a:r>
              <a:rPr lang="de-DE" dirty="0" err="1"/>
              <a:t>filter</a:t>
            </a:r>
            <a:r>
              <a:rPr lang="de-DE" dirty="0"/>
              <a:t> </a:t>
            </a:r>
            <a:r>
              <a:rPr lang="de-DE" dirty="0" err="1"/>
              <a:t>section</a:t>
            </a:r>
            <a:r>
              <a:rPr lang="de-DE" dirty="0"/>
              <a:t>, a 404 </a:t>
            </a:r>
            <a:r>
              <a:rPr lang="de-DE" dirty="0" err="1"/>
              <a:t>error</a:t>
            </a:r>
            <a:r>
              <a:rPr lang="de-DE" dirty="0"/>
              <a:t> </a:t>
            </a:r>
            <a:r>
              <a:rPr lang="de-DE" dirty="0" err="1"/>
              <a:t>is</a:t>
            </a:r>
            <a:r>
              <a:rPr lang="de-DE" dirty="0"/>
              <a:t> </a:t>
            </a:r>
            <a:r>
              <a:rPr lang="de-DE" dirty="0" err="1"/>
              <a:t>returned</a:t>
            </a:r>
            <a:endParaRPr lang="de-DE" dirty="0"/>
          </a:p>
          <a:p>
            <a:pPr marL="628650" lvl="1" indent="-171450">
              <a:buFont typeface="Arial"/>
              <a:buChar char="•"/>
            </a:pPr>
            <a:r>
              <a:rPr lang="de-DE" dirty="0" err="1"/>
              <a:t>If</a:t>
            </a:r>
            <a:r>
              <a:rPr lang="de-DE" dirty="0"/>
              <a:t> a </a:t>
            </a:r>
            <a:r>
              <a:rPr lang="de-DE" dirty="0" err="1"/>
              <a:t>resource</a:t>
            </a:r>
            <a:r>
              <a:rPr lang="de-DE" dirty="0"/>
              <a:t> </a:t>
            </a:r>
            <a:r>
              <a:rPr lang="de-DE" dirty="0" err="1"/>
              <a:t>is</a:t>
            </a:r>
            <a:r>
              <a:rPr lang="de-DE" dirty="0"/>
              <a:t> </a:t>
            </a:r>
            <a:r>
              <a:rPr lang="de-DE" dirty="0" err="1"/>
              <a:t>allowed</a:t>
            </a:r>
            <a:r>
              <a:rPr lang="de-DE" dirty="0"/>
              <a:t> in </a:t>
            </a:r>
            <a:r>
              <a:rPr lang="de-DE" dirty="0" err="1"/>
              <a:t>the</a:t>
            </a:r>
            <a:r>
              <a:rPr lang="de-DE" dirty="0"/>
              <a:t> </a:t>
            </a:r>
            <a:r>
              <a:rPr lang="de-DE" dirty="0" err="1"/>
              <a:t>dispatcher.any’s</a:t>
            </a:r>
            <a:r>
              <a:rPr lang="de-DE" dirty="0"/>
              <a:t> /</a:t>
            </a:r>
            <a:r>
              <a:rPr lang="de-DE" dirty="0" err="1"/>
              <a:t>filter</a:t>
            </a:r>
            <a:r>
              <a:rPr lang="de-DE" dirty="0"/>
              <a:t> </a:t>
            </a:r>
            <a:r>
              <a:rPr lang="de-DE" dirty="0" err="1"/>
              <a:t>section</a:t>
            </a:r>
            <a:r>
              <a:rPr lang="de-DE" dirty="0"/>
              <a:t> but </a:t>
            </a:r>
            <a:r>
              <a:rPr lang="de-DE" dirty="0" err="1"/>
              <a:t>denied</a:t>
            </a:r>
            <a:r>
              <a:rPr lang="de-DE" dirty="0"/>
              <a:t> in </a:t>
            </a:r>
            <a:r>
              <a:rPr lang="de-DE" dirty="0" err="1"/>
              <a:t>the</a:t>
            </a:r>
            <a:r>
              <a:rPr lang="de-DE" dirty="0"/>
              <a:t> /</a:t>
            </a:r>
            <a:r>
              <a:rPr lang="de-DE" dirty="0" err="1"/>
              <a:t>cache</a:t>
            </a:r>
            <a:r>
              <a:rPr lang="de-DE" dirty="0"/>
              <a:t>/</a:t>
            </a:r>
            <a:r>
              <a:rPr lang="de-DE" dirty="0" err="1"/>
              <a:t>rules</a:t>
            </a:r>
            <a:r>
              <a:rPr lang="de-DE" dirty="0"/>
              <a:t> </a:t>
            </a:r>
            <a:r>
              <a:rPr lang="de-DE" dirty="0" err="1"/>
              <a:t>section</a:t>
            </a:r>
            <a:r>
              <a:rPr lang="de-DE" dirty="0"/>
              <a:t>, </a:t>
            </a:r>
            <a:r>
              <a:rPr lang="de-DE" dirty="0" err="1"/>
              <a:t>the</a:t>
            </a:r>
            <a:r>
              <a:rPr lang="de-DE" dirty="0"/>
              <a:t> </a:t>
            </a:r>
            <a:r>
              <a:rPr lang="de-DE" dirty="0" err="1"/>
              <a:t>resource</a:t>
            </a:r>
            <a:r>
              <a:rPr lang="de-DE" dirty="0"/>
              <a:t> </a:t>
            </a:r>
            <a:r>
              <a:rPr lang="de-DE" dirty="0" err="1"/>
              <a:t>is</a:t>
            </a:r>
            <a:r>
              <a:rPr lang="de-DE" dirty="0"/>
              <a:t> </a:t>
            </a:r>
            <a:r>
              <a:rPr lang="de-DE" dirty="0" err="1"/>
              <a:t>served</a:t>
            </a:r>
            <a:r>
              <a:rPr lang="de-DE" dirty="0"/>
              <a:t> </a:t>
            </a:r>
            <a:r>
              <a:rPr lang="de-DE" dirty="0" err="1"/>
              <a:t>always</a:t>
            </a:r>
            <a:r>
              <a:rPr lang="de-DE" dirty="0"/>
              <a:t> </a:t>
            </a:r>
            <a:r>
              <a:rPr lang="de-DE" dirty="0" err="1"/>
              <a:t>from</a:t>
            </a:r>
            <a:r>
              <a:rPr lang="de-DE" dirty="0"/>
              <a:t> AEM.</a:t>
            </a:r>
          </a:p>
          <a:p>
            <a:pPr marL="628650" lvl="1" indent="-171450">
              <a:buFont typeface="Arial"/>
              <a:buChar char="•"/>
            </a:pPr>
            <a:r>
              <a:rPr lang="de-DE" dirty="0" err="1"/>
              <a:t>Only</a:t>
            </a:r>
            <a:r>
              <a:rPr lang="de-DE" dirty="0"/>
              <a:t> </a:t>
            </a:r>
            <a:r>
              <a:rPr lang="de-DE" dirty="0" err="1"/>
              <a:t>resources</a:t>
            </a:r>
            <a:r>
              <a:rPr lang="de-DE" dirty="0"/>
              <a:t> </a:t>
            </a:r>
            <a:r>
              <a:rPr lang="de-DE" dirty="0" err="1"/>
              <a:t>with</a:t>
            </a:r>
            <a:r>
              <a:rPr lang="de-DE" dirty="0"/>
              <a:t> an </a:t>
            </a:r>
            <a:r>
              <a:rPr lang="de-DE" dirty="0" err="1"/>
              <a:t>extension</a:t>
            </a:r>
            <a:r>
              <a:rPr lang="de-DE" dirty="0"/>
              <a:t> </a:t>
            </a:r>
            <a:r>
              <a:rPr lang="de-DE" dirty="0" err="1"/>
              <a:t>are</a:t>
            </a:r>
            <a:r>
              <a:rPr lang="de-DE" dirty="0"/>
              <a:t> </a:t>
            </a:r>
            <a:r>
              <a:rPr lang="de-DE" dirty="0" err="1"/>
              <a:t>cached</a:t>
            </a:r>
            <a:r>
              <a:rPr lang="de-DE" dirty="0"/>
              <a:t>: /</a:t>
            </a:r>
            <a:r>
              <a:rPr lang="de-DE" dirty="0" err="1"/>
              <a:t>foo</a:t>
            </a:r>
            <a:r>
              <a:rPr lang="de-DE" dirty="0"/>
              <a:t>/</a:t>
            </a:r>
            <a:r>
              <a:rPr lang="de-DE" dirty="0" err="1"/>
              <a:t>example</a:t>
            </a:r>
            <a:r>
              <a:rPr lang="de-DE" dirty="0"/>
              <a:t> </a:t>
            </a:r>
            <a:r>
              <a:rPr lang="de-DE" dirty="0" err="1"/>
              <a:t>is</a:t>
            </a:r>
            <a:r>
              <a:rPr lang="de-DE" dirty="0"/>
              <a:t> </a:t>
            </a:r>
            <a:r>
              <a:rPr lang="de-DE" dirty="0" err="1"/>
              <a:t>never</a:t>
            </a:r>
            <a:r>
              <a:rPr lang="de-DE" dirty="0"/>
              <a:t> </a:t>
            </a:r>
            <a:r>
              <a:rPr lang="de-DE" dirty="0" err="1"/>
              <a:t>cached</a:t>
            </a:r>
            <a:r>
              <a:rPr lang="de-DE" dirty="0"/>
              <a:t>, </a:t>
            </a:r>
            <a:r>
              <a:rPr lang="de-DE" dirty="0" err="1"/>
              <a:t>while</a:t>
            </a:r>
            <a:r>
              <a:rPr lang="de-DE" dirty="0"/>
              <a:t> /</a:t>
            </a:r>
            <a:r>
              <a:rPr lang="de-DE" dirty="0" err="1"/>
              <a:t>foo</a:t>
            </a:r>
            <a:r>
              <a:rPr lang="de-DE" dirty="0"/>
              <a:t>/</a:t>
            </a:r>
            <a:r>
              <a:rPr lang="de-DE" dirty="0" err="1"/>
              <a:t>example.html</a:t>
            </a:r>
            <a:r>
              <a:rPr lang="de-DE" dirty="0"/>
              <a:t> </a:t>
            </a:r>
            <a:r>
              <a:rPr lang="de-DE" dirty="0" err="1"/>
              <a:t>can</a:t>
            </a:r>
            <a:r>
              <a:rPr lang="de-DE" dirty="0"/>
              <a:t> </a:t>
            </a:r>
            <a:r>
              <a:rPr lang="de-DE" dirty="0" err="1"/>
              <a:t>be</a:t>
            </a:r>
            <a:r>
              <a:rPr lang="de-DE" dirty="0"/>
              <a:t> </a:t>
            </a:r>
            <a:r>
              <a:rPr lang="de-DE" dirty="0" err="1"/>
              <a:t>cached</a:t>
            </a:r>
            <a:endParaRPr lang="de-DE" dirty="0"/>
          </a:p>
          <a:p>
            <a:pPr marL="628650" lvl="1" indent="-171450">
              <a:buFont typeface="Arial"/>
              <a:buChar char="•"/>
            </a:pPr>
            <a:r>
              <a:rPr lang="de-DE" dirty="0"/>
              <a:t>Resources </a:t>
            </a:r>
            <a:r>
              <a:rPr lang="de-DE" dirty="0" err="1"/>
              <a:t>whose</a:t>
            </a:r>
            <a:r>
              <a:rPr lang="de-DE" dirty="0"/>
              <a:t> URL </a:t>
            </a:r>
            <a:r>
              <a:rPr lang="de-DE" dirty="0" err="1"/>
              <a:t>contains</a:t>
            </a:r>
            <a:r>
              <a:rPr lang="de-DE" dirty="0"/>
              <a:t> a </a:t>
            </a:r>
            <a:r>
              <a:rPr lang="de-DE" dirty="0" err="1"/>
              <a:t>querystring</a:t>
            </a:r>
            <a:r>
              <a:rPr lang="de-DE" dirty="0"/>
              <a:t> (‘?’) </a:t>
            </a:r>
            <a:r>
              <a:rPr lang="de-DE" dirty="0" err="1"/>
              <a:t>are</a:t>
            </a:r>
            <a:r>
              <a:rPr lang="de-DE" dirty="0"/>
              <a:t> </a:t>
            </a:r>
            <a:r>
              <a:rPr lang="de-DE" dirty="0" err="1"/>
              <a:t>never</a:t>
            </a:r>
            <a:r>
              <a:rPr lang="de-DE" dirty="0"/>
              <a:t> </a:t>
            </a:r>
            <a:r>
              <a:rPr lang="de-DE" dirty="0" err="1"/>
              <a:t>cached</a:t>
            </a:r>
            <a:r>
              <a:rPr lang="de-DE" dirty="0"/>
              <a:t> /</a:t>
            </a:r>
            <a:r>
              <a:rPr lang="de-DE" dirty="0" err="1"/>
              <a:t>foo</a:t>
            </a:r>
            <a:r>
              <a:rPr lang="de-DE" dirty="0"/>
              <a:t>/</a:t>
            </a:r>
            <a:r>
              <a:rPr lang="de-DE" dirty="0" err="1"/>
              <a:t>example.html?a</a:t>
            </a:r>
            <a:r>
              <a:rPr lang="de-DE" dirty="0"/>
              <a:t>=b</a:t>
            </a:r>
          </a:p>
          <a:p>
            <a:pPr marL="628650" lvl="1" indent="-171450">
              <a:buFont typeface="Arial"/>
              <a:buChar char="•"/>
            </a:pPr>
            <a:r>
              <a:rPr lang="de-DE" dirty="0" err="1"/>
              <a:t>If</a:t>
            </a:r>
            <a:r>
              <a:rPr lang="de-DE" dirty="0"/>
              <a:t> </a:t>
            </a:r>
            <a:r>
              <a:rPr lang="de-DE" dirty="0" err="1"/>
              <a:t>the</a:t>
            </a:r>
            <a:r>
              <a:rPr lang="de-DE" dirty="0"/>
              <a:t> URL </a:t>
            </a:r>
            <a:r>
              <a:rPr lang="de-DE" dirty="0" err="1"/>
              <a:t>has</a:t>
            </a:r>
            <a:r>
              <a:rPr lang="de-DE" dirty="0"/>
              <a:t> a </a:t>
            </a:r>
            <a:r>
              <a:rPr lang="de-DE" dirty="0" err="1"/>
              <a:t>suffix</a:t>
            </a:r>
            <a:r>
              <a:rPr lang="de-DE" dirty="0"/>
              <a:t> </a:t>
            </a:r>
            <a:r>
              <a:rPr lang="de-DE" dirty="0" err="1"/>
              <a:t>path</a:t>
            </a:r>
            <a:r>
              <a:rPr lang="de-DE" dirty="0"/>
              <a:t>, </a:t>
            </a:r>
            <a:r>
              <a:rPr lang="de-DE" dirty="0" err="1"/>
              <a:t>the</a:t>
            </a:r>
            <a:r>
              <a:rPr lang="de-DE" dirty="0"/>
              <a:t> </a:t>
            </a:r>
            <a:r>
              <a:rPr lang="de-DE" dirty="0" err="1"/>
              <a:t>resource</a:t>
            </a:r>
            <a:r>
              <a:rPr lang="de-DE" dirty="0"/>
              <a:t> </a:t>
            </a:r>
            <a:r>
              <a:rPr lang="de-DE" dirty="0" err="1"/>
              <a:t>is</a:t>
            </a:r>
            <a:r>
              <a:rPr lang="de-DE" dirty="0"/>
              <a:t> </a:t>
            </a:r>
            <a:r>
              <a:rPr lang="de-DE" dirty="0" err="1"/>
              <a:t>only</a:t>
            </a:r>
            <a:r>
              <a:rPr lang="de-DE" dirty="0"/>
              <a:t> </a:t>
            </a:r>
            <a:r>
              <a:rPr lang="de-DE" dirty="0" err="1"/>
              <a:t>cached</a:t>
            </a:r>
            <a:r>
              <a:rPr lang="de-DE" dirty="0"/>
              <a:t> </a:t>
            </a:r>
            <a:r>
              <a:rPr lang="de-DE" dirty="0" err="1"/>
              <a:t>if</a:t>
            </a:r>
            <a:r>
              <a:rPr lang="de-DE" dirty="0"/>
              <a:t> </a:t>
            </a:r>
            <a:r>
              <a:rPr lang="de-DE" dirty="0" err="1"/>
              <a:t>the</a:t>
            </a:r>
            <a:r>
              <a:rPr lang="de-DE" dirty="0"/>
              <a:t> </a:t>
            </a:r>
            <a:r>
              <a:rPr lang="de-DE" dirty="0" err="1"/>
              <a:t>suffix</a:t>
            </a:r>
            <a:r>
              <a:rPr lang="de-DE" dirty="0"/>
              <a:t> </a:t>
            </a:r>
            <a:r>
              <a:rPr lang="de-DE" dirty="0" err="1"/>
              <a:t>path</a:t>
            </a:r>
            <a:r>
              <a:rPr lang="de-DE" dirty="0"/>
              <a:t> </a:t>
            </a:r>
            <a:r>
              <a:rPr lang="de-DE" dirty="0" err="1"/>
              <a:t>has</a:t>
            </a:r>
            <a:r>
              <a:rPr lang="de-DE" dirty="0"/>
              <a:t> an </a:t>
            </a:r>
            <a:r>
              <a:rPr lang="de-DE" dirty="0" err="1"/>
              <a:t>extension</a:t>
            </a:r>
            <a:r>
              <a:rPr lang="de-DE" dirty="0"/>
              <a:t>: /</a:t>
            </a:r>
            <a:r>
              <a:rPr lang="de-DE" dirty="0" err="1"/>
              <a:t>foo</a:t>
            </a:r>
            <a:r>
              <a:rPr lang="de-DE" dirty="0"/>
              <a:t>/</a:t>
            </a:r>
            <a:r>
              <a:rPr lang="de-DE" dirty="0" err="1"/>
              <a:t>example.html</a:t>
            </a:r>
            <a:r>
              <a:rPr lang="de-DE" dirty="0"/>
              <a:t>/</a:t>
            </a:r>
            <a:r>
              <a:rPr lang="de-DE" dirty="0" err="1"/>
              <a:t>suffix</a:t>
            </a:r>
            <a:r>
              <a:rPr lang="de-DE" dirty="0"/>
              <a:t>/</a:t>
            </a:r>
            <a:r>
              <a:rPr lang="de-DE" dirty="0" err="1"/>
              <a:t>path.html</a:t>
            </a:r>
            <a:endParaRPr lang="de-DE" dirty="0"/>
          </a:p>
          <a:p>
            <a:pPr marL="628650" lvl="1" indent="-171450">
              <a:buFont typeface="Arial"/>
              <a:buChar char="•"/>
            </a:pPr>
            <a:r>
              <a:rPr lang="de-DE" dirty="0" err="1"/>
              <a:t>Only</a:t>
            </a:r>
            <a:r>
              <a:rPr lang="de-DE" dirty="0"/>
              <a:t> </a:t>
            </a:r>
            <a:r>
              <a:rPr lang="de-DE" dirty="0" err="1"/>
              <a:t>resources</a:t>
            </a:r>
            <a:r>
              <a:rPr lang="de-DE" dirty="0"/>
              <a:t> </a:t>
            </a:r>
            <a:r>
              <a:rPr lang="de-DE" dirty="0" err="1"/>
              <a:t>retrieved</a:t>
            </a:r>
            <a:r>
              <a:rPr lang="de-DE" dirty="0"/>
              <a:t> </a:t>
            </a:r>
            <a:r>
              <a:rPr lang="de-DE" dirty="0" err="1"/>
              <a:t>with</a:t>
            </a:r>
            <a:r>
              <a:rPr lang="de-DE" dirty="0"/>
              <a:t> HTTP </a:t>
            </a:r>
            <a:r>
              <a:rPr lang="de-DE" dirty="0" err="1"/>
              <a:t>methods</a:t>
            </a:r>
            <a:r>
              <a:rPr lang="de-DE" dirty="0"/>
              <a:t> GET </a:t>
            </a:r>
            <a:r>
              <a:rPr lang="de-DE" dirty="0" err="1"/>
              <a:t>and</a:t>
            </a:r>
            <a:r>
              <a:rPr lang="de-DE" dirty="0"/>
              <a:t> HEAD </a:t>
            </a:r>
            <a:r>
              <a:rPr lang="de-DE" dirty="0" err="1"/>
              <a:t>are</a:t>
            </a:r>
            <a:r>
              <a:rPr lang="de-DE" dirty="0"/>
              <a:t> </a:t>
            </a:r>
            <a:r>
              <a:rPr lang="de-DE" dirty="0" err="1"/>
              <a:t>cached</a:t>
            </a:r>
            <a:r>
              <a:rPr lang="de-DE" dirty="0"/>
              <a:t>.</a:t>
            </a:r>
          </a:p>
          <a:p>
            <a:pPr marL="628650" lvl="1" indent="-171450">
              <a:buFont typeface="Arial"/>
              <a:buChar char="•"/>
            </a:pPr>
            <a:r>
              <a:rPr lang="de-DE" dirty="0" err="1"/>
              <a:t>Only</a:t>
            </a:r>
            <a:r>
              <a:rPr lang="de-DE" dirty="0"/>
              <a:t> </a:t>
            </a:r>
            <a:r>
              <a:rPr lang="de-DE" dirty="0" err="1"/>
              <a:t>resources</a:t>
            </a:r>
            <a:r>
              <a:rPr lang="de-DE" dirty="0"/>
              <a:t> </a:t>
            </a:r>
            <a:r>
              <a:rPr lang="de-DE" dirty="0" err="1"/>
              <a:t>with</a:t>
            </a:r>
            <a:r>
              <a:rPr lang="de-DE" dirty="0"/>
              <a:t> HTTP </a:t>
            </a:r>
            <a:r>
              <a:rPr lang="de-DE" dirty="0" err="1"/>
              <a:t>status</a:t>
            </a:r>
            <a:r>
              <a:rPr lang="de-DE" dirty="0"/>
              <a:t> 200 </a:t>
            </a:r>
            <a:r>
              <a:rPr lang="de-DE" dirty="0" err="1"/>
              <a:t>are</a:t>
            </a:r>
            <a:r>
              <a:rPr lang="de-DE" dirty="0"/>
              <a:t> </a:t>
            </a:r>
            <a:r>
              <a:rPr lang="de-DE" dirty="0" err="1"/>
              <a:t>cached</a:t>
            </a:r>
            <a:endParaRPr lang="de-DE" dirty="0"/>
          </a:p>
          <a:p>
            <a:pPr marL="628650" lvl="1" indent="-171450">
              <a:buFont typeface="Arial"/>
              <a:buChar char="•"/>
            </a:pPr>
            <a:r>
              <a:rPr lang="de-DE" dirty="0"/>
              <a:t>HTTP </a:t>
            </a:r>
            <a:r>
              <a:rPr lang="de-DE" dirty="0" err="1"/>
              <a:t>response</a:t>
            </a:r>
            <a:r>
              <a:rPr lang="de-DE" dirty="0"/>
              <a:t> </a:t>
            </a:r>
            <a:r>
              <a:rPr lang="de-DE" dirty="0" err="1"/>
              <a:t>from</a:t>
            </a:r>
            <a:r>
              <a:rPr lang="de-DE" dirty="0"/>
              <a:t> AEM must not </a:t>
            </a:r>
            <a:r>
              <a:rPr lang="de-DE" dirty="0" err="1"/>
              <a:t>contain</a:t>
            </a:r>
            <a:r>
              <a:rPr lang="de-DE" dirty="0"/>
              <a:t> HTTP </a:t>
            </a:r>
            <a:r>
              <a:rPr lang="de-DE" dirty="0" err="1"/>
              <a:t>header</a:t>
            </a:r>
            <a:r>
              <a:rPr lang="de-DE" dirty="0"/>
              <a:t> “Dispatcher: </a:t>
            </a:r>
            <a:r>
              <a:rPr lang="de-DE" dirty="0" err="1"/>
              <a:t>no</a:t>
            </a:r>
            <a:r>
              <a:rPr lang="de-DE" dirty="0"/>
              <a:t> </a:t>
            </a:r>
            <a:r>
              <a:rPr lang="de-DE" dirty="0" err="1"/>
              <a:t>cache</a:t>
            </a:r>
            <a:r>
              <a:rPr lang="de-DE" dirty="0"/>
              <a:t>”</a:t>
            </a:r>
          </a:p>
          <a:p>
            <a:pPr marL="0" indent="0">
              <a:buNone/>
            </a:pPr>
            <a:endParaRPr lang="de-DE" sz="1050" b="1" dirty="0">
              <a:solidFill>
                <a:srgbClr val="000000"/>
              </a:solidFill>
              <a:latin typeface="Consolas"/>
              <a:cs typeface="Consolas"/>
            </a:endParaRPr>
          </a:p>
          <a:p>
            <a:pPr marL="0" indent="0">
              <a:buNone/>
            </a:pPr>
            <a:r>
              <a:rPr lang="de-DE" sz="1050" dirty="0">
                <a:solidFill>
                  <a:srgbClr val="000000"/>
                </a:solidFill>
                <a:latin typeface="Consolas"/>
                <a:cs typeface="Consolas"/>
              </a:rPr>
              <a:t>**********************************</a:t>
            </a:r>
          </a:p>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214</a:t>
            </a:fld>
            <a:endParaRPr lang="en-US"/>
          </a:p>
        </p:txBody>
      </p:sp>
    </p:spTree>
    <p:extLst>
      <p:ext uri="{BB962C8B-B14F-4D97-AF65-F5344CB8AC3E}">
        <p14:creationId xmlns:p14="http://schemas.microsoft.com/office/powerpoint/2010/main" val="52197564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215</a:t>
            </a:fld>
            <a:endParaRPr lang="en-US" dirty="0"/>
          </a:p>
        </p:txBody>
      </p:sp>
    </p:spTree>
    <p:extLst>
      <p:ext uri="{BB962C8B-B14F-4D97-AF65-F5344CB8AC3E}">
        <p14:creationId xmlns:p14="http://schemas.microsoft.com/office/powerpoint/2010/main" val="165118464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SLING MAPPER SERVICE</a:t>
            </a:r>
          </a:p>
          <a:p>
            <a:pPr marL="171450" indent="-171450">
              <a:buFont typeface="Arial"/>
              <a:buChar char="•"/>
            </a:pPr>
            <a:r>
              <a:rPr lang="en-US" dirty="0"/>
              <a:t>Configure Apache Sling Service User Mapper Service</a:t>
            </a:r>
          </a:p>
          <a:p>
            <a:pPr marL="0" indent="0">
              <a:buFont typeface="Arial"/>
              <a:buNone/>
            </a:pPr>
            <a:r>
              <a:rPr lang="en-US" sz="1200" dirty="0"/>
              <a:t>Syntax</a:t>
            </a:r>
          </a:p>
          <a:p>
            <a:pPr marL="0" indent="0">
              <a:buFont typeface="Arial"/>
              <a:buNone/>
            </a:pPr>
            <a:r>
              <a:rPr lang="en-US" sz="1200" dirty="0"/>
              <a:t>	‘</a:t>
            </a:r>
            <a:r>
              <a:rPr lang="en-US" sz="1200" dirty="0" err="1"/>
              <a:t>serviceName</a:t>
            </a:r>
            <a:r>
              <a:rPr lang="en-US" sz="1200" dirty="0"/>
              <a:t> [ ":" </a:t>
            </a:r>
            <a:r>
              <a:rPr lang="en-US" sz="1200" dirty="0" err="1"/>
              <a:t>subServiceName</a:t>
            </a:r>
            <a:r>
              <a:rPr lang="en-US" sz="1200" dirty="0"/>
              <a:t> ] “=” username</a:t>
            </a:r>
            <a:r>
              <a:rPr lang="en-US" dirty="0"/>
              <a:t>’</a:t>
            </a:r>
          </a:p>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216</a:t>
            </a:fld>
            <a:endParaRPr lang="en-US"/>
          </a:p>
        </p:txBody>
      </p:sp>
    </p:spTree>
    <p:extLst>
      <p:ext uri="{BB962C8B-B14F-4D97-AF65-F5344CB8AC3E}">
        <p14:creationId xmlns:p14="http://schemas.microsoft.com/office/powerpoint/2010/main" val="283806599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52425" indent="-342900">
              <a:buFont typeface="Arial" panose="020B0604020202020204" pitchFamily="34" charset="0"/>
              <a:buChar char="•"/>
            </a:pPr>
            <a:r>
              <a:rPr lang="en-US" dirty="0"/>
              <a:t>Method for attaching an OSGi component to an authorized user</a:t>
            </a:r>
          </a:p>
          <a:p>
            <a:pPr marL="904128" lvl="1" indent="-342900"/>
            <a:r>
              <a:rPr lang="en-US" dirty="0"/>
              <a:t>Ensures that the repository is accessed within the scope of the OSGi component</a:t>
            </a:r>
          </a:p>
          <a:p>
            <a:pPr marL="352425" indent="-342900">
              <a:buFont typeface="Arial" panose="020B0604020202020204" pitchFamily="34" charset="0"/>
              <a:buChar char="•"/>
            </a:pPr>
            <a:r>
              <a:rPr lang="en-US" dirty="0"/>
              <a:t>To use Service User Mappings:</a:t>
            </a:r>
          </a:p>
          <a:p>
            <a:pPr lvl="1">
              <a:buFont typeface="Courier New" panose="02070309020205020404" pitchFamily="49" charset="0"/>
              <a:buChar char="o"/>
            </a:pPr>
            <a:r>
              <a:rPr lang="en-US" dirty="0"/>
              <a:t>Define </a:t>
            </a:r>
            <a:r>
              <a:rPr lang="en-US" b="1" dirty="0"/>
              <a:t>JCR System User </a:t>
            </a:r>
            <a:r>
              <a:rPr lang="en-US" dirty="0"/>
              <a:t>must be created and permissioned</a:t>
            </a:r>
          </a:p>
          <a:p>
            <a:pPr lvl="1">
              <a:buFont typeface="Courier New" panose="02070309020205020404" pitchFamily="49" charset="0"/>
              <a:buChar char="o"/>
            </a:pPr>
            <a:r>
              <a:rPr lang="en-US" dirty="0"/>
              <a:t>Define config node for </a:t>
            </a:r>
            <a:r>
              <a:rPr lang="en-US" b="1" dirty="0"/>
              <a:t>org.apache.sling.serviceusermapping.impl.ServiceUserMapperImpl.amended</a:t>
            </a:r>
            <a:r>
              <a:rPr lang="en-US" dirty="0"/>
              <a:t> where:</a:t>
            </a:r>
            <a:br>
              <a:rPr lang="en-US" dirty="0"/>
            </a:br>
            <a:r>
              <a:rPr lang="en-US" sz="2200" dirty="0" err="1"/>
              <a:t>user.mapping</a:t>
            </a:r>
            <a:r>
              <a:rPr lang="en-US" sz="2200" dirty="0"/>
              <a:t> = </a:t>
            </a:r>
            <a:r>
              <a:rPr lang="en-US" sz="2200" dirty="0">
                <a:latin typeface="Courier New"/>
                <a:cs typeface="Courier New"/>
              </a:rPr>
              <a:t>&lt;service-name&gt;[:&lt;subservice-name&gt;]=&lt;authorizable id of a JCR system user&gt;)</a:t>
            </a:r>
          </a:p>
          <a:p>
            <a:pPr marL="76573" indent="-342900">
              <a:buFont typeface="Arial" panose="020B0604020202020204" pitchFamily="34" charset="0"/>
              <a:buChar char="•"/>
            </a:pPr>
            <a:r>
              <a:rPr lang="en-US" dirty="0"/>
              <a:t>In servlet code, correct service methods must be used:</a:t>
            </a:r>
          </a:p>
          <a:p>
            <a:pPr marL="694327" lvl="1" indent="-342900">
              <a:buFont typeface="Courier New" panose="02070309020205020404" pitchFamily="49" charset="0"/>
              <a:buChar char="o"/>
            </a:pPr>
            <a:r>
              <a:rPr lang="en-US" dirty="0" err="1">
                <a:latin typeface="Courier New"/>
                <a:cs typeface="Courier New"/>
              </a:rPr>
              <a:t>ResourceResolver</a:t>
            </a:r>
            <a:r>
              <a:rPr lang="en-US" dirty="0">
                <a:latin typeface="Courier New"/>
                <a:cs typeface="Courier New"/>
              </a:rPr>
              <a:t> </a:t>
            </a:r>
            <a:r>
              <a:rPr lang="en-US" dirty="0" err="1">
                <a:latin typeface="Courier New"/>
                <a:cs typeface="Courier New"/>
              </a:rPr>
              <a:t>getServiceResourceResolver</a:t>
            </a:r>
            <a:r>
              <a:rPr lang="en-US" dirty="0">
                <a:latin typeface="Courier New"/>
                <a:cs typeface="Courier New"/>
              </a:rPr>
              <a:t>(Map&lt;String, Object&gt; </a:t>
            </a:r>
            <a:r>
              <a:rPr lang="en-US" dirty="0" err="1">
                <a:latin typeface="Courier New"/>
                <a:cs typeface="Courier New"/>
              </a:rPr>
              <a:t>authenticationInfo</a:t>
            </a:r>
            <a:r>
              <a:rPr lang="en-US" dirty="0">
                <a:latin typeface="Courier New"/>
                <a:cs typeface="Courier New"/>
              </a:rPr>
              <a:t>)</a:t>
            </a:r>
          </a:p>
          <a:p>
            <a:pPr marL="694327" lvl="1" indent="-342900">
              <a:buFont typeface="Courier New" panose="02070309020205020404" pitchFamily="49" charset="0"/>
              <a:buChar char="o"/>
            </a:pPr>
            <a:r>
              <a:rPr lang="en-US" dirty="0">
                <a:latin typeface="Courier New"/>
                <a:cs typeface="Courier New"/>
              </a:rPr>
              <a:t>Session </a:t>
            </a:r>
            <a:r>
              <a:rPr lang="en-US" dirty="0" err="1">
                <a:latin typeface="Courier New"/>
                <a:cs typeface="Courier New"/>
              </a:rPr>
              <a:t>loginService</a:t>
            </a:r>
            <a:r>
              <a:rPr lang="en-US" dirty="0">
                <a:latin typeface="Courier New"/>
                <a:cs typeface="Courier New"/>
              </a:rPr>
              <a:t>(String </a:t>
            </a:r>
            <a:r>
              <a:rPr lang="en-US" dirty="0" err="1">
                <a:latin typeface="Courier New"/>
                <a:cs typeface="Courier New"/>
              </a:rPr>
              <a:t>subServiceName</a:t>
            </a:r>
            <a:r>
              <a:rPr lang="en-US" dirty="0">
                <a:latin typeface="Courier New"/>
                <a:cs typeface="Courier New"/>
              </a:rPr>
              <a:t>, String workspace</a:t>
            </a:r>
          </a:p>
          <a:p>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217</a:t>
            </a:fld>
            <a:endParaRPr lang="en-US" dirty="0"/>
          </a:p>
        </p:txBody>
      </p:sp>
    </p:spTree>
    <p:extLst>
      <p:ext uri="{BB962C8B-B14F-4D97-AF65-F5344CB8AC3E}">
        <p14:creationId xmlns:p14="http://schemas.microsoft.com/office/powerpoint/2010/main" val="401564579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218</a:t>
            </a:fld>
            <a:endParaRPr lang="en-US"/>
          </a:p>
        </p:txBody>
      </p:sp>
    </p:spTree>
    <p:extLst>
      <p:ext uri="{BB962C8B-B14F-4D97-AF65-F5344CB8AC3E}">
        <p14:creationId xmlns:p14="http://schemas.microsoft.com/office/powerpoint/2010/main" val="333005812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219</a:t>
            </a:fld>
            <a:endParaRPr lang="en-US" dirty="0"/>
          </a:p>
        </p:txBody>
      </p:sp>
    </p:spTree>
    <p:extLst>
      <p:ext uri="{BB962C8B-B14F-4D97-AF65-F5344CB8AC3E}">
        <p14:creationId xmlns:p14="http://schemas.microsoft.com/office/powerpoint/2010/main" val="214080845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223</a:t>
            </a:fld>
            <a:endParaRPr lang="en-US" dirty="0"/>
          </a:p>
        </p:txBody>
      </p:sp>
    </p:spTree>
    <p:extLst>
      <p:ext uri="{BB962C8B-B14F-4D97-AF65-F5344CB8AC3E}">
        <p14:creationId xmlns:p14="http://schemas.microsoft.com/office/powerpoint/2010/main" val="244669757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fontScale="70000" lnSpcReduction="20000"/>
          </a:bodyPr>
          <a:lstStyle/>
          <a:p>
            <a:pPr>
              <a:buFont typeface="Wingdings" charset="2"/>
              <a:buNone/>
            </a:pPr>
            <a:r>
              <a:rPr lang="de-DE" b="1" dirty="0"/>
              <a:t>LDAP IN AEM 6</a:t>
            </a:r>
          </a:p>
          <a:p>
            <a:pPr>
              <a:buFont typeface="Wingdings" charset="2"/>
              <a:buNone/>
            </a:pPr>
            <a:r>
              <a:rPr lang="de-DE" dirty="0"/>
              <a:t>AEM 6 LDAP </a:t>
            </a:r>
            <a:r>
              <a:rPr lang="de-DE" dirty="0" err="1"/>
              <a:t>support</a:t>
            </a:r>
            <a:r>
              <a:rPr lang="de-DE" dirty="0"/>
              <a:t> </a:t>
            </a:r>
            <a:r>
              <a:rPr lang="de-DE" dirty="0" err="1"/>
              <a:t>requires</a:t>
            </a:r>
            <a:r>
              <a:rPr lang="de-DE" dirty="0"/>
              <a:t> a different type </a:t>
            </a:r>
            <a:r>
              <a:rPr lang="de-DE" dirty="0" err="1"/>
              <a:t>of</a:t>
            </a:r>
            <a:r>
              <a:rPr lang="de-DE" dirty="0"/>
              <a:t> </a:t>
            </a:r>
            <a:r>
              <a:rPr lang="de-DE" dirty="0" err="1"/>
              <a:t>configuration</a:t>
            </a:r>
            <a:r>
              <a:rPr lang="de-DE" dirty="0"/>
              <a:t> </a:t>
            </a:r>
            <a:r>
              <a:rPr lang="de-DE" dirty="0" err="1"/>
              <a:t>than</a:t>
            </a:r>
            <a:r>
              <a:rPr lang="de-DE" dirty="0"/>
              <a:t> </a:t>
            </a:r>
            <a:r>
              <a:rPr lang="de-DE" dirty="0" err="1"/>
              <a:t>previous</a:t>
            </a:r>
            <a:r>
              <a:rPr lang="de-DE" dirty="0"/>
              <a:t> </a:t>
            </a:r>
            <a:r>
              <a:rPr lang="de-DE" dirty="0" err="1"/>
              <a:t>versions</a:t>
            </a:r>
            <a:endParaRPr lang="de-DE" dirty="0"/>
          </a:p>
          <a:p>
            <a:pPr lvl="1">
              <a:buFont typeface="Wingdings" charset="2"/>
              <a:buChar char="§"/>
            </a:pPr>
            <a:r>
              <a:rPr lang="de-DE" dirty="0"/>
              <a:t>In </a:t>
            </a:r>
            <a:r>
              <a:rPr lang="de-DE" dirty="0" err="1"/>
              <a:t>order</a:t>
            </a:r>
            <a:r>
              <a:rPr lang="de-DE" dirty="0"/>
              <a:t> </a:t>
            </a:r>
            <a:r>
              <a:rPr lang="de-DE" dirty="0" err="1"/>
              <a:t>to</a:t>
            </a:r>
            <a:r>
              <a:rPr lang="de-DE" dirty="0"/>
              <a:t> </a:t>
            </a:r>
            <a:r>
              <a:rPr lang="de-DE" dirty="0" err="1"/>
              <a:t>have</a:t>
            </a:r>
            <a:r>
              <a:rPr lang="de-DE" dirty="0"/>
              <a:t> LDAP </a:t>
            </a:r>
            <a:r>
              <a:rPr lang="de-DE" dirty="0" err="1"/>
              <a:t>working</a:t>
            </a:r>
            <a:r>
              <a:rPr lang="de-DE" dirty="0"/>
              <a:t> </a:t>
            </a:r>
            <a:r>
              <a:rPr lang="de-DE" dirty="0" err="1"/>
              <a:t>with</a:t>
            </a:r>
            <a:r>
              <a:rPr lang="de-DE" dirty="0"/>
              <a:t> AEM, </a:t>
            </a:r>
            <a:r>
              <a:rPr lang="de-DE" dirty="0" err="1"/>
              <a:t>three</a:t>
            </a:r>
            <a:r>
              <a:rPr lang="de-DE" dirty="0"/>
              <a:t> OSGi </a:t>
            </a:r>
            <a:r>
              <a:rPr lang="de-DE" dirty="0" err="1"/>
              <a:t>configurations</a:t>
            </a:r>
            <a:r>
              <a:rPr lang="de-DE" dirty="0"/>
              <a:t> </a:t>
            </a:r>
            <a:r>
              <a:rPr lang="de-DE" dirty="0" err="1"/>
              <a:t>need</a:t>
            </a:r>
            <a:r>
              <a:rPr lang="de-DE" dirty="0"/>
              <a:t> </a:t>
            </a:r>
            <a:r>
              <a:rPr lang="de-DE" dirty="0" err="1"/>
              <a:t>to</a:t>
            </a:r>
            <a:r>
              <a:rPr lang="de-DE" dirty="0"/>
              <a:t> </a:t>
            </a:r>
            <a:r>
              <a:rPr lang="de-DE" dirty="0" err="1"/>
              <a:t>be</a:t>
            </a:r>
            <a:r>
              <a:rPr lang="de-DE" dirty="0"/>
              <a:t> </a:t>
            </a:r>
            <a:r>
              <a:rPr lang="de-DE" dirty="0" err="1"/>
              <a:t>created</a:t>
            </a:r>
            <a:r>
              <a:rPr lang="de-DE" dirty="0"/>
              <a:t>:</a:t>
            </a:r>
          </a:p>
          <a:p>
            <a:pPr lvl="2">
              <a:buFont typeface="Wingdings" charset="2"/>
              <a:buChar char="§"/>
            </a:pPr>
            <a:r>
              <a:rPr lang="de-DE" sz="2000" dirty="0"/>
              <a:t>LDAP Identity Provider (IDP)</a:t>
            </a:r>
          </a:p>
          <a:p>
            <a:pPr lvl="3"/>
            <a:r>
              <a:rPr lang="en-US" sz="2000" dirty="0"/>
              <a:t>Used to define how users are retrieved from the LDAP server</a:t>
            </a:r>
            <a:endParaRPr lang="de-DE" sz="2000" dirty="0"/>
          </a:p>
          <a:p>
            <a:pPr lvl="2">
              <a:buFont typeface="Wingdings" charset="2"/>
              <a:buChar char="§"/>
            </a:pPr>
            <a:r>
              <a:rPr lang="de-DE" sz="2000" dirty="0"/>
              <a:t> </a:t>
            </a:r>
            <a:r>
              <a:rPr lang="de-DE" sz="2000" dirty="0" err="1"/>
              <a:t>Sync</a:t>
            </a:r>
            <a:r>
              <a:rPr lang="de-DE" sz="2000" dirty="0"/>
              <a:t> Handler</a:t>
            </a:r>
          </a:p>
          <a:p>
            <a:pPr lvl="3"/>
            <a:r>
              <a:rPr lang="en-US" sz="2000" dirty="0"/>
              <a:t>Defines how the </a:t>
            </a:r>
            <a:r>
              <a:rPr lang="en-US" sz="2000" dirty="0" err="1"/>
              <a:t>Indentity</a:t>
            </a:r>
            <a:r>
              <a:rPr lang="en-US" sz="2000" dirty="0"/>
              <a:t> Provider users and groups will be synchronized with the repository</a:t>
            </a:r>
            <a:endParaRPr lang="de-DE" sz="2000" dirty="0"/>
          </a:p>
          <a:p>
            <a:pPr lvl="2">
              <a:buFont typeface="Wingdings" charset="2"/>
              <a:buChar char="§"/>
            </a:pPr>
            <a:r>
              <a:rPr lang="de-DE" sz="2000" dirty="0" err="1"/>
              <a:t>External</a:t>
            </a:r>
            <a:r>
              <a:rPr lang="de-DE" sz="2000" dirty="0"/>
              <a:t> Login Module</a:t>
            </a:r>
          </a:p>
          <a:p>
            <a:pPr lvl="3"/>
            <a:r>
              <a:rPr lang="en-US" sz="2000" dirty="0"/>
              <a:t>Define which Identity Provider and Sync Handler to use, effectively binding the two modules.</a:t>
            </a:r>
            <a:endParaRPr lang="de-DE" sz="2000" dirty="0"/>
          </a:p>
          <a:p>
            <a:r>
              <a:rPr lang="en-US" dirty="0"/>
              <a:t>AEM 6 can be configured to authenticate with LDAP over SSL</a:t>
            </a:r>
          </a:p>
          <a:p>
            <a:endParaRPr lang="en-US" dirty="0"/>
          </a:p>
          <a:p>
            <a:r>
              <a:rPr lang="en-US" dirty="0"/>
              <a:t>************************************</a:t>
            </a:r>
          </a:p>
          <a:p>
            <a:endParaRPr lang="en-US" dirty="0"/>
          </a:p>
          <a:p>
            <a:r>
              <a:rPr lang="en-US" sz="1200" b="1" kern="1200" dirty="0">
                <a:solidFill>
                  <a:schemeClr val="tx1"/>
                </a:solidFill>
                <a:effectLst/>
                <a:latin typeface="+mn-lt"/>
                <a:ea typeface="+mn-ea"/>
                <a:cs typeface="+mn-cs"/>
              </a:rPr>
              <a:t>A Word on Group Affiliation</a:t>
            </a:r>
          </a:p>
          <a:p>
            <a:r>
              <a:rPr lang="en-US" sz="1200" kern="1200" dirty="0">
                <a:solidFill>
                  <a:schemeClr val="tx1"/>
                </a:solidFill>
                <a:effectLst/>
                <a:latin typeface="+mn-lt"/>
                <a:ea typeface="+mn-ea"/>
                <a:cs typeface="+mn-cs"/>
              </a:rPr>
              <a:t>Users synchronized through LDAP can be part of different groups in AEM. These groups can be external LDAP groups that will be added to AEM as part of the synchronization process, but they can also be groups that are added separately and are not part of the original LDAP group affiliation scheme.</a:t>
            </a:r>
          </a:p>
          <a:p>
            <a:r>
              <a:rPr lang="en-US" sz="1200" kern="1200" dirty="0">
                <a:solidFill>
                  <a:schemeClr val="tx1"/>
                </a:solidFill>
                <a:effectLst/>
                <a:latin typeface="+mn-lt"/>
                <a:ea typeface="+mn-ea"/>
                <a:cs typeface="+mn-cs"/>
              </a:rPr>
              <a:t>In most cases, these can be groups that are added by a local AEM administrator or by any other identity provider.</a:t>
            </a:r>
          </a:p>
          <a:p>
            <a:r>
              <a:rPr lang="en-US" sz="1200" kern="1200" dirty="0">
                <a:solidFill>
                  <a:schemeClr val="tx1"/>
                </a:solidFill>
                <a:effectLst/>
                <a:latin typeface="+mn-lt"/>
                <a:ea typeface="+mn-ea"/>
                <a:cs typeface="+mn-cs"/>
              </a:rPr>
              <a:t>If a user is removed from a group on the LDAP server, the change will also be reflected on the AEM side upon synchronization. However, all the other group affiliations of the user that were not added by LDAP will remain in place.</a:t>
            </a:r>
          </a:p>
          <a:p>
            <a:r>
              <a:rPr lang="en-US" sz="1200" kern="1200" dirty="0">
                <a:solidFill>
                  <a:schemeClr val="tx1"/>
                </a:solidFill>
                <a:effectLst/>
                <a:latin typeface="+mn-lt"/>
                <a:ea typeface="+mn-ea"/>
                <a:cs typeface="+mn-cs"/>
              </a:rPr>
              <a:t>AEM detects and handles the purging of users from external groups by making use of the </a:t>
            </a:r>
            <a:r>
              <a:rPr lang="en-US" sz="1200" kern="1200" dirty="0" err="1">
                <a:solidFill>
                  <a:schemeClr val="tx1"/>
                </a:solidFill>
                <a:effectLst/>
                <a:latin typeface="+mn-lt"/>
                <a:ea typeface="+mn-ea"/>
                <a:cs typeface="+mn-cs"/>
              </a:rPr>
              <a:t>rep:externalIdproperty</a:t>
            </a:r>
            <a:r>
              <a:rPr lang="en-US" sz="1200" kern="1200" dirty="0">
                <a:solidFill>
                  <a:schemeClr val="tx1"/>
                </a:solidFill>
                <a:effectLst/>
                <a:latin typeface="+mn-lt"/>
                <a:ea typeface="+mn-ea"/>
                <a:cs typeface="+mn-cs"/>
              </a:rPr>
              <a:t>. This property is added automatically to any user or group that is synchronized by the Synchronization Handler and it contains information on the originating identity provider.</a:t>
            </a:r>
          </a:p>
          <a:p>
            <a:r>
              <a:rPr lang="en-US" sz="1200" kern="1200" dirty="0">
                <a:solidFill>
                  <a:schemeClr val="tx1"/>
                </a:solidFill>
                <a:effectLst/>
                <a:latin typeface="+mn-lt"/>
                <a:ea typeface="+mn-ea"/>
                <a:cs typeface="+mn-cs"/>
              </a:rPr>
              <a:t>For more information, see Apache Oak documentation on </a:t>
            </a:r>
            <a:r>
              <a:rPr lang="en-US" sz="1200" u="none" strike="noStrike" kern="1200" dirty="0">
                <a:solidFill>
                  <a:schemeClr val="tx1"/>
                </a:solidFill>
                <a:effectLst/>
                <a:latin typeface="+mn-lt"/>
                <a:ea typeface="+mn-ea"/>
                <a:cs typeface="+mn-cs"/>
                <a:hlinkClick r:id="rId3"/>
              </a:rPr>
              <a:t>User and Group Synchronization</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t>
            </a:r>
          </a:p>
          <a:p>
            <a:r>
              <a:rPr lang="en-US" sz="1200" b="1" kern="1200" dirty="0">
                <a:solidFill>
                  <a:schemeClr val="tx1"/>
                </a:solidFill>
                <a:effectLst/>
                <a:latin typeface="+mn-lt"/>
                <a:ea typeface="+mn-ea"/>
                <a:cs typeface="+mn-cs"/>
              </a:rPr>
              <a:t>KNOWN ISSUES</a:t>
            </a:r>
          </a:p>
          <a:p>
            <a:r>
              <a:rPr lang="en-US" sz="1200" kern="1200" dirty="0">
                <a:solidFill>
                  <a:schemeClr val="tx1"/>
                </a:solidFill>
                <a:effectLst/>
                <a:latin typeface="+mn-lt"/>
                <a:ea typeface="+mn-ea"/>
                <a:cs typeface="+mn-cs"/>
              </a:rPr>
              <a:t>If you plan on using LDAP over SSL, make sure the certificates you are using are created without the Netscape comment option. If this option is enabled, authentication will fail with a SSL Handshake error.</a:t>
            </a:r>
          </a:p>
          <a:p>
            <a:endParaRPr lang="de-DE" dirty="0"/>
          </a:p>
        </p:txBody>
      </p:sp>
      <p:sp>
        <p:nvSpPr>
          <p:cNvPr id="4" name="Foliennummernplatzhalter 3"/>
          <p:cNvSpPr>
            <a:spLocks noGrp="1"/>
          </p:cNvSpPr>
          <p:nvPr>
            <p:ph type="sldNum" sz="quarter" idx="10"/>
          </p:nvPr>
        </p:nvSpPr>
        <p:spPr/>
        <p:txBody>
          <a:bodyPr/>
          <a:lstStyle/>
          <a:p>
            <a:fld id="{3EF2277D-4E65-471B-8FDC-312617F5EA89}" type="slidenum">
              <a:rPr lang="en-US" smtClean="0"/>
              <a:pPr/>
              <a:t>224</a:t>
            </a:fld>
            <a:endParaRPr lang="en-US" dirty="0"/>
          </a:p>
        </p:txBody>
      </p:sp>
    </p:spTree>
    <p:extLst>
      <p:ext uri="{BB962C8B-B14F-4D97-AF65-F5344CB8AC3E}">
        <p14:creationId xmlns:p14="http://schemas.microsoft.com/office/powerpoint/2010/main" val="208594783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F2277D-4E65-471B-8FDC-312617F5EA8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752565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F2277D-4E65-471B-8FDC-312617F5EA8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85294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dobe Clean" panose="020B0503020404020204" pitchFamily="34" charset="0"/>
              </a:rPr>
              <a:t>OSGi, a fundamental element in the technology stack of AEM, supports modular deployment of bundles. You can stop, install, and start these bundles individually. The interdependencies are handled automatically. Each OSGi component is contained in one of the deployed bundles. This deployment strategy helps manage applications easily.</a:t>
            </a:r>
          </a:p>
          <a:p>
            <a:endParaRPr lang="en-US" dirty="0">
              <a:latin typeface="Adobe Clean" panose="020B0503020404020204" pitchFamily="34" charset="0"/>
            </a:endParaRPr>
          </a:p>
          <a:p>
            <a:r>
              <a:rPr lang="en-US" dirty="0">
                <a:latin typeface="Adobe Clean" panose="020B0503020404020204" pitchFamily="34" charset="0"/>
              </a:rPr>
              <a:t>OSGi Configurations are system parameters and settings contained in bundles that you can manage and configure.</a:t>
            </a:r>
          </a:p>
          <a:p>
            <a:endParaRPr lang="en-US" dirty="0">
              <a:latin typeface="Adobe Clean" panose="020B0503020404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F2277D-4E65-471B-8FDC-312617F5EA8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3192828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major evolutions of AEM Cloud Service is the generalized use of </a:t>
            </a:r>
            <a:r>
              <a:rPr lang="en-US" b="1" dirty="0"/>
              <a:t>Adobe IDs </a:t>
            </a:r>
            <a:r>
              <a:rPr lang="en-US" dirty="0"/>
              <a:t>for accessing the Author tier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spcAft>
                <a:spcPts val="700"/>
              </a:spcAft>
            </a:pPr>
            <a:r>
              <a:rPr lang="en-US" dirty="0"/>
              <a:t>Benefits of using the Adobe Identity Management System (IMS):  </a:t>
            </a:r>
          </a:p>
          <a:p>
            <a:pPr lvl="1">
              <a:spcAft>
                <a:spcPts val="700"/>
              </a:spcAft>
            </a:pPr>
            <a:r>
              <a:rPr lang="en-US" b="1" dirty="0"/>
              <a:t>Single-sign-on</a:t>
            </a:r>
            <a:r>
              <a:rPr lang="en-US" dirty="0"/>
              <a:t> across all Adobe cloud applications</a:t>
            </a:r>
          </a:p>
          <a:p>
            <a:pPr lvl="1">
              <a:spcAft>
                <a:spcPts val="700"/>
              </a:spcAft>
            </a:pPr>
            <a:r>
              <a:rPr lang="en-US" b="1" dirty="0"/>
              <a:t>User profile information</a:t>
            </a:r>
            <a:r>
              <a:rPr lang="en-US" dirty="0"/>
              <a:t> is centralized in the Adobe IMS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227</a:t>
            </a:fld>
            <a:endParaRPr lang="en-US" dirty="0"/>
          </a:p>
        </p:txBody>
      </p:sp>
    </p:spTree>
    <p:extLst>
      <p:ext uri="{BB962C8B-B14F-4D97-AF65-F5344CB8AC3E}">
        <p14:creationId xmlns:p14="http://schemas.microsoft.com/office/powerpoint/2010/main" val="400992406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Understand Adobe IMS - </a:t>
            </a:r>
            <a:r>
              <a:rPr lang="en-US" dirty="0">
                <a:hlinkClick r:id="rId3"/>
              </a:rPr>
              <a:t>https://helpx.adobe.com/enterprise/using/identity.html</a:t>
            </a:r>
            <a:r>
              <a:rPr lang="en-US" dirty="0"/>
              <a:t> </a:t>
            </a:r>
          </a:p>
          <a:p>
            <a:r>
              <a:rPr lang="en-US" dirty="0"/>
              <a:t>IMS with Managed Services - </a:t>
            </a:r>
            <a:r>
              <a:rPr lang="en-US" dirty="0">
                <a:hlinkClick r:id="rId4"/>
              </a:rPr>
              <a:t>https://helpx.adobe.com/experience-manager/6-4/sites/administering/using/ims-config-and-admin-console.html</a:t>
            </a:r>
            <a:r>
              <a:rPr lang="en-US" dirty="0"/>
              <a:t> </a:t>
            </a:r>
          </a:p>
          <a:p>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228</a:t>
            </a:fld>
            <a:endParaRPr lang="en-US" dirty="0"/>
          </a:p>
        </p:txBody>
      </p:sp>
    </p:spTree>
    <p:extLst>
      <p:ext uri="{BB962C8B-B14F-4D97-AF65-F5344CB8AC3E}">
        <p14:creationId xmlns:p14="http://schemas.microsoft.com/office/powerpoint/2010/main" val="399028967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three identity types are:</a:t>
            </a:r>
          </a:p>
          <a:p>
            <a:r>
              <a:rPr lang="en-US" sz="1200" b="0" i="0" u="none" strike="noStrike" kern="1200" baseline="0" dirty="0">
                <a:solidFill>
                  <a:schemeClr val="tx1"/>
                </a:solidFill>
                <a:latin typeface="+mn-lt"/>
                <a:ea typeface="+mn-ea"/>
                <a:cs typeface="+mn-cs"/>
              </a:rPr>
              <a:t>• Federated ID: Created, owned, and managed by an organization and linked to the enterprise</a:t>
            </a:r>
          </a:p>
          <a:p>
            <a:r>
              <a:rPr lang="en-US" sz="1200" b="0" i="0" u="none" strike="noStrike" kern="1200" baseline="0" dirty="0">
                <a:solidFill>
                  <a:schemeClr val="tx1"/>
                </a:solidFill>
                <a:latin typeface="+mn-lt"/>
                <a:ea typeface="+mn-ea"/>
                <a:cs typeface="+mn-cs"/>
              </a:rPr>
              <a:t>directory through federation. The organization manages credentials and processes Single Sign-On</a:t>
            </a:r>
          </a:p>
          <a:p>
            <a:r>
              <a:rPr lang="en-US" sz="1200" b="0" i="0" u="none" strike="noStrike" kern="1200" baseline="0" dirty="0">
                <a:solidFill>
                  <a:schemeClr val="tx1"/>
                </a:solidFill>
                <a:latin typeface="+mn-lt"/>
                <a:ea typeface="+mn-ea"/>
                <a:cs typeface="+mn-cs"/>
              </a:rPr>
              <a:t>through a Security Assertion Markup Language 2 (SAML2) IDP.</a:t>
            </a:r>
          </a:p>
          <a:p>
            <a:r>
              <a:rPr lang="en-US" sz="1200" b="0" i="0" u="none" strike="noStrike" kern="1200" baseline="0" dirty="0">
                <a:solidFill>
                  <a:schemeClr val="tx1"/>
                </a:solidFill>
                <a:latin typeface="+mn-lt"/>
                <a:ea typeface="+mn-ea"/>
                <a:cs typeface="+mn-cs"/>
              </a:rPr>
              <a:t>• Enterprise ID: Created, owned, and managed by an organization. Adobe hosts the Enterprise ID</a:t>
            </a:r>
          </a:p>
          <a:p>
            <a:r>
              <a:rPr lang="en-US" sz="1200" b="0" i="0" u="none" strike="noStrike" kern="1200" baseline="0" dirty="0">
                <a:solidFill>
                  <a:schemeClr val="tx1"/>
                </a:solidFill>
                <a:latin typeface="+mn-lt"/>
                <a:ea typeface="+mn-ea"/>
                <a:cs typeface="+mn-cs"/>
              </a:rPr>
              <a:t>and performs authentication, but the organization maintains the Enterprise ID.</a:t>
            </a:r>
          </a:p>
          <a:p>
            <a:r>
              <a:rPr lang="en-US" sz="1200" b="0" i="0" u="none" strike="noStrike" kern="1200" baseline="0" dirty="0">
                <a:solidFill>
                  <a:schemeClr val="tx1"/>
                </a:solidFill>
                <a:latin typeface="+mn-lt"/>
                <a:ea typeface="+mn-ea"/>
                <a:cs typeface="+mn-cs"/>
              </a:rPr>
              <a:t>• Adobe ID: Created, owned, and managed by the end user. Adobe performs the authentication and</a:t>
            </a:r>
          </a:p>
          <a:p>
            <a:r>
              <a:rPr lang="en-US" sz="1200" b="0" i="0" u="none" strike="noStrike" kern="1200" baseline="0" dirty="0">
                <a:solidFill>
                  <a:schemeClr val="tx1"/>
                </a:solidFill>
                <a:latin typeface="+mn-lt"/>
                <a:ea typeface="+mn-ea"/>
                <a:cs typeface="+mn-cs"/>
              </a:rPr>
              <a:t>the end user manages the identity.</a:t>
            </a:r>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229</a:t>
            </a:fld>
            <a:endParaRPr lang="en-US" dirty="0"/>
          </a:p>
        </p:txBody>
      </p:sp>
    </p:spTree>
    <p:extLst>
      <p:ext uri="{BB962C8B-B14F-4D97-AF65-F5344CB8AC3E}">
        <p14:creationId xmlns:p14="http://schemas.microsoft.com/office/powerpoint/2010/main" val="47982892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602">
              <a:defRPr/>
            </a:pPr>
            <a:r>
              <a:rPr lang="en-US" dirty="0">
                <a:latin typeface="Adobe Clean" panose="020B0503020404020204" pitchFamily="34" charset="0"/>
              </a:rPr>
              <a:t>Google reCAPTCHA, Launch (Adobe Experience Cloud), Adobe Typekit, Facebook</a:t>
            </a:r>
          </a:p>
          <a:p>
            <a:pPr defTabSz="933602">
              <a:defRPr/>
            </a:pPr>
            <a:endParaRPr lang="en-US" dirty="0">
              <a:latin typeface="Adobe Clean" panose="020B0503020404020204" pitchFamily="34" charset="0"/>
            </a:endParaRPr>
          </a:p>
          <a:p>
            <a:pPr defTabSz="933602">
              <a:defRPr/>
            </a:pPr>
            <a:r>
              <a:rPr lang="en-US" dirty="0">
                <a:latin typeface="Adobe Clean" panose="020B0503020404020204" pitchFamily="34" charset="0"/>
              </a:rPr>
              <a:t>This follows the context-aware approach as many integrations are Asset- or Site-specific, or folder-specific.</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F2277D-4E65-471B-8FDC-312617F5EA8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755277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https://docs.adobe.com/content/help/en/experience-manager-cloud-service/security/ims-support.html</a:t>
            </a:r>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232</a:t>
            </a:fld>
            <a:endParaRPr lang="en-US" dirty="0"/>
          </a:p>
        </p:txBody>
      </p:sp>
    </p:spTree>
    <p:extLst>
      <p:ext uri="{BB962C8B-B14F-4D97-AF65-F5344CB8AC3E}">
        <p14:creationId xmlns:p14="http://schemas.microsoft.com/office/powerpoint/2010/main" val="50869227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mn-lt"/>
                <a:ea typeface="+mn-ea"/>
                <a:cs typeface="+mn-cs"/>
              </a:rPr>
              <a:t>.</a:t>
            </a:r>
          </a:p>
          <a:p>
            <a:endParaRPr lang="en-US" b="0" i="0"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234</a:t>
            </a:fld>
            <a:endParaRPr lang="en-US" dirty="0"/>
          </a:p>
        </p:txBody>
      </p:sp>
    </p:spTree>
    <p:extLst>
      <p:ext uri="{BB962C8B-B14F-4D97-AF65-F5344CB8AC3E}">
        <p14:creationId xmlns:p14="http://schemas.microsoft.com/office/powerpoint/2010/main" val="303291570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a:t>
            </a:r>
          </a:p>
          <a:p>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235</a:t>
            </a:fld>
            <a:endParaRPr lang="en-US" dirty="0"/>
          </a:p>
        </p:txBody>
      </p:sp>
    </p:spTree>
    <p:extLst>
      <p:ext uri="{BB962C8B-B14F-4D97-AF65-F5344CB8AC3E}">
        <p14:creationId xmlns:p14="http://schemas.microsoft.com/office/powerpoint/2010/main" val="272970060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r>
              <a:rPr lang="en-US" sz="1200" kern="1200" dirty="0">
                <a:solidFill>
                  <a:schemeClr val="tx1"/>
                </a:solidFill>
                <a:effectLst/>
                <a:latin typeface="Adobe Clean" panose="020B0503020404020204" pitchFamily="34" charset="0"/>
                <a:ea typeface="+mn-ea"/>
                <a:cs typeface="+mn-cs"/>
              </a:rPr>
              <a:t>The JCR model is represented as a tree of nodes and properties. Nodes are addressed as a path that is similar to the file system and are used to organize the content in hierarchical form; properties store the actual data, either as simple types (such as string, Boolean, etc.) or as binary streams for storing files of arbitrary size. </a:t>
            </a:r>
          </a:p>
          <a:p>
            <a:endParaRPr lang="en-US" sz="1200" kern="1200" dirty="0">
              <a:solidFill>
                <a:schemeClr val="tx1"/>
              </a:solidFill>
              <a:effectLst/>
              <a:latin typeface="Adobe Clean" panose="020B0503020404020204" pitchFamily="34" charset="0"/>
              <a:ea typeface="+mn-ea"/>
              <a:cs typeface="+mn-cs"/>
            </a:endParaRPr>
          </a:p>
          <a:p>
            <a:r>
              <a:rPr lang="en-US" sz="1200" kern="1200" dirty="0">
                <a:solidFill>
                  <a:schemeClr val="tx1"/>
                </a:solidFill>
                <a:effectLst/>
                <a:latin typeface="Adobe Clean" panose="020B0503020404020204" pitchFamily="34" charset="0"/>
                <a:ea typeface="+mn-ea"/>
                <a:cs typeface="+mn-cs"/>
              </a:rPr>
              <a:t>A JCR repository:</a:t>
            </a:r>
          </a:p>
          <a:p>
            <a:pPr marL="171450" lvl="0" indent="-171450">
              <a:buFont typeface="Arial" panose="020B0604020202020204" pitchFamily="34" charset="0"/>
              <a:buChar char="•"/>
            </a:pPr>
            <a:r>
              <a:rPr lang="en-US" sz="1200" kern="1200" dirty="0">
                <a:solidFill>
                  <a:schemeClr val="tx1"/>
                </a:solidFill>
                <a:effectLst/>
                <a:latin typeface="Adobe Clean" panose="020B0503020404020204" pitchFamily="34" charset="0"/>
                <a:ea typeface="+mn-ea"/>
                <a:cs typeface="+mn-cs"/>
              </a:rPr>
              <a:t>Is hierarchical – you can organize your content according to your requirements, with related information stored together and which is easy to navigate.</a:t>
            </a:r>
          </a:p>
          <a:p>
            <a:pPr marL="171450" lvl="0" indent="-171450">
              <a:buFont typeface="Arial" panose="020B0604020202020204" pitchFamily="34" charset="0"/>
              <a:buChar char="•"/>
            </a:pPr>
            <a:r>
              <a:rPr lang="en-US" sz="1200" kern="1200" dirty="0">
                <a:solidFill>
                  <a:schemeClr val="tx1"/>
                </a:solidFill>
                <a:effectLst/>
                <a:latin typeface="Adobe Clean" panose="020B0503020404020204" pitchFamily="34" charset="0"/>
                <a:ea typeface="+mn-ea"/>
                <a:cs typeface="+mn-cs"/>
              </a:rPr>
              <a:t>Is flexible – the content can be adapted and evolved to be either schema-less or completely restrictive.</a:t>
            </a:r>
          </a:p>
          <a:p>
            <a:pPr marL="171450" lvl="0" indent="-171450">
              <a:buFont typeface="Arial" panose="020B0604020202020204" pitchFamily="34" charset="0"/>
              <a:buChar char="•"/>
            </a:pPr>
            <a:r>
              <a:rPr lang="en-US" sz="1200" kern="1200" dirty="0">
                <a:solidFill>
                  <a:schemeClr val="tx1"/>
                </a:solidFill>
                <a:effectLst/>
                <a:latin typeface="Adobe Clean" panose="020B0503020404020204" pitchFamily="34" charset="0"/>
                <a:ea typeface="+mn-ea"/>
                <a:cs typeface="+mn-cs"/>
              </a:rPr>
              <a:t>Uses a standard Java API</a:t>
            </a:r>
          </a:p>
          <a:p>
            <a:pPr marL="171450" lvl="0" indent="-171450">
              <a:buFont typeface="Arial" panose="020B0604020202020204" pitchFamily="34" charset="0"/>
              <a:buChar char="•"/>
            </a:pPr>
            <a:r>
              <a:rPr lang="en-US" sz="1200" kern="1200" dirty="0">
                <a:solidFill>
                  <a:schemeClr val="tx1"/>
                </a:solidFill>
                <a:effectLst/>
                <a:latin typeface="Adobe Clean" panose="020B0503020404020204" pitchFamily="34" charset="0"/>
                <a:ea typeface="+mn-ea"/>
                <a:cs typeface="+mn-cs"/>
              </a:rPr>
              <a:t>Abstracts where the information is really stored.</a:t>
            </a:r>
          </a:p>
          <a:p>
            <a:pPr marL="171450" lvl="0" indent="-171450">
              <a:buFont typeface="Arial" panose="020B0604020202020204" pitchFamily="34" charset="0"/>
              <a:buChar char="•"/>
            </a:pPr>
            <a:r>
              <a:rPr lang="en-US" sz="1200" kern="1200" dirty="0">
                <a:solidFill>
                  <a:schemeClr val="tx1"/>
                </a:solidFill>
                <a:effectLst/>
                <a:latin typeface="Adobe Clean" panose="020B0503020404020204" pitchFamily="34" charset="0"/>
                <a:ea typeface="+mn-ea"/>
                <a:cs typeface="+mn-cs"/>
              </a:rPr>
              <a:t>Supports queries and full-text search</a:t>
            </a:r>
          </a:p>
          <a:p>
            <a:endParaRPr lang="en-US" dirty="0">
              <a:latin typeface="Adobe Clean" panose="020B0503020404020204" pitchFamily="34" charset="0"/>
            </a:endParaRPr>
          </a:p>
          <a:p>
            <a:endParaRPr lang="en-US" dirty="0">
              <a:latin typeface="Adobe Clean" panose="020B0503020404020204" pitchFamily="34" charset="0"/>
            </a:endParaRPr>
          </a:p>
          <a:p>
            <a:endParaRPr lang="en-US" dirty="0">
              <a:latin typeface="Adobe Clean" panose="020B0503020404020204" pitchFamily="34" charset="0"/>
            </a:endParaRPr>
          </a:p>
          <a:p>
            <a:r>
              <a:rPr lang="en-US" dirty="0">
                <a:latin typeface="Adobe Clean" panose="020B0503020404020204" pitchFamily="34" charset="0"/>
              </a:rPr>
              <a:t>********************************************</a:t>
            </a:r>
          </a:p>
          <a:p>
            <a:endParaRPr lang="en-US" dirty="0">
              <a:latin typeface="Adobe Clean" panose="020B0503020404020204" pitchFamily="34" charset="0"/>
            </a:endParaRPr>
          </a:p>
          <a:p>
            <a:r>
              <a:rPr lang="en-US" b="1" dirty="0">
                <a:latin typeface="Adobe Clean" panose="020B0503020404020204" pitchFamily="34" charset="0"/>
              </a:rPr>
              <a:t>REMEMBER DAVID’S MODEL</a:t>
            </a:r>
          </a:p>
          <a:p>
            <a:pPr lvl="0"/>
            <a:r>
              <a:rPr lang="en-US" dirty="0"/>
              <a:t>Data First. Structure Later. Maybe.</a:t>
            </a:r>
          </a:p>
          <a:p>
            <a:pPr lvl="0"/>
            <a:r>
              <a:rPr lang="en-US" dirty="0"/>
              <a:t>Drive the content hierarchy, don’t let it happen.</a:t>
            </a:r>
          </a:p>
          <a:p>
            <a:pPr lvl="0"/>
            <a:r>
              <a:rPr lang="en-US" dirty="0"/>
              <a:t>References considered harmful.</a:t>
            </a:r>
          </a:p>
          <a:p>
            <a:pPr lvl="0"/>
            <a:r>
              <a:rPr lang="en-US" dirty="0"/>
              <a:t>Files are Files are Files.</a:t>
            </a:r>
          </a:p>
          <a:p>
            <a:pPr lvl="0"/>
            <a:r>
              <a:rPr lang="en-US" dirty="0"/>
              <a:t>IDs are evil.</a:t>
            </a:r>
          </a:p>
          <a:p>
            <a:endParaRPr lang="en-US" dirty="0">
              <a:latin typeface="Adobe Clean" panose="020B0503020404020204" pitchFamily="34" charset="0"/>
            </a:endParaRPr>
          </a:p>
          <a:p>
            <a:r>
              <a:rPr lang="en-US" sz="1200" b="1" kern="1200" dirty="0">
                <a:solidFill>
                  <a:schemeClr val="tx1"/>
                </a:solidFill>
                <a:effectLst/>
                <a:latin typeface="Adobe Clean" panose="020B0503020404020204" pitchFamily="34" charset="0"/>
                <a:ea typeface="+mn-ea"/>
                <a:cs typeface="+mn-cs"/>
              </a:rPr>
              <a:t>Data First. Structure Later. Maybe</a:t>
            </a:r>
            <a:endParaRPr lang="en-US" sz="1200" kern="1200" dirty="0">
              <a:solidFill>
                <a:schemeClr val="tx1"/>
              </a:solidFill>
              <a:effectLst/>
              <a:latin typeface="Adobe Clean" panose="020B0503020404020204" pitchFamily="34" charset="0"/>
              <a:ea typeface="+mn-ea"/>
              <a:cs typeface="+mn-cs"/>
            </a:endParaRPr>
          </a:p>
          <a:p>
            <a:r>
              <a:rPr lang="en-US" sz="1200" kern="1200" dirty="0">
                <a:solidFill>
                  <a:schemeClr val="tx1"/>
                </a:solidFill>
                <a:effectLst/>
                <a:latin typeface="Adobe Clean" panose="020B0503020404020204" pitchFamily="34" charset="0"/>
                <a:ea typeface="+mn-ea"/>
                <a:cs typeface="+mn-cs"/>
              </a:rPr>
              <a:t>The basic idea of this concept is that while planning your repository, you need not use a structured approach to storing your data. Get used to storing data as nodes and properties, especially nodes of type </a:t>
            </a:r>
            <a:r>
              <a:rPr lang="en-US" sz="1200" kern="1200" dirty="0" err="1">
                <a:solidFill>
                  <a:schemeClr val="tx1"/>
                </a:solidFill>
                <a:effectLst/>
                <a:latin typeface="Adobe Clean" panose="020B0503020404020204" pitchFamily="34" charset="0"/>
                <a:ea typeface="+mn-ea"/>
                <a:cs typeface="+mn-cs"/>
              </a:rPr>
              <a:t>nt:unstructured</a:t>
            </a:r>
            <a:r>
              <a:rPr lang="en-US" sz="1200" kern="1200" dirty="0">
                <a:solidFill>
                  <a:schemeClr val="tx1"/>
                </a:solidFill>
                <a:effectLst/>
                <a:latin typeface="Adobe Clean" panose="020B0503020404020204" pitchFamily="34" charset="0"/>
                <a:ea typeface="+mn-ea"/>
                <a:cs typeface="+mn-cs"/>
              </a:rPr>
              <a:t>. Also, structure is expensive and in many cases it is entirely unnecessary to explicitly declare structure to the underlying storage.</a:t>
            </a:r>
          </a:p>
          <a:p>
            <a:r>
              <a:rPr lang="en-US" sz="1200" kern="1200" dirty="0">
                <a:solidFill>
                  <a:schemeClr val="tx1"/>
                </a:solidFill>
                <a:effectLst/>
                <a:latin typeface="Adobe Clean" panose="020B0503020404020204" pitchFamily="34" charset="0"/>
                <a:ea typeface="+mn-ea"/>
                <a:cs typeface="+mn-cs"/>
              </a:rPr>
              <a:t>For example, if you have a site with a time stamp on it, then this data can be stored in the form of an </a:t>
            </a:r>
            <a:r>
              <a:rPr lang="en-US" sz="1200" kern="1200" dirty="0" err="1">
                <a:solidFill>
                  <a:schemeClr val="tx1"/>
                </a:solidFill>
                <a:effectLst/>
                <a:latin typeface="Adobe Clean" panose="020B0503020404020204" pitchFamily="34" charset="0"/>
                <a:ea typeface="+mn-ea"/>
                <a:cs typeface="+mn-cs"/>
              </a:rPr>
              <a:t>nt:unstructured</a:t>
            </a:r>
            <a:r>
              <a:rPr lang="en-US" sz="1200" kern="1200" dirty="0">
                <a:solidFill>
                  <a:schemeClr val="tx1"/>
                </a:solidFill>
                <a:effectLst/>
                <a:latin typeface="Adobe Clean" panose="020B0503020404020204" pitchFamily="34" charset="0"/>
                <a:ea typeface="+mn-ea"/>
                <a:cs typeface="+mn-cs"/>
              </a:rPr>
              <a:t> node as you don’t have to do anything with that data. Your app will automatically know to extract that information as there is no need to declare it explicitly. Applications would implicitly know the structure that you use. </a:t>
            </a:r>
          </a:p>
          <a:p>
            <a:r>
              <a:rPr lang="en-US" sz="1200" kern="1200" dirty="0">
                <a:solidFill>
                  <a:schemeClr val="tx1"/>
                </a:solidFill>
                <a:effectLst/>
                <a:latin typeface="Adobe Clean" panose="020B0503020404020204" pitchFamily="34" charset="0"/>
                <a:ea typeface="+mn-ea"/>
                <a:cs typeface="+mn-cs"/>
              </a:rPr>
              <a:t>Data constraints such as mandatory or type and value constraints should only be applied where required for data integrity reasons. </a:t>
            </a:r>
          </a:p>
          <a:p>
            <a:endParaRPr lang="en-US" sz="1200" b="1" kern="1200" dirty="0">
              <a:solidFill>
                <a:schemeClr val="tx1"/>
              </a:solidFill>
              <a:effectLst/>
              <a:latin typeface="Adobe Clean" panose="020B0503020404020204" pitchFamily="34" charset="0"/>
              <a:ea typeface="+mn-ea"/>
              <a:cs typeface="+mn-cs"/>
            </a:endParaRPr>
          </a:p>
          <a:p>
            <a:r>
              <a:rPr lang="en-US" sz="1200" b="1" kern="1200" dirty="0">
                <a:solidFill>
                  <a:schemeClr val="tx1"/>
                </a:solidFill>
                <a:effectLst/>
                <a:latin typeface="Adobe Clean" panose="020B0503020404020204" pitchFamily="34" charset="0"/>
                <a:ea typeface="+mn-ea"/>
                <a:cs typeface="+mn-cs"/>
              </a:rPr>
              <a:t>Drive the content hierarchy, don’t let it happen</a:t>
            </a:r>
            <a:endParaRPr lang="en-US" sz="1200" kern="1200" dirty="0">
              <a:solidFill>
                <a:schemeClr val="tx1"/>
              </a:solidFill>
              <a:effectLst/>
              <a:latin typeface="Adobe Clean" panose="020B0503020404020204" pitchFamily="34" charset="0"/>
              <a:ea typeface="+mn-ea"/>
              <a:cs typeface="+mn-cs"/>
            </a:endParaRPr>
          </a:p>
          <a:p>
            <a:r>
              <a:rPr lang="en-US" sz="1200" kern="1200" dirty="0">
                <a:solidFill>
                  <a:schemeClr val="tx1"/>
                </a:solidFill>
                <a:effectLst/>
                <a:latin typeface="Adobe Clean" panose="020B0503020404020204" pitchFamily="34" charset="0"/>
                <a:ea typeface="+mn-ea"/>
                <a:cs typeface="+mn-cs"/>
              </a:rPr>
              <a:t>The content hierarchy is a very valuable asset, which is why you need to have good human-readable names for nodes, and not arbitrary numbers. Don’t directly convert your existing relational model into a hierarchical one, plan it accordingly. The content hierarchy drives:</a:t>
            </a:r>
          </a:p>
          <a:p>
            <a:pPr marL="171450" lvl="0" indent="-171450">
              <a:buFont typeface="Arial" panose="020B0604020202020204" pitchFamily="34" charset="0"/>
              <a:buChar char="•"/>
            </a:pPr>
            <a:r>
              <a:rPr lang="en-US" sz="1200" kern="1200" dirty="0">
                <a:solidFill>
                  <a:schemeClr val="tx1"/>
                </a:solidFill>
                <a:effectLst/>
                <a:latin typeface="Adobe Clean" panose="020B0503020404020204" pitchFamily="34" charset="0"/>
                <a:ea typeface="+mn-ea"/>
                <a:cs typeface="+mn-cs"/>
              </a:rPr>
              <a:t>ACLs</a:t>
            </a:r>
          </a:p>
          <a:p>
            <a:pPr marL="171450" lvl="0" indent="-171450">
              <a:buFont typeface="Arial" panose="020B0604020202020204" pitchFamily="34" charset="0"/>
              <a:buChar char="•"/>
            </a:pPr>
            <a:r>
              <a:rPr lang="en-US" sz="1200" kern="1200" dirty="0">
                <a:solidFill>
                  <a:schemeClr val="tx1"/>
                </a:solidFill>
                <a:effectLst/>
                <a:latin typeface="Adobe Clean" panose="020B0503020404020204" pitchFamily="34" charset="0"/>
                <a:ea typeface="+mn-ea"/>
                <a:cs typeface="+mn-cs"/>
              </a:rPr>
              <a:t>URLs</a:t>
            </a:r>
          </a:p>
          <a:p>
            <a:pPr marL="171450" lvl="0" indent="-171450">
              <a:buFont typeface="Arial" panose="020B0604020202020204" pitchFamily="34" charset="0"/>
              <a:buChar char="•"/>
            </a:pPr>
            <a:r>
              <a:rPr lang="en-US" sz="1200" kern="1200" dirty="0">
                <a:solidFill>
                  <a:schemeClr val="tx1"/>
                </a:solidFill>
                <a:effectLst/>
                <a:latin typeface="Adobe Clean" panose="020B0503020404020204" pitchFamily="34" charset="0"/>
                <a:ea typeface="+mn-ea"/>
                <a:cs typeface="+mn-cs"/>
              </a:rPr>
              <a:t>caching</a:t>
            </a:r>
          </a:p>
          <a:p>
            <a:pPr marL="171450" lvl="0" indent="-171450">
              <a:buFont typeface="Arial" panose="020B0604020202020204" pitchFamily="34" charset="0"/>
              <a:buChar char="•"/>
            </a:pPr>
            <a:r>
              <a:rPr lang="en-US" sz="1200" kern="1200" dirty="0">
                <a:solidFill>
                  <a:schemeClr val="tx1"/>
                </a:solidFill>
                <a:effectLst/>
                <a:latin typeface="Adobe Clean" panose="020B0503020404020204" pitchFamily="34" charset="0"/>
                <a:ea typeface="+mn-ea"/>
                <a:cs typeface="+mn-cs"/>
              </a:rPr>
              <a:t>search and content organization</a:t>
            </a:r>
          </a:p>
          <a:p>
            <a:r>
              <a:rPr lang="en-US" sz="1200" kern="1200" dirty="0">
                <a:solidFill>
                  <a:schemeClr val="tx1"/>
                </a:solidFill>
                <a:effectLst/>
                <a:latin typeface="Adobe Clean" panose="020B0503020404020204" pitchFamily="34" charset="0"/>
                <a:ea typeface="+mn-ea"/>
                <a:cs typeface="+mn-cs"/>
              </a:rPr>
              <a:t>For example, if you were to model a blog, then you would keep the blog posts separate from the comments due to access controls applied. That way, you can ensure that anonymous uses can only create comments, and not have access to the rest of the workspace except on a read-only basis. </a:t>
            </a:r>
          </a:p>
          <a:p>
            <a:endParaRPr lang="en-US" sz="1200" b="1" kern="1200" dirty="0">
              <a:solidFill>
                <a:schemeClr val="tx1"/>
              </a:solidFill>
              <a:effectLst/>
              <a:latin typeface="Adobe Clean" panose="020B0503020404020204" pitchFamily="34" charset="0"/>
              <a:ea typeface="+mn-ea"/>
              <a:cs typeface="+mn-cs"/>
            </a:endParaRPr>
          </a:p>
          <a:p>
            <a:r>
              <a:rPr lang="en-US" sz="1200" b="1" kern="1200" dirty="0">
                <a:solidFill>
                  <a:schemeClr val="tx1"/>
                </a:solidFill>
                <a:effectLst/>
                <a:latin typeface="Adobe Clean" panose="020B0503020404020204" pitchFamily="34" charset="0"/>
                <a:ea typeface="+mn-ea"/>
                <a:cs typeface="+mn-cs"/>
              </a:rPr>
              <a:t>References considered harmful</a:t>
            </a:r>
            <a:endParaRPr lang="en-US" sz="1200" kern="1200" dirty="0">
              <a:solidFill>
                <a:schemeClr val="tx1"/>
              </a:solidFill>
              <a:effectLst/>
              <a:latin typeface="Adobe Clean" panose="020B0503020404020204" pitchFamily="34" charset="0"/>
              <a:ea typeface="+mn-ea"/>
              <a:cs typeface="+mn-cs"/>
            </a:endParaRPr>
          </a:p>
          <a:p>
            <a:r>
              <a:rPr lang="en-US" sz="1200" kern="1200" dirty="0">
                <a:solidFill>
                  <a:schemeClr val="tx1"/>
                </a:solidFill>
                <a:effectLst/>
                <a:latin typeface="Adobe Clean" panose="020B0503020404020204" pitchFamily="34" charset="0"/>
                <a:ea typeface="+mn-ea"/>
                <a:cs typeface="+mn-cs"/>
              </a:rPr>
              <a:t>Reference imply referential integrity. References are costly from:</a:t>
            </a:r>
          </a:p>
          <a:p>
            <a:pPr lvl="0"/>
            <a:r>
              <a:rPr lang="en-US" sz="1200" kern="1200" dirty="0">
                <a:solidFill>
                  <a:schemeClr val="tx1"/>
                </a:solidFill>
                <a:effectLst/>
                <a:latin typeface="Adobe Clean" panose="020B0503020404020204" pitchFamily="34" charset="0"/>
                <a:ea typeface="+mn-ea"/>
                <a:cs typeface="+mn-cs"/>
              </a:rPr>
              <a:t>the repository point of view because it must manage the references</a:t>
            </a:r>
          </a:p>
          <a:p>
            <a:pPr lvl="0"/>
            <a:r>
              <a:rPr lang="en-US" sz="1200" kern="1200" dirty="0">
                <a:solidFill>
                  <a:schemeClr val="tx1"/>
                </a:solidFill>
                <a:effectLst/>
                <a:latin typeface="Adobe Clean" panose="020B0503020404020204" pitchFamily="34" charset="0"/>
                <a:ea typeface="+mn-ea"/>
                <a:cs typeface="+mn-cs"/>
              </a:rPr>
              <a:t>the content point of view because it affects flexibility</a:t>
            </a:r>
          </a:p>
          <a:p>
            <a:r>
              <a:rPr lang="en-US" sz="1200" kern="1200" dirty="0">
                <a:solidFill>
                  <a:schemeClr val="tx1"/>
                </a:solidFill>
                <a:effectLst/>
                <a:latin typeface="Adobe Clean" panose="020B0503020404020204" pitchFamily="34" charset="0"/>
                <a:ea typeface="+mn-ea"/>
                <a:cs typeface="+mn-cs"/>
              </a:rPr>
              <a:t>For example, if you have a page (a) that has a reference to another page (b), and if this reference is at the repository level, then you cannot export or import this page individually, as the target reference would be missing. Hence, it is better to model them as either ‘weak references’, or simple use a path to refer to another object.</a:t>
            </a:r>
          </a:p>
          <a:p>
            <a:endParaRPr lang="en-US" sz="1200" b="1" kern="1200" dirty="0">
              <a:solidFill>
                <a:schemeClr val="tx1"/>
              </a:solidFill>
              <a:effectLst/>
              <a:latin typeface="Adobe Clean" panose="020B0503020404020204" pitchFamily="34" charset="0"/>
              <a:ea typeface="+mn-ea"/>
              <a:cs typeface="+mn-cs"/>
            </a:endParaRPr>
          </a:p>
          <a:p>
            <a:r>
              <a:rPr lang="en-US" sz="1200" b="1" kern="1200" dirty="0">
                <a:solidFill>
                  <a:schemeClr val="tx1"/>
                </a:solidFill>
                <a:effectLst/>
                <a:latin typeface="Adobe Clean" panose="020B0503020404020204" pitchFamily="34" charset="0"/>
                <a:ea typeface="+mn-ea"/>
                <a:cs typeface="+mn-cs"/>
              </a:rPr>
              <a:t>Files are Files are Files</a:t>
            </a:r>
            <a:endParaRPr lang="en-US" sz="1200" kern="1200" dirty="0">
              <a:solidFill>
                <a:schemeClr val="tx1"/>
              </a:solidFill>
              <a:effectLst/>
              <a:latin typeface="Adobe Clean" panose="020B0503020404020204" pitchFamily="34" charset="0"/>
              <a:ea typeface="+mn-ea"/>
              <a:cs typeface="+mn-cs"/>
            </a:endParaRPr>
          </a:p>
          <a:p>
            <a:r>
              <a:rPr lang="en-US" sz="1200" kern="1200" dirty="0">
                <a:solidFill>
                  <a:schemeClr val="tx1"/>
                </a:solidFill>
                <a:effectLst/>
                <a:latin typeface="Adobe Clean" panose="020B0503020404020204" pitchFamily="34" charset="0"/>
                <a:ea typeface="+mn-ea"/>
                <a:cs typeface="+mn-cs"/>
              </a:rPr>
              <a:t>If a content model has something that even remotely resembles a file or a folder, then use the </a:t>
            </a:r>
            <a:r>
              <a:rPr lang="en-US" sz="1200" kern="1200" dirty="0" err="1">
                <a:solidFill>
                  <a:schemeClr val="tx1"/>
                </a:solidFill>
                <a:effectLst/>
                <a:latin typeface="Adobe Clean" panose="020B0503020404020204" pitchFamily="34" charset="0"/>
                <a:ea typeface="+mn-ea"/>
                <a:cs typeface="+mn-cs"/>
              </a:rPr>
              <a:t>nt:file</a:t>
            </a:r>
            <a:r>
              <a:rPr lang="en-US" sz="1200" kern="1200" dirty="0">
                <a:solidFill>
                  <a:schemeClr val="tx1"/>
                </a:solidFill>
                <a:effectLst/>
                <a:latin typeface="Adobe Clean" panose="020B0503020404020204" pitchFamily="34" charset="0"/>
                <a:ea typeface="+mn-ea"/>
                <a:cs typeface="+mn-cs"/>
              </a:rPr>
              <a:t>, </a:t>
            </a:r>
            <a:r>
              <a:rPr lang="en-US" sz="1200" kern="1200" dirty="0" err="1">
                <a:solidFill>
                  <a:schemeClr val="tx1"/>
                </a:solidFill>
                <a:effectLst/>
                <a:latin typeface="Adobe Clean" panose="020B0503020404020204" pitchFamily="34" charset="0"/>
                <a:ea typeface="+mn-ea"/>
                <a:cs typeface="+mn-cs"/>
              </a:rPr>
              <a:t>nt:folder</a:t>
            </a:r>
            <a:r>
              <a:rPr lang="en-US" sz="1200" kern="1200" dirty="0">
                <a:solidFill>
                  <a:schemeClr val="tx1"/>
                </a:solidFill>
                <a:effectLst/>
                <a:latin typeface="Adobe Clean" panose="020B0503020404020204" pitchFamily="34" charset="0"/>
                <a:ea typeface="+mn-ea"/>
                <a:cs typeface="+mn-cs"/>
              </a:rPr>
              <a:t>, or </a:t>
            </a:r>
            <a:r>
              <a:rPr lang="en-US" sz="1200" kern="1200" dirty="0" err="1">
                <a:solidFill>
                  <a:schemeClr val="tx1"/>
                </a:solidFill>
                <a:effectLst/>
                <a:latin typeface="Adobe Clean" panose="020B0503020404020204" pitchFamily="34" charset="0"/>
                <a:ea typeface="+mn-ea"/>
                <a:cs typeface="+mn-cs"/>
              </a:rPr>
              <a:t>nt:resource</a:t>
            </a:r>
            <a:r>
              <a:rPr lang="en-US" sz="1200" kern="1200" dirty="0">
                <a:solidFill>
                  <a:schemeClr val="tx1"/>
                </a:solidFill>
                <a:effectLst/>
                <a:latin typeface="Adobe Clean" panose="020B0503020404020204" pitchFamily="34" charset="0"/>
                <a:ea typeface="+mn-ea"/>
                <a:cs typeface="+mn-cs"/>
              </a:rPr>
              <a:t>.</a:t>
            </a:r>
          </a:p>
          <a:p>
            <a:r>
              <a:rPr lang="en-US" sz="1200" kern="1200" dirty="0">
                <a:solidFill>
                  <a:schemeClr val="tx1"/>
                </a:solidFill>
                <a:effectLst/>
                <a:latin typeface="Adobe Clean" panose="020B0503020404020204" pitchFamily="34" charset="0"/>
                <a:ea typeface="+mn-ea"/>
                <a:cs typeface="+mn-cs"/>
              </a:rPr>
              <a:t>A lot of generic applications allow interaction with </a:t>
            </a:r>
            <a:r>
              <a:rPr lang="en-US" sz="1200" kern="1200" dirty="0" err="1">
                <a:solidFill>
                  <a:schemeClr val="tx1"/>
                </a:solidFill>
                <a:effectLst/>
                <a:latin typeface="Adobe Clean" panose="020B0503020404020204" pitchFamily="34" charset="0"/>
                <a:ea typeface="+mn-ea"/>
                <a:cs typeface="+mn-cs"/>
              </a:rPr>
              <a:t>nt:folder</a:t>
            </a:r>
            <a:r>
              <a:rPr lang="en-US" sz="1200" kern="1200" dirty="0">
                <a:solidFill>
                  <a:schemeClr val="tx1"/>
                </a:solidFill>
                <a:effectLst/>
                <a:latin typeface="Adobe Clean" panose="020B0503020404020204" pitchFamily="34" charset="0"/>
                <a:ea typeface="+mn-ea"/>
                <a:cs typeface="+mn-cs"/>
              </a:rPr>
              <a:t> and </a:t>
            </a:r>
            <a:r>
              <a:rPr lang="en-US" sz="1200" kern="1200" dirty="0" err="1">
                <a:solidFill>
                  <a:schemeClr val="tx1"/>
                </a:solidFill>
                <a:effectLst/>
                <a:latin typeface="Adobe Clean" panose="020B0503020404020204" pitchFamily="34" charset="0"/>
                <a:ea typeface="+mn-ea"/>
                <a:cs typeface="+mn-cs"/>
              </a:rPr>
              <a:t>nt:files</a:t>
            </a:r>
            <a:r>
              <a:rPr lang="en-US" sz="1200" kern="1200" dirty="0">
                <a:solidFill>
                  <a:schemeClr val="tx1"/>
                </a:solidFill>
                <a:effectLst/>
                <a:latin typeface="Adobe Clean" panose="020B0503020404020204" pitchFamily="34" charset="0"/>
                <a:ea typeface="+mn-ea"/>
                <a:cs typeface="+mn-cs"/>
              </a:rPr>
              <a:t> implicitly and know how to handle and display those event if they are enriched with additional meta-information. </a:t>
            </a:r>
          </a:p>
          <a:p>
            <a:pPr lvl="0"/>
            <a:r>
              <a:rPr lang="en-US" sz="1200" kern="1200" dirty="0">
                <a:solidFill>
                  <a:schemeClr val="tx1"/>
                </a:solidFill>
                <a:effectLst/>
                <a:latin typeface="Adobe Clean" panose="020B0503020404020204" pitchFamily="34" charset="0"/>
                <a:ea typeface="+mn-ea"/>
                <a:cs typeface="+mn-cs"/>
              </a:rPr>
              <a:t>If you need to store the filename and the mime-type, then use </a:t>
            </a:r>
            <a:r>
              <a:rPr lang="en-US" sz="1200" kern="1200" dirty="0" err="1">
                <a:solidFill>
                  <a:schemeClr val="tx1"/>
                </a:solidFill>
                <a:effectLst/>
                <a:latin typeface="Adobe Clean" panose="020B0503020404020204" pitchFamily="34" charset="0"/>
                <a:ea typeface="+mn-ea"/>
                <a:cs typeface="+mn-cs"/>
              </a:rPr>
              <a:t>nt:file</a:t>
            </a:r>
            <a:r>
              <a:rPr lang="en-US" sz="1200" kern="1200" dirty="0">
                <a:solidFill>
                  <a:schemeClr val="tx1"/>
                </a:solidFill>
                <a:effectLst/>
                <a:latin typeface="Adobe Clean" panose="020B0503020404020204" pitchFamily="34" charset="0"/>
                <a:ea typeface="+mn-ea"/>
                <a:cs typeface="+mn-cs"/>
              </a:rPr>
              <a:t>/</a:t>
            </a:r>
            <a:r>
              <a:rPr lang="en-US" sz="1200" kern="1200" dirty="0" err="1">
                <a:solidFill>
                  <a:schemeClr val="tx1"/>
                </a:solidFill>
                <a:effectLst/>
                <a:latin typeface="Adobe Clean" panose="020B0503020404020204" pitchFamily="34" charset="0"/>
                <a:ea typeface="+mn-ea"/>
                <a:cs typeface="+mn-cs"/>
              </a:rPr>
              <a:t>nt:resource</a:t>
            </a:r>
            <a:r>
              <a:rPr lang="en-US" sz="1200" kern="1200" dirty="0">
                <a:solidFill>
                  <a:schemeClr val="tx1"/>
                </a:solidFill>
                <a:effectLst/>
                <a:latin typeface="Adobe Clean" panose="020B0503020404020204" pitchFamily="34" charset="0"/>
                <a:ea typeface="+mn-ea"/>
                <a:cs typeface="+mn-cs"/>
              </a:rPr>
              <a:t>. </a:t>
            </a:r>
          </a:p>
          <a:p>
            <a:pPr lvl="0"/>
            <a:r>
              <a:rPr lang="en-US" sz="1200" kern="1200" dirty="0">
                <a:solidFill>
                  <a:schemeClr val="tx1"/>
                </a:solidFill>
                <a:effectLst/>
                <a:latin typeface="Adobe Clean" panose="020B0503020404020204" pitchFamily="34" charset="0"/>
                <a:ea typeface="+mn-ea"/>
                <a:cs typeface="+mn-cs"/>
              </a:rPr>
              <a:t>If you could have multiple files, then use an </a:t>
            </a:r>
            <a:r>
              <a:rPr lang="en-US" sz="1200" kern="1200" dirty="0" err="1">
                <a:solidFill>
                  <a:schemeClr val="tx1"/>
                </a:solidFill>
                <a:effectLst/>
                <a:latin typeface="Adobe Clean" panose="020B0503020404020204" pitchFamily="34" charset="0"/>
                <a:ea typeface="+mn-ea"/>
                <a:cs typeface="+mn-cs"/>
              </a:rPr>
              <a:t>nt:folder</a:t>
            </a:r>
            <a:r>
              <a:rPr lang="en-US" sz="1200" kern="1200" dirty="0">
                <a:solidFill>
                  <a:schemeClr val="tx1"/>
                </a:solidFill>
                <a:effectLst/>
                <a:latin typeface="Adobe Clean" panose="020B0503020404020204" pitchFamily="34" charset="0"/>
                <a:ea typeface="+mn-ea"/>
                <a:cs typeface="+mn-cs"/>
              </a:rPr>
              <a:t>. </a:t>
            </a:r>
          </a:p>
          <a:p>
            <a:pPr lvl="0"/>
            <a:r>
              <a:rPr lang="en-US" sz="1200" kern="1200" dirty="0">
                <a:solidFill>
                  <a:schemeClr val="tx1"/>
                </a:solidFill>
                <a:effectLst/>
                <a:latin typeface="Adobe Clean" panose="020B0503020404020204" pitchFamily="34" charset="0"/>
                <a:ea typeface="+mn-ea"/>
                <a:cs typeface="+mn-cs"/>
              </a:rPr>
              <a:t>If you need to add meta information for your resource, such as an "author" or "description" property, extend </a:t>
            </a:r>
            <a:r>
              <a:rPr lang="en-US" sz="1200" kern="1200" dirty="0" err="1">
                <a:solidFill>
                  <a:schemeClr val="tx1"/>
                </a:solidFill>
                <a:effectLst/>
                <a:latin typeface="Adobe Clean" panose="020B0503020404020204" pitchFamily="34" charset="0"/>
                <a:ea typeface="+mn-ea"/>
                <a:cs typeface="+mn-cs"/>
              </a:rPr>
              <a:t>nt:resource</a:t>
            </a:r>
            <a:r>
              <a:rPr lang="en-US" sz="1200" kern="1200" dirty="0">
                <a:solidFill>
                  <a:schemeClr val="tx1"/>
                </a:solidFill>
                <a:effectLst/>
                <a:latin typeface="Adobe Clean" panose="020B0503020404020204" pitchFamily="34" charset="0"/>
                <a:ea typeface="+mn-ea"/>
                <a:cs typeface="+mn-cs"/>
              </a:rPr>
              <a:t> not the </a:t>
            </a:r>
            <a:r>
              <a:rPr lang="en-US" sz="1200" kern="1200" dirty="0" err="1">
                <a:solidFill>
                  <a:schemeClr val="tx1"/>
                </a:solidFill>
                <a:effectLst/>
                <a:latin typeface="Adobe Clean" panose="020B0503020404020204" pitchFamily="34" charset="0"/>
                <a:ea typeface="+mn-ea"/>
                <a:cs typeface="+mn-cs"/>
              </a:rPr>
              <a:t>nt:file</a:t>
            </a:r>
            <a:r>
              <a:rPr lang="en-US" sz="1200" kern="1200" dirty="0">
                <a:solidFill>
                  <a:schemeClr val="tx1"/>
                </a:solidFill>
                <a:effectLst/>
                <a:latin typeface="Adobe Clean" panose="020B0503020404020204" pitchFamily="34" charset="0"/>
                <a:ea typeface="+mn-ea"/>
                <a:cs typeface="+mn-cs"/>
              </a:rPr>
              <a:t>. I rarely extend </a:t>
            </a:r>
            <a:r>
              <a:rPr lang="en-US" sz="1200" kern="1200" dirty="0" err="1">
                <a:solidFill>
                  <a:schemeClr val="tx1"/>
                </a:solidFill>
                <a:effectLst/>
                <a:latin typeface="Adobe Clean" panose="020B0503020404020204" pitchFamily="34" charset="0"/>
                <a:ea typeface="+mn-ea"/>
                <a:cs typeface="+mn-cs"/>
              </a:rPr>
              <a:t>nt:file</a:t>
            </a:r>
            <a:r>
              <a:rPr lang="en-US" sz="1200" kern="1200" dirty="0">
                <a:solidFill>
                  <a:schemeClr val="tx1"/>
                </a:solidFill>
                <a:effectLst/>
                <a:latin typeface="Adobe Clean" panose="020B0503020404020204" pitchFamily="34" charset="0"/>
                <a:ea typeface="+mn-ea"/>
                <a:cs typeface="+mn-cs"/>
              </a:rPr>
              <a:t> and frequently extend </a:t>
            </a:r>
            <a:r>
              <a:rPr lang="en-US" sz="1200" kern="1200" dirty="0" err="1">
                <a:solidFill>
                  <a:schemeClr val="tx1"/>
                </a:solidFill>
                <a:effectLst/>
                <a:latin typeface="Adobe Clean" panose="020B0503020404020204" pitchFamily="34" charset="0"/>
                <a:ea typeface="+mn-ea"/>
                <a:cs typeface="+mn-cs"/>
              </a:rPr>
              <a:t>nt:resource</a:t>
            </a:r>
            <a:r>
              <a:rPr lang="en-US" sz="1200" kern="1200" dirty="0">
                <a:solidFill>
                  <a:schemeClr val="tx1"/>
                </a:solidFill>
                <a:effectLst/>
                <a:latin typeface="Adobe Clean" panose="020B0503020404020204" pitchFamily="34" charset="0"/>
                <a:ea typeface="+mn-ea"/>
                <a:cs typeface="+mn-cs"/>
              </a:rPr>
              <a:t>. </a:t>
            </a:r>
          </a:p>
          <a:p>
            <a:endParaRPr lang="en-US" sz="1200" b="1" kern="1200" dirty="0">
              <a:solidFill>
                <a:schemeClr val="tx1"/>
              </a:solidFill>
              <a:effectLst/>
              <a:latin typeface="Adobe Clean" panose="020B0503020404020204" pitchFamily="34" charset="0"/>
              <a:ea typeface="+mn-ea"/>
              <a:cs typeface="+mn-cs"/>
            </a:endParaRPr>
          </a:p>
          <a:p>
            <a:r>
              <a:rPr lang="en-US" sz="1200" b="1" kern="1200" dirty="0">
                <a:solidFill>
                  <a:schemeClr val="tx1"/>
                </a:solidFill>
                <a:effectLst/>
                <a:latin typeface="Adobe Clean" panose="020B0503020404020204" pitchFamily="34" charset="0"/>
                <a:ea typeface="+mn-ea"/>
                <a:cs typeface="+mn-cs"/>
              </a:rPr>
              <a:t>IDs are evil</a:t>
            </a:r>
            <a:endParaRPr lang="en-US" sz="1200" kern="1200" dirty="0">
              <a:solidFill>
                <a:schemeClr val="tx1"/>
              </a:solidFill>
              <a:effectLst/>
              <a:latin typeface="Adobe Clean" panose="020B0503020404020204" pitchFamily="34" charset="0"/>
              <a:ea typeface="+mn-ea"/>
              <a:cs typeface="+mn-cs"/>
            </a:endParaRPr>
          </a:p>
          <a:p>
            <a:r>
              <a:rPr lang="en-US" sz="1200" kern="1200" dirty="0">
                <a:solidFill>
                  <a:schemeClr val="tx1"/>
                </a:solidFill>
                <a:effectLst/>
                <a:latin typeface="Adobe Clean" panose="020B0503020404020204" pitchFamily="34" charset="0"/>
                <a:ea typeface="+mn-ea"/>
                <a:cs typeface="+mn-cs"/>
              </a:rPr>
              <a:t>In relational databases, IDs are used to express relationships between various fields (or data). Such is not the case in content modeling. If your model is full of IDs, then it means that you are not leveraging the hierarchy properly. The </a:t>
            </a:r>
            <a:r>
              <a:rPr lang="en-US" sz="1200" kern="1200" dirty="0" err="1">
                <a:solidFill>
                  <a:schemeClr val="tx1"/>
                </a:solidFill>
                <a:effectLst/>
                <a:latin typeface="Adobe Clean" panose="020B0503020404020204" pitchFamily="34" charset="0"/>
                <a:ea typeface="+mn-ea"/>
                <a:cs typeface="+mn-cs"/>
              </a:rPr>
              <a:t>mix:referenceable</a:t>
            </a:r>
            <a:r>
              <a:rPr lang="en-US" sz="1200" kern="1200" dirty="0">
                <a:solidFill>
                  <a:schemeClr val="tx1"/>
                </a:solidFill>
                <a:effectLst/>
                <a:latin typeface="Adobe Clean" panose="020B0503020404020204" pitchFamily="34" charset="0"/>
                <a:ea typeface="+mn-ea"/>
                <a:cs typeface="+mn-cs"/>
              </a:rPr>
              <a:t> property available in the repository is sufficient for node identification. </a:t>
            </a:r>
          </a:p>
          <a:p>
            <a:endParaRPr lang="en-US" dirty="0">
              <a:latin typeface="Adobe Clean" panose="020B0503020404020204" pitchFamily="34" charset="0"/>
            </a:endParaRPr>
          </a:p>
          <a:p>
            <a:r>
              <a:rPr lang="en-US" dirty="0">
                <a:latin typeface="Adobe Clean" panose="020B0503020404020204" pitchFamily="34" charset="0"/>
              </a:rPr>
              <a:t>************************************</a:t>
            </a:r>
          </a:p>
          <a:p>
            <a:endParaRPr lang="en-US" dirty="0">
              <a:latin typeface="Adobe Clean" panose="020B0503020404020204" pitchFamily="34" charset="0"/>
            </a:endParaRPr>
          </a:p>
          <a:p>
            <a:r>
              <a:rPr lang="en-US" b="1" dirty="0">
                <a:latin typeface="Adobe Clean" panose="020B0503020404020204" pitchFamily="34" charset="0"/>
              </a:rPr>
              <a:t>CONTENT SERVICES</a:t>
            </a:r>
          </a:p>
          <a:p>
            <a:r>
              <a:rPr lang="en-US" dirty="0"/>
              <a:t>JCR provides the following services which makes AEM a robust environment.</a:t>
            </a:r>
          </a:p>
          <a:p>
            <a:pPr lvl="1">
              <a:buFont typeface="Wingdings" panose="05000000000000000000" pitchFamily="2" charset="2"/>
              <a:buChar char="ü"/>
            </a:pPr>
            <a:r>
              <a:rPr lang="en-US" dirty="0"/>
              <a:t>Author based versioning</a:t>
            </a:r>
          </a:p>
          <a:p>
            <a:pPr lvl="1">
              <a:buFont typeface="Wingdings" panose="05000000000000000000" pitchFamily="2" charset="2"/>
              <a:buChar char="ü"/>
            </a:pPr>
            <a:r>
              <a:rPr lang="en-US" dirty="0"/>
              <a:t>Full textual searching</a:t>
            </a:r>
          </a:p>
          <a:p>
            <a:pPr lvl="1">
              <a:buFont typeface="Wingdings" panose="05000000000000000000" pitchFamily="2" charset="2"/>
              <a:buChar char="ü"/>
            </a:pPr>
            <a:r>
              <a:rPr lang="en-US" dirty="0"/>
              <a:t>Fine-grained access control</a:t>
            </a:r>
          </a:p>
          <a:p>
            <a:pPr lvl="1">
              <a:buFont typeface="Wingdings" panose="05000000000000000000" pitchFamily="2" charset="2"/>
              <a:buChar char="ü"/>
            </a:pPr>
            <a:r>
              <a:rPr lang="en-US" dirty="0"/>
              <a:t>Content categorization</a:t>
            </a:r>
          </a:p>
          <a:p>
            <a:pPr lvl="1">
              <a:buFont typeface="Wingdings" panose="05000000000000000000" pitchFamily="2" charset="2"/>
              <a:buChar char="ü"/>
            </a:pPr>
            <a:r>
              <a:rPr lang="en-US" dirty="0"/>
              <a:t>Content event monitoring</a:t>
            </a:r>
          </a:p>
          <a:p>
            <a:endParaRPr lang="en-US" dirty="0">
              <a:latin typeface="Adobe Clean" panose="020B0503020404020204" pitchFamily="34" charset="0"/>
            </a:endParaRPr>
          </a:p>
          <a:p>
            <a:r>
              <a:rPr lang="en-US" dirty="0">
                <a:latin typeface="Adobe Clean" panose="020B0503020404020204" pitchFamily="34" charset="0"/>
              </a:rPr>
              <a:t>************************************</a:t>
            </a:r>
          </a:p>
          <a:p>
            <a:endParaRPr lang="en-US" dirty="0">
              <a:latin typeface="Adobe Clean" panose="020B0503020404020204" pitchFamily="34" charset="0"/>
            </a:endParaRPr>
          </a:p>
          <a:p>
            <a:endParaRPr lang="en-US" dirty="0">
              <a:latin typeface="Adobe Clean" panose="020B0503020404020204" pitchFamily="34" charset="0"/>
            </a:endParaRPr>
          </a:p>
        </p:txBody>
      </p:sp>
      <p:sp>
        <p:nvSpPr>
          <p:cNvPr id="4" name="Slide Number Placeholder 3"/>
          <p:cNvSpPr>
            <a:spLocks noGrp="1"/>
          </p:cNvSpPr>
          <p:nvPr>
            <p:ph type="sldNum" sz="quarter" idx="10"/>
          </p:nvPr>
        </p:nvSpPr>
        <p:spPr/>
        <p:txBody>
          <a:bodyPr/>
          <a:lstStyle/>
          <a:p>
            <a:fld id="{3EF2277D-4E65-471B-8FDC-312617F5EA89}" type="slidenum">
              <a:rPr lang="en-US" smtClean="0"/>
              <a:pPr/>
              <a:t>237</a:t>
            </a:fld>
            <a:endParaRPr lang="en-US"/>
          </a:p>
        </p:txBody>
      </p:sp>
    </p:spTree>
    <p:extLst>
      <p:ext uri="{BB962C8B-B14F-4D97-AF65-F5344CB8AC3E}">
        <p14:creationId xmlns:p14="http://schemas.microsoft.com/office/powerpoint/2010/main" val="168643337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239</a:t>
            </a:fld>
            <a:endParaRPr lang="en-US" dirty="0"/>
          </a:p>
        </p:txBody>
      </p:sp>
    </p:spTree>
    <p:extLst>
      <p:ext uri="{BB962C8B-B14F-4D97-AF65-F5344CB8AC3E}">
        <p14:creationId xmlns:p14="http://schemas.microsoft.com/office/powerpoint/2010/main" val="287125586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Explain Query tool</a:t>
            </a:r>
          </a:p>
        </p:txBody>
      </p:sp>
      <p:sp>
        <p:nvSpPr>
          <p:cNvPr id="4" name="Slide Number Placeholder 3"/>
          <p:cNvSpPr>
            <a:spLocks noGrp="1"/>
          </p:cNvSpPr>
          <p:nvPr>
            <p:ph type="sldNum" sz="quarter" idx="5"/>
          </p:nvPr>
        </p:nvSpPr>
        <p:spPr/>
        <p:txBody>
          <a:bodyPr/>
          <a:lstStyle/>
          <a:p>
            <a:fld id="{3EF2277D-4E65-471B-8FDC-312617F5EA89}" type="slidenum">
              <a:rPr lang="en-US" smtClean="0"/>
              <a:pPr/>
              <a:t>240</a:t>
            </a:fld>
            <a:endParaRPr lang="en-US" dirty="0"/>
          </a:p>
        </p:txBody>
      </p:sp>
    </p:spTree>
    <p:extLst>
      <p:ext uri="{BB962C8B-B14F-4D97-AF65-F5344CB8AC3E}">
        <p14:creationId xmlns:p14="http://schemas.microsoft.com/office/powerpoint/2010/main" val="2074980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18</a:t>
            </a:fld>
            <a:endParaRPr lang="en-US" dirty="0"/>
          </a:p>
        </p:txBody>
      </p:sp>
    </p:spTree>
    <p:extLst>
      <p:ext uri="{BB962C8B-B14F-4D97-AF65-F5344CB8AC3E}">
        <p14:creationId xmlns:p14="http://schemas.microsoft.com/office/powerpoint/2010/main" val="251135656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0" i="0" kern="1200" dirty="0">
                <a:solidFill>
                  <a:schemeClr val="tx1"/>
                </a:solidFill>
                <a:effectLst/>
                <a:latin typeface="+mn-lt"/>
                <a:ea typeface="+mn-ea"/>
                <a:cs typeface="+mn-cs"/>
              </a:rPr>
              <a:t>From: </a:t>
            </a: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experienceleague.adobe.com</a:t>
            </a:r>
            <a:r>
              <a:rPr lang="en-US" sz="1200" b="0" i="0" kern="1200" dirty="0">
                <a:solidFill>
                  <a:schemeClr val="tx1"/>
                </a:solidFill>
                <a:effectLst/>
                <a:latin typeface="+mn-lt"/>
                <a:ea typeface="+mn-ea"/>
                <a:cs typeface="+mn-cs"/>
              </a:rPr>
              <a:t>/docs/experience-manager-65/developing/</a:t>
            </a:r>
            <a:r>
              <a:rPr lang="en-US" sz="1200" b="0" i="0" kern="1200" dirty="0" err="1">
                <a:solidFill>
                  <a:schemeClr val="tx1"/>
                </a:solidFill>
                <a:effectLst/>
                <a:latin typeface="+mn-lt"/>
                <a:ea typeface="+mn-ea"/>
                <a:cs typeface="+mn-cs"/>
              </a:rPr>
              <a:t>bestpractices</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troubleshooting-slow-queries.html?lang</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en#detecting-large-result-set-queries</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Detecting Index-less Queries</a:t>
            </a:r>
          </a:p>
          <a:p>
            <a:r>
              <a:rPr lang="en-US" sz="1200" b="1" i="0" kern="1200" dirty="0">
                <a:solidFill>
                  <a:schemeClr val="tx1"/>
                </a:solidFill>
                <a:effectLst/>
                <a:latin typeface="+mn-lt"/>
                <a:ea typeface="+mn-ea"/>
                <a:cs typeface="+mn-cs"/>
              </a:rPr>
              <a:t>During Development</a:t>
            </a:r>
          </a:p>
          <a:p>
            <a:r>
              <a:rPr lang="en-US" sz="1200" b="0" i="0" kern="1200" dirty="0">
                <a:solidFill>
                  <a:schemeClr val="tx1"/>
                </a:solidFill>
                <a:effectLst/>
                <a:latin typeface="+mn-lt"/>
                <a:ea typeface="+mn-ea"/>
                <a:cs typeface="+mn-cs"/>
              </a:rPr>
              <a:t>Explain </a:t>
            </a:r>
            <a:r>
              <a:rPr lang="en-US" sz="1200" b="1" i="0" kern="1200" dirty="0">
                <a:solidFill>
                  <a:schemeClr val="tx1"/>
                </a:solidFill>
                <a:effectLst/>
                <a:latin typeface="+mn-lt"/>
                <a:ea typeface="+mn-ea"/>
                <a:cs typeface="+mn-cs"/>
              </a:rPr>
              <a:t>all</a:t>
            </a:r>
            <a:r>
              <a:rPr lang="en-US" sz="1200" b="0" i="0" kern="1200" dirty="0">
                <a:solidFill>
                  <a:schemeClr val="tx1"/>
                </a:solidFill>
                <a:effectLst/>
                <a:latin typeface="+mn-lt"/>
                <a:ea typeface="+mn-ea"/>
                <a:cs typeface="+mn-cs"/>
              </a:rPr>
              <a:t> queries and ensure their query plans do not contain the </a:t>
            </a:r>
            <a:r>
              <a:rPr lang="en-US" sz="1200" b="1" i="0" kern="1200" dirty="0">
                <a:solidFill>
                  <a:schemeClr val="tx1"/>
                </a:solidFill>
                <a:effectLst/>
                <a:latin typeface="+mn-lt"/>
                <a:ea typeface="+mn-ea"/>
                <a:cs typeface="+mn-cs"/>
              </a:rPr>
              <a:t>/* traverse</a:t>
            </a:r>
            <a:r>
              <a:rPr lang="en-US" sz="1200" b="0" i="0" kern="1200" dirty="0">
                <a:solidFill>
                  <a:schemeClr val="tx1"/>
                </a:solidFill>
                <a:effectLst/>
                <a:latin typeface="+mn-lt"/>
                <a:ea typeface="+mn-ea"/>
                <a:cs typeface="+mn-cs"/>
              </a:rPr>
              <a:t> explanation in them</a:t>
            </a:r>
          </a:p>
          <a:p>
            <a:endParaRPr lang="en-US" dirty="0"/>
          </a:p>
          <a:p>
            <a:r>
              <a:rPr lang="en-US" sz="1200" b="0" i="0" kern="1200" dirty="0">
                <a:solidFill>
                  <a:schemeClr val="tx1"/>
                </a:solidFill>
                <a:effectLst/>
                <a:latin typeface="+mn-lt"/>
                <a:ea typeface="+mn-ea"/>
                <a:cs typeface="+mn-cs"/>
              </a:rPr>
              <a:t>Detecting Poorly Restricted Queries</a:t>
            </a:r>
          </a:p>
          <a:p>
            <a:r>
              <a:rPr lang="en-US" sz="1200" b="1" i="0" kern="1200" dirty="0">
                <a:solidFill>
                  <a:schemeClr val="tx1"/>
                </a:solidFill>
                <a:effectLst/>
                <a:latin typeface="+mn-lt"/>
                <a:ea typeface="+mn-ea"/>
                <a:cs typeface="+mn-cs"/>
              </a:rPr>
              <a:t>During Development</a:t>
            </a:r>
          </a:p>
          <a:p>
            <a:r>
              <a:rPr lang="en-US" sz="1200" b="0" i="0" kern="1200" dirty="0">
                <a:solidFill>
                  <a:schemeClr val="tx1"/>
                </a:solidFill>
                <a:effectLst/>
                <a:latin typeface="+mn-lt"/>
                <a:ea typeface="+mn-ea"/>
                <a:cs typeface="+mn-cs"/>
              </a:rPr>
              <a:t>Explain all queries and ensure they resolve to an index tuned to match the query’s property restrictions.</a:t>
            </a:r>
          </a:p>
          <a:p>
            <a:r>
              <a:rPr lang="en-US" sz="1200" b="0" i="0" kern="1200" dirty="0">
                <a:solidFill>
                  <a:schemeClr val="tx1"/>
                </a:solidFill>
                <a:effectLst/>
                <a:latin typeface="+mn-lt"/>
                <a:ea typeface="+mn-ea"/>
                <a:cs typeface="+mn-cs"/>
              </a:rPr>
              <a:t>Ideal query plan coverage has </a:t>
            </a:r>
            <a:r>
              <a:rPr lang="en-US" sz="1200" b="0" i="0" kern="1200" dirty="0" err="1">
                <a:solidFill>
                  <a:schemeClr val="tx1"/>
                </a:solidFill>
                <a:effectLst/>
                <a:latin typeface="+mn-lt"/>
                <a:ea typeface="+mn-ea"/>
                <a:cs typeface="+mn-cs"/>
              </a:rPr>
              <a:t>indexRules</a:t>
            </a:r>
            <a:r>
              <a:rPr lang="en-US" sz="1200" b="0" i="0" kern="1200" dirty="0">
                <a:solidFill>
                  <a:schemeClr val="tx1"/>
                </a:solidFill>
                <a:effectLst/>
                <a:latin typeface="+mn-lt"/>
                <a:ea typeface="+mn-ea"/>
                <a:cs typeface="+mn-cs"/>
              </a:rPr>
              <a:t> for all property restrictions, and at a minimum for the tightest property restrictions in the query.</a:t>
            </a:r>
          </a:p>
          <a:p>
            <a:r>
              <a:rPr lang="en-US" sz="1200" b="0" i="0" kern="1200" dirty="0">
                <a:solidFill>
                  <a:schemeClr val="tx1"/>
                </a:solidFill>
                <a:effectLst/>
                <a:latin typeface="+mn-lt"/>
                <a:ea typeface="+mn-ea"/>
                <a:cs typeface="+mn-cs"/>
              </a:rPr>
              <a:t>Queries that sort results, should resolve to a Lucene Property Index with index rules for the sorted by properties that set orderable=true.</a:t>
            </a:r>
          </a:p>
          <a:p>
            <a:endParaRPr lang="en-US" dirty="0"/>
          </a:p>
          <a:p>
            <a:r>
              <a:rPr lang="en-US" sz="1200" b="0" i="0" kern="1200" dirty="0">
                <a:solidFill>
                  <a:schemeClr val="tx1"/>
                </a:solidFill>
                <a:effectLst/>
                <a:latin typeface="+mn-lt"/>
                <a:ea typeface="+mn-ea"/>
                <a:cs typeface="+mn-cs"/>
              </a:rPr>
              <a:t>Detecting Large Result Set Queries</a:t>
            </a:r>
          </a:p>
          <a:p>
            <a:r>
              <a:rPr lang="en-US" sz="1200" b="1" i="0" kern="1200" dirty="0">
                <a:solidFill>
                  <a:schemeClr val="tx1"/>
                </a:solidFill>
                <a:effectLst/>
                <a:latin typeface="+mn-lt"/>
                <a:ea typeface="+mn-ea"/>
                <a:cs typeface="+mn-cs"/>
              </a:rPr>
              <a:t>During Development</a:t>
            </a:r>
          </a:p>
          <a:p>
            <a:r>
              <a:rPr lang="en-US" sz="1200" b="0" i="0" kern="1200" dirty="0">
                <a:solidFill>
                  <a:schemeClr val="tx1"/>
                </a:solidFill>
                <a:effectLst/>
                <a:latin typeface="+mn-lt"/>
                <a:ea typeface="+mn-ea"/>
                <a:cs typeface="+mn-cs"/>
              </a:rPr>
              <a:t>Set low </a:t>
            </a:r>
            <a:r>
              <a:rPr lang="en-US" sz="1200" b="0" i="0" kern="1200" dirty="0" err="1">
                <a:solidFill>
                  <a:schemeClr val="tx1"/>
                </a:solidFill>
                <a:effectLst/>
                <a:latin typeface="+mn-lt"/>
                <a:ea typeface="+mn-ea"/>
                <a:cs typeface="+mn-cs"/>
              </a:rPr>
              <a:t>threshholds</a:t>
            </a:r>
            <a:r>
              <a:rPr lang="en-US" sz="1200" b="0" i="0" kern="1200" dirty="0">
                <a:solidFill>
                  <a:schemeClr val="tx1"/>
                </a:solidFill>
                <a:effectLst/>
                <a:latin typeface="+mn-lt"/>
                <a:ea typeface="+mn-ea"/>
                <a:cs typeface="+mn-cs"/>
              </a:rPr>
              <a:t> for </a:t>
            </a:r>
            <a:r>
              <a:rPr lang="en-US" sz="1200" b="0" i="0" kern="1200" dirty="0" err="1">
                <a:solidFill>
                  <a:schemeClr val="tx1"/>
                </a:solidFill>
                <a:effectLst/>
                <a:latin typeface="+mn-lt"/>
                <a:ea typeface="+mn-ea"/>
                <a:cs typeface="+mn-cs"/>
              </a:rPr>
              <a:t>oak.queryLimitInMemory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eg.</a:t>
            </a:r>
            <a:r>
              <a:rPr lang="en-US" sz="1200" b="0" i="0" kern="1200" dirty="0">
                <a:solidFill>
                  <a:schemeClr val="tx1"/>
                </a:solidFill>
                <a:effectLst/>
                <a:latin typeface="+mn-lt"/>
                <a:ea typeface="+mn-ea"/>
                <a:cs typeface="+mn-cs"/>
              </a:rPr>
              <a:t> 10000) and </a:t>
            </a:r>
            <a:r>
              <a:rPr lang="en-US" sz="1200" b="0" i="0" kern="1200" dirty="0" err="1">
                <a:solidFill>
                  <a:schemeClr val="tx1"/>
                </a:solidFill>
                <a:effectLst/>
                <a:latin typeface="+mn-lt"/>
                <a:ea typeface="+mn-ea"/>
                <a:cs typeface="+mn-cs"/>
              </a:rPr>
              <a:t>oak.queryLimitReads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eg.</a:t>
            </a:r>
            <a:r>
              <a:rPr lang="en-US" sz="1200" b="0" i="0" kern="1200" dirty="0">
                <a:solidFill>
                  <a:schemeClr val="tx1"/>
                </a:solidFill>
                <a:effectLst/>
                <a:latin typeface="+mn-lt"/>
                <a:ea typeface="+mn-ea"/>
                <a:cs typeface="+mn-cs"/>
              </a:rPr>
              <a:t> 5000) and optimize the expensive query when hitting an </a:t>
            </a:r>
            <a:r>
              <a:rPr lang="en-US" sz="1200" b="0" i="0" kern="1200" dirty="0" err="1">
                <a:solidFill>
                  <a:schemeClr val="tx1"/>
                </a:solidFill>
                <a:effectLst/>
                <a:latin typeface="+mn-lt"/>
                <a:ea typeface="+mn-ea"/>
                <a:cs typeface="+mn-cs"/>
              </a:rPr>
              <a:t>UnsupportedOperationException</a:t>
            </a:r>
            <a:r>
              <a:rPr lang="en-US" sz="1200" b="0" i="0" kern="1200" dirty="0">
                <a:solidFill>
                  <a:schemeClr val="tx1"/>
                </a:solidFill>
                <a:effectLst/>
                <a:latin typeface="+mn-lt"/>
                <a:ea typeface="+mn-ea"/>
                <a:cs typeface="+mn-cs"/>
              </a:rPr>
              <a:t> saying “The query read more than x nodes…"</a:t>
            </a:r>
          </a:p>
          <a:p>
            <a:r>
              <a:rPr lang="en-US" sz="1200" b="0" i="0" kern="1200" dirty="0">
                <a:solidFill>
                  <a:schemeClr val="tx1"/>
                </a:solidFill>
                <a:effectLst/>
                <a:latin typeface="+mn-lt"/>
                <a:ea typeface="+mn-ea"/>
                <a:cs typeface="+mn-cs"/>
              </a:rPr>
              <a:t>This helps avoiding resource intensive queries (</a:t>
            </a:r>
            <a:r>
              <a:rPr lang="en-US" sz="1200" b="0" i="0" kern="1200" dirty="0" err="1">
                <a:solidFill>
                  <a:schemeClr val="tx1"/>
                </a:solidFill>
                <a:effectLst/>
                <a:latin typeface="+mn-lt"/>
                <a:ea typeface="+mn-ea"/>
                <a:cs typeface="+mn-cs"/>
              </a:rPr>
              <a:t>ie</a:t>
            </a:r>
            <a:r>
              <a:rPr lang="en-US" sz="1200" b="0" i="0" kern="1200" dirty="0">
                <a:solidFill>
                  <a:schemeClr val="tx1"/>
                </a:solidFill>
                <a:effectLst/>
                <a:latin typeface="+mn-lt"/>
                <a:ea typeface="+mn-ea"/>
                <a:cs typeface="+mn-cs"/>
              </a:rPr>
              <a:t>. not backed by any index or backed by less covering index). For example, a query that reads 1M nodes would lead to lots of IO, and negatively impact the overall application performance. So any query which fails due to above limits should be analyzed and optimized.</a:t>
            </a:r>
          </a:p>
          <a:p>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241</a:t>
            </a:fld>
            <a:endParaRPr lang="en-US" dirty="0"/>
          </a:p>
        </p:txBody>
      </p:sp>
    </p:spTree>
    <p:extLst>
      <p:ext uri="{BB962C8B-B14F-4D97-AF65-F5344CB8AC3E}">
        <p14:creationId xmlns:p14="http://schemas.microsoft.com/office/powerpoint/2010/main" val="9732483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Typically O(n) where n is the number of results, vs. the total number of nodes </a:t>
            </a:r>
          </a:p>
          <a:p>
            <a:endParaRPr lang="es-ES_tradnl"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242</a:t>
            </a:fld>
            <a:endParaRPr lang="en-US"/>
          </a:p>
        </p:txBody>
      </p:sp>
    </p:spTree>
    <p:extLst>
      <p:ext uri="{BB962C8B-B14F-4D97-AF65-F5344CB8AC3E}">
        <p14:creationId xmlns:p14="http://schemas.microsoft.com/office/powerpoint/2010/main" val="42770092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type=</a:t>
            </a:r>
            <a:r>
              <a:rPr lang="en-GB" dirty="0" err="1"/>
              <a:t>cq:Page</a:t>
            </a:r>
            <a:endParaRPr lang="en-GB" dirty="0"/>
          </a:p>
          <a:p>
            <a:r>
              <a:rPr lang="en-GB" dirty="0"/>
              <a:t>property=</a:t>
            </a:r>
            <a:r>
              <a:rPr lang="en-GB" dirty="0" err="1"/>
              <a:t>jcr:content</a:t>
            </a:r>
            <a:r>
              <a:rPr lang="en-GB" dirty="0"/>
              <a:t>/</a:t>
            </a:r>
            <a:r>
              <a:rPr lang="en-GB" dirty="0" err="1"/>
              <a:t>cq:tags</a:t>
            </a:r>
            <a:endParaRPr lang="en-GB" dirty="0"/>
          </a:p>
          <a:p>
            <a:r>
              <a:rPr lang="en-GB" dirty="0" err="1"/>
              <a:t>property.value</a:t>
            </a:r>
            <a:r>
              <a:rPr lang="en-GB" dirty="0"/>
              <a:t>=</a:t>
            </a:r>
            <a:r>
              <a:rPr lang="en-GB" dirty="0" err="1"/>
              <a:t>we-retail:activity</a:t>
            </a:r>
            <a:endParaRPr lang="en-GB" dirty="0"/>
          </a:p>
          <a:p>
            <a:endParaRPr lang="en-GB" dirty="0"/>
          </a:p>
          <a:p>
            <a:r>
              <a:rPr lang="en-US" dirty="0"/>
              <a:t>http://localhost:4502/libs/</a:t>
            </a:r>
            <a:r>
              <a:rPr lang="en-US" dirty="0" err="1"/>
              <a:t>cq</a:t>
            </a:r>
            <a:r>
              <a:rPr lang="en-US" dirty="0"/>
              <a:t>/search/content/</a:t>
            </a:r>
            <a:r>
              <a:rPr lang="en-US" dirty="0" err="1"/>
              <a:t>querydebug.html</a:t>
            </a:r>
            <a:endParaRPr lang="en-US" dirty="0"/>
          </a:p>
          <a:p>
            <a:endParaRPr lang="en-US" dirty="0"/>
          </a:p>
          <a:p>
            <a:r>
              <a:rPr lang="en-US" dirty="0"/>
              <a:t>Create index for property </a:t>
            </a:r>
            <a:r>
              <a:rPr lang="en-US" dirty="0" err="1"/>
              <a:t>cq:tags</a:t>
            </a:r>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244</a:t>
            </a:fld>
            <a:endParaRPr lang="en-US"/>
          </a:p>
        </p:txBody>
      </p:sp>
    </p:spTree>
    <p:extLst>
      <p:ext uri="{BB962C8B-B14F-4D97-AF65-F5344CB8AC3E}">
        <p14:creationId xmlns:p14="http://schemas.microsoft.com/office/powerpoint/2010/main" val="397822742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Recommendations</a:t>
            </a:r>
            <a:endParaRPr lang="de-CH" dirty="0"/>
          </a:p>
          <a:p>
            <a:pPr marL="181240" indent="-181240">
              <a:buFont typeface="Arial"/>
              <a:buChar char="•"/>
            </a:pPr>
            <a:endParaRPr lang="de-CH" dirty="0"/>
          </a:p>
          <a:p>
            <a:pPr marL="181240" indent="-181240">
              <a:buFont typeface="Arial"/>
              <a:buChar char="•"/>
            </a:pPr>
            <a:r>
              <a:rPr lang="de-CH" dirty="0"/>
              <a:t>Test </a:t>
            </a:r>
            <a:r>
              <a:rPr lang="de-CH" dirty="0" err="1"/>
              <a:t>with</a:t>
            </a:r>
            <a:r>
              <a:rPr lang="de-CH" dirty="0"/>
              <a:t> real </a:t>
            </a:r>
            <a:r>
              <a:rPr lang="de-CH" dirty="0" err="1"/>
              <a:t>content</a:t>
            </a:r>
            <a:endParaRPr lang="de-CH" dirty="0"/>
          </a:p>
          <a:p>
            <a:pPr marL="181240" indent="-181240">
              <a:buFont typeface="Arial"/>
              <a:buChar char="•"/>
            </a:pPr>
            <a:r>
              <a:rPr lang="de-CH" dirty="0" err="1"/>
              <a:t>Structure</a:t>
            </a:r>
            <a:r>
              <a:rPr lang="de-CH" dirty="0"/>
              <a:t> </a:t>
            </a:r>
            <a:r>
              <a:rPr lang="de-CH" dirty="0" err="1"/>
              <a:t>content</a:t>
            </a:r>
            <a:r>
              <a:rPr lang="de-CH" dirty="0"/>
              <a:t> </a:t>
            </a:r>
            <a:r>
              <a:rPr lang="de-CH" dirty="0" err="1"/>
              <a:t>to</a:t>
            </a:r>
            <a:r>
              <a:rPr lang="de-CH" dirty="0"/>
              <a:t> </a:t>
            </a:r>
            <a:r>
              <a:rPr lang="de-CH" dirty="0" err="1"/>
              <a:t>avoid</a:t>
            </a:r>
            <a:r>
              <a:rPr lang="de-CH" dirty="0"/>
              <a:t> </a:t>
            </a:r>
            <a:r>
              <a:rPr lang="de-CH" dirty="0" err="1"/>
              <a:t>queries</a:t>
            </a:r>
            <a:endParaRPr lang="de-CH" dirty="0"/>
          </a:p>
          <a:p>
            <a:pPr marL="181240" indent="-181240">
              <a:buFont typeface="Arial"/>
              <a:buChar char="•"/>
            </a:pPr>
            <a:r>
              <a:rPr lang="de-CH" dirty="0" err="1"/>
              <a:t>Denormalize</a:t>
            </a:r>
            <a:endParaRPr lang="de-CH" dirty="0"/>
          </a:p>
          <a:p>
            <a:pPr marL="181240" indent="-181240">
              <a:buFont typeface="Arial"/>
              <a:buChar char="•"/>
            </a:pPr>
            <a:r>
              <a:rPr lang="de-CH" dirty="0" err="1"/>
              <a:t>Avoid</a:t>
            </a:r>
            <a:r>
              <a:rPr lang="de-CH" dirty="0"/>
              <a:t> </a:t>
            </a:r>
            <a:r>
              <a:rPr lang="de-CH" dirty="0" err="1"/>
              <a:t>path</a:t>
            </a:r>
            <a:r>
              <a:rPr lang="de-CH" dirty="0"/>
              <a:t> </a:t>
            </a:r>
            <a:r>
              <a:rPr lang="de-CH" dirty="0" err="1"/>
              <a:t>constraints</a:t>
            </a:r>
            <a:endParaRPr lang="de-CH" dirty="0"/>
          </a:p>
          <a:p>
            <a:pPr marL="181240" indent="-181240">
              <a:buFont typeface="Arial"/>
              <a:buChar char="•"/>
            </a:pPr>
            <a:r>
              <a:rPr lang="de-CH" dirty="0" err="1"/>
              <a:t>Replace</a:t>
            </a:r>
            <a:r>
              <a:rPr lang="de-CH" dirty="0"/>
              <a:t> </a:t>
            </a:r>
            <a:r>
              <a:rPr lang="de-CH" dirty="0" err="1"/>
              <a:t>frequent</a:t>
            </a:r>
            <a:r>
              <a:rPr lang="de-CH" dirty="0"/>
              <a:t> </a:t>
            </a:r>
            <a:r>
              <a:rPr lang="de-CH" dirty="0" err="1"/>
              <a:t>queries</a:t>
            </a:r>
            <a:r>
              <a:rPr lang="de-CH" dirty="0"/>
              <a:t> </a:t>
            </a:r>
            <a:r>
              <a:rPr lang="de-CH" dirty="0" err="1"/>
              <a:t>with</a:t>
            </a:r>
            <a:r>
              <a:rPr lang="de-CH" dirty="0"/>
              <a:t> initial </a:t>
            </a:r>
            <a:r>
              <a:rPr lang="de-CH" dirty="0" err="1"/>
              <a:t>query</a:t>
            </a:r>
            <a:r>
              <a:rPr lang="de-CH" dirty="0"/>
              <a:t> + </a:t>
            </a:r>
            <a:r>
              <a:rPr lang="de-CH" dirty="0" err="1"/>
              <a:t>event</a:t>
            </a:r>
            <a:r>
              <a:rPr lang="de-CH" dirty="0"/>
              <a:t> </a:t>
            </a:r>
            <a:r>
              <a:rPr lang="de-CH" dirty="0" err="1"/>
              <a:t>listener</a:t>
            </a:r>
            <a:endParaRPr lang="en-US" dirty="0"/>
          </a:p>
          <a:p>
            <a:pPr marL="181240" indent="-181240">
              <a:buFont typeface="Arial"/>
              <a:buChar char="•"/>
            </a:pPr>
            <a:endParaRPr lang="en-US" dirty="0"/>
          </a:p>
          <a:p>
            <a:pPr marL="181240" indent="-181240">
              <a:buFont typeface="Arial"/>
              <a:buChar char="•"/>
            </a:pPr>
            <a:r>
              <a:rPr lang="de-CH" dirty="0"/>
              <a:t>https://</a:t>
            </a:r>
            <a:r>
              <a:rPr lang="de-CH" dirty="0" err="1"/>
              <a:t>helpx.adobe.com</a:t>
            </a:r>
            <a:r>
              <a:rPr lang="de-CH" dirty="0"/>
              <a:t>/</a:t>
            </a:r>
            <a:r>
              <a:rPr lang="de-CH" dirty="0" err="1"/>
              <a:t>uk</a:t>
            </a:r>
            <a:r>
              <a:rPr lang="de-CH" dirty="0"/>
              <a:t>/</a:t>
            </a:r>
            <a:r>
              <a:rPr lang="de-CH" dirty="0" err="1"/>
              <a:t>experience</a:t>
            </a:r>
            <a:r>
              <a:rPr lang="de-CH" dirty="0"/>
              <a:t>-manager/6-4/</a:t>
            </a:r>
            <a:r>
              <a:rPr lang="de-CH" dirty="0" err="1"/>
              <a:t>sites</a:t>
            </a:r>
            <a:r>
              <a:rPr lang="de-CH" dirty="0"/>
              <a:t>/</a:t>
            </a:r>
            <a:r>
              <a:rPr lang="de-CH" dirty="0" err="1"/>
              <a:t>developing</a:t>
            </a:r>
            <a:r>
              <a:rPr lang="de-CH" dirty="0"/>
              <a:t>/</a:t>
            </a:r>
            <a:r>
              <a:rPr lang="de-CH" dirty="0" err="1"/>
              <a:t>using</a:t>
            </a:r>
            <a:r>
              <a:rPr lang="de-CH" dirty="0"/>
              <a:t>/</a:t>
            </a:r>
            <a:r>
              <a:rPr lang="de-CH" dirty="0" err="1"/>
              <a:t>troubleshooting-slow-queries.html</a:t>
            </a:r>
            <a:endParaRPr lang="de-CH" dirty="0"/>
          </a:p>
        </p:txBody>
      </p:sp>
      <p:sp>
        <p:nvSpPr>
          <p:cNvPr id="4" name="Slide Number Placeholder 3"/>
          <p:cNvSpPr>
            <a:spLocks noGrp="1"/>
          </p:cNvSpPr>
          <p:nvPr>
            <p:ph type="sldNum" sz="quarter" idx="10"/>
          </p:nvPr>
        </p:nvSpPr>
        <p:spPr/>
        <p:txBody>
          <a:bodyPr/>
          <a:lstStyle/>
          <a:p>
            <a:fld id="{E6F153F1-20B5-43C7-92CF-58A06DC33188}" type="slidenum">
              <a:rPr lang="en-GB" smtClean="0"/>
              <a:t>245</a:t>
            </a:fld>
            <a:endParaRPr lang="en-GB"/>
          </a:p>
        </p:txBody>
      </p:sp>
    </p:spTree>
    <p:extLst>
      <p:ext uri="{BB962C8B-B14F-4D97-AF65-F5344CB8AC3E}">
        <p14:creationId xmlns:p14="http://schemas.microsoft.com/office/powerpoint/2010/main" val="22330832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246</a:t>
            </a:fld>
            <a:endParaRPr lang="en-US" dirty="0"/>
          </a:p>
        </p:txBody>
      </p:sp>
    </p:spTree>
    <p:extLst>
      <p:ext uri="{BB962C8B-B14F-4D97-AF65-F5344CB8AC3E}">
        <p14:creationId xmlns:p14="http://schemas.microsoft.com/office/powerpoint/2010/main" val="259349952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247</a:t>
            </a:fld>
            <a:endParaRPr lang="en-US" dirty="0"/>
          </a:p>
        </p:txBody>
      </p:sp>
    </p:spTree>
    <p:extLst>
      <p:ext uri="{BB962C8B-B14F-4D97-AF65-F5344CB8AC3E}">
        <p14:creationId xmlns:p14="http://schemas.microsoft.com/office/powerpoint/2010/main" val="45277338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248</a:t>
            </a:fld>
            <a:endParaRPr lang="en-US" dirty="0"/>
          </a:p>
        </p:txBody>
      </p:sp>
    </p:spTree>
    <p:extLst>
      <p:ext uri="{BB962C8B-B14F-4D97-AF65-F5344CB8AC3E}">
        <p14:creationId xmlns:p14="http://schemas.microsoft.com/office/powerpoint/2010/main" val="132805643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250</a:t>
            </a:fld>
            <a:endParaRPr lang="en-US"/>
          </a:p>
        </p:txBody>
      </p:sp>
    </p:spTree>
    <p:extLst>
      <p:ext uri="{BB962C8B-B14F-4D97-AF65-F5344CB8AC3E}">
        <p14:creationId xmlns:p14="http://schemas.microsoft.com/office/powerpoint/2010/main" val="194468397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370522"/>
            <a:ext cx="5852160" cy="4510588"/>
          </a:xfrm>
        </p:spPr>
        <p:txBody>
          <a:bodyPr>
            <a:normAutofit fontScale="85000" lnSpcReduction="20000"/>
          </a:bodyPr>
          <a:lstStyle/>
          <a:p>
            <a:r>
              <a:rPr lang="en-US" b="1" dirty="0"/>
              <a:t>How To:</a:t>
            </a:r>
          </a:p>
          <a:p>
            <a:pPr marL="457200" lvl="0" indent="-457200">
              <a:buFont typeface="+mj-lt"/>
              <a:buAutoNum type="arabicPeriod"/>
            </a:pPr>
            <a:r>
              <a:rPr lang="en-US" sz="1600" dirty="0"/>
              <a:t>Implement and execute load tests that simulate realistic scenarios in both author and publish instances</a:t>
            </a:r>
          </a:p>
          <a:p>
            <a:pPr marL="275851" lvl="0" indent="-457200">
              <a:buFont typeface="+mj-lt"/>
              <a:buAutoNum type="arabicPeriod"/>
            </a:pPr>
            <a:r>
              <a:rPr lang="en-US" sz="1600" dirty="0"/>
              <a:t>Stress testing – defines the maximum load the system can handle</a:t>
            </a:r>
          </a:p>
          <a:p>
            <a:pPr marL="275851" lvl="0" indent="-457200">
              <a:buFont typeface="+mj-lt"/>
              <a:buAutoNum type="arabicPeriod"/>
            </a:pPr>
            <a:r>
              <a:rPr lang="en-US" sz="1600" dirty="0"/>
              <a:t>Install the recommended AEM services packs and hot fixes</a:t>
            </a:r>
          </a:p>
          <a:p>
            <a:pPr marL="275851" lvl="0" indent="-457200">
              <a:buFont typeface="+mj-lt"/>
              <a:buAutoNum type="arabicPeriod"/>
            </a:pPr>
            <a:r>
              <a:rPr lang="en-US" sz="1600" dirty="0"/>
              <a:t>The Windows OS versions below have been identified as </a:t>
            </a:r>
            <a:r>
              <a:rPr lang="en-US" sz="1600" dirty="0" err="1"/>
              <a:t>problemmatic</a:t>
            </a:r>
            <a:r>
              <a:rPr lang="en-US" sz="1600" dirty="0"/>
              <a:t>:</a:t>
            </a:r>
          </a:p>
          <a:p>
            <a:pPr marL="800100" lvl="1" indent="-342900">
              <a:buFont typeface="Arial"/>
              <a:buChar char="•"/>
            </a:pPr>
            <a:r>
              <a:rPr lang="en-US" sz="1400" dirty="0"/>
              <a:t>OS name: Microsoft Windows Server 2008 R2 Enterprise(Version: 6.1.7601 Service Pack 1 Build 7601)</a:t>
            </a:r>
          </a:p>
          <a:p>
            <a:pPr marL="800100" lvl="1" indent="-342900">
              <a:buFont typeface="Arial"/>
              <a:buChar char="•"/>
            </a:pPr>
            <a:r>
              <a:rPr lang="en-US" sz="1400" dirty="0"/>
              <a:t>OS name: Microsoft Windows Server 2012 Standard(Version: 6.2.9200 Build 9200)</a:t>
            </a:r>
          </a:p>
          <a:p>
            <a:pPr marL="1407565" lvl="4" indent="-457200">
              <a:buFont typeface="Arial" panose="020B0604020202020204" pitchFamily="34" charset="0"/>
              <a:buChar char="•"/>
            </a:pPr>
            <a:r>
              <a:rPr lang="en-US" sz="1300" dirty="0"/>
              <a:t>During times of high write activity (for example, during a large package install) could result in using most of the native memory if memory mapped I/O is enabled</a:t>
            </a:r>
          </a:p>
          <a:p>
            <a:pPr marL="35965" lvl="2"/>
            <a:r>
              <a:rPr lang="en-US" dirty="0"/>
              <a:t>5.       </a:t>
            </a:r>
            <a:r>
              <a:rPr lang="en-US" sz="1300" dirty="0"/>
              <a:t>AEM6.x either crashes or is slow during a large Asset uploads.  Heap dump analysis shows that the </a:t>
            </a:r>
            <a:r>
              <a:rPr lang="en-US" sz="1300" dirty="0" err="1"/>
              <a:t>CQBufferedImageCache</a:t>
            </a:r>
            <a:r>
              <a:rPr lang="en-US" sz="1300" dirty="0"/>
              <a:t> is consuming 1/4 or more of the heap</a:t>
            </a:r>
          </a:p>
          <a:p>
            <a:pPr marL="800100" lvl="1" indent="-342900">
              <a:buFont typeface="Arial"/>
              <a:buChar char="•"/>
            </a:pPr>
            <a:r>
              <a:rPr lang="en-US" sz="1300" dirty="0"/>
              <a:t>The default maximum cache size for </a:t>
            </a:r>
            <a:r>
              <a:rPr lang="en-US" sz="1300" dirty="0" err="1"/>
              <a:t>CQBufferedImageCache</a:t>
            </a:r>
            <a:r>
              <a:rPr lang="en-US" sz="1300" dirty="0"/>
              <a:t> is set to 1/4 of the  JVM heap size</a:t>
            </a:r>
          </a:p>
          <a:p>
            <a:endParaRPr lang="en-US" dirty="0"/>
          </a:p>
          <a:p>
            <a:r>
              <a:rPr lang="en-US" dirty="0"/>
              <a:t>**************************************</a:t>
            </a:r>
          </a:p>
          <a:p>
            <a:r>
              <a:rPr lang="en-US" b="1" dirty="0"/>
              <a:t>Oak Query Engine / Index Optimizations</a:t>
            </a:r>
          </a:p>
          <a:p>
            <a:r>
              <a:rPr lang="en-US" dirty="0"/>
              <a:t>Make sure that you have the latest Oak version installed for your AEM 6.x instance</a:t>
            </a:r>
          </a:p>
          <a:p>
            <a:pPr marL="733051" lvl="1" indent="-457200">
              <a:buFont typeface="+mj-lt"/>
              <a:buAutoNum type="arabicPeriod"/>
            </a:pPr>
            <a:r>
              <a:rPr lang="en-US" dirty="0"/>
              <a:t>Install recommended indexes</a:t>
            </a:r>
          </a:p>
          <a:p>
            <a:pPr marL="733051" lvl="1" indent="-457200">
              <a:buFont typeface="+mj-lt"/>
              <a:buAutoNum type="arabicPeriod"/>
            </a:pPr>
            <a:r>
              <a:rPr lang="en-US" dirty="0"/>
              <a:t>Create custom oak indexes for all frequently used search queries</a:t>
            </a:r>
          </a:p>
          <a:p>
            <a:pPr marL="733051" lvl="1" indent="-457200">
              <a:buFont typeface="+mj-lt"/>
              <a:buAutoNum type="arabicPeriod"/>
            </a:pPr>
            <a:r>
              <a:rPr lang="en-US" dirty="0"/>
              <a:t>Add JVM parameters in the AEM start script to prevent expansive queries from overloading the system</a:t>
            </a:r>
          </a:p>
          <a:p>
            <a:pPr marL="733051" lvl="1" indent="-457200">
              <a:buFont typeface="+mj-lt"/>
              <a:buAutoNum type="arabicPeriod"/>
            </a:pPr>
            <a:r>
              <a:rPr lang="en-US" dirty="0" err="1"/>
              <a:t>Lucene</a:t>
            </a:r>
            <a:r>
              <a:rPr lang="en-US" dirty="0"/>
              <a:t> index configuration</a:t>
            </a:r>
          </a:p>
          <a:p>
            <a:pPr marL="933327" lvl="2" indent="-457200">
              <a:buFont typeface="Arial"/>
              <a:buChar char="•"/>
            </a:pPr>
            <a:r>
              <a:rPr lang="en-US" dirty="0"/>
              <a:t>Enable </a:t>
            </a:r>
            <a:r>
              <a:rPr lang="en-US" dirty="0" err="1"/>
              <a:t>CopyOnRead</a:t>
            </a:r>
            <a:endParaRPr lang="en-US" dirty="0"/>
          </a:p>
          <a:p>
            <a:pPr marL="933327" lvl="2" indent="-457200">
              <a:buFont typeface="Arial"/>
              <a:buChar char="•"/>
            </a:pPr>
            <a:r>
              <a:rPr lang="en-US" dirty="0"/>
              <a:t>Enable </a:t>
            </a:r>
            <a:r>
              <a:rPr lang="en-US" dirty="0" err="1"/>
              <a:t>CopyOnWrite</a:t>
            </a:r>
            <a:endParaRPr lang="en-US" dirty="0"/>
          </a:p>
          <a:p>
            <a:pPr marL="933327" lvl="2" indent="-457200">
              <a:buFont typeface="Arial"/>
              <a:buChar char="•"/>
            </a:pPr>
            <a:r>
              <a:rPr lang="en-US" dirty="0"/>
              <a:t>Enable </a:t>
            </a:r>
            <a:r>
              <a:rPr lang="en-US" dirty="0" err="1"/>
              <a:t>Prefetch</a:t>
            </a:r>
            <a:r>
              <a:rPr lang="en-US" dirty="0"/>
              <a:t> index files</a:t>
            </a:r>
          </a:p>
          <a:p>
            <a:pPr marL="733051" lvl="1" indent="-457200">
              <a:buFont typeface="+mj-lt"/>
              <a:buAutoNum type="arabicPeriod"/>
            </a:pPr>
            <a:r>
              <a:rPr lang="en-US" dirty="0" err="1"/>
              <a:t>DataStore</a:t>
            </a:r>
            <a:r>
              <a:rPr lang="en-US" dirty="0"/>
              <a:t> – when dealing with large numbers of binaries, it is recommended that an external data store be used instead of the default node stores to maximize performance</a:t>
            </a:r>
          </a:p>
          <a:p>
            <a:endParaRPr lang="en-US" dirty="0"/>
          </a:p>
          <a:p>
            <a:pPr lvl="2"/>
            <a:endParaRPr lang="en-US" dirty="0"/>
          </a:p>
          <a:p>
            <a:endParaRPr lang="en-US" b="1"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251</a:t>
            </a:fld>
            <a:endParaRPr lang="en-US"/>
          </a:p>
        </p:txBody>
      </p:sp>
    </p:spTree>
    <p:extLst>
      <p:ext uri="{BB962C8B-B14F-4D97-AF65-F5344CB8AC3E}">
        <p14:creationId xmlns:p14="http://schemas.microsoft.com/office/powerpoint/2010/main" val="84506560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marL="171450" indent="-171450">
              <a:buFont typeface="Arial"/>
              <a:buChar char="•"/>
            </a:pPr>
            <a:r>
              <a:rPr lang="en-US" dirty="0"/>
              <a:t>Challenge and understand the problem</a:t>
            </a:r>
          </a:p>
          <a:p>
            <a:pPr marL="171450" indent="-171450">
              <a:buFont typeface="Arial"/>
              <a:buChar char="•"/>
            </a:pPr>
            <a:r>
              <a:rPr lang="en-US" dirty="0"/>
              <a:t>Reproduction and measurability</a:t>
            </a:r>
          </a:p>
          <a:p>
            <a:pPr marL="171450" indent="-171450">
              <a:buFont typeface="Arial"/>
              <a:buChar char="•"/>
            </a:pPr>
            <a:r>
              <a:rPr lang="en-US" dirty="0"/>
              <a:t>General troubleshooting tools </a:t>
            </a:r>
          </a:p>
          <a:p>
            <a:pPr marL="171450" indent="-171450">
              <a:buFont typeface="Arial"/>
              <a:buChar char="•"/>
            </a:pPr>
            <a:r>
              <a:rPr lang="en-US" dirty="0"/>
              <a:t>Understanding actions and causes</a:t>
            </a:r>
          </a:p>
          <a:p>
            <a:pPr marL="171450" indent="-171450">
              <a:buFont typeface="Arial"/>
              <a:buChar char="•"/>
            </a:pPr>
            <a:r>
              <a:rPr lang="en-US" dirty="0"/>
              <a:t>Understanding component performance</a:t>
            </a:r>
          </a:p>
          <a:p>
            <a:endParaRPr lang="en-US" dirty="0"/>
          </a:p>
          <a:p>
            <a:r>
              <a:rPr lang="en-US" dirty="0"/>
              <a:t>********************************************</a:t>
            </a:r>
          </a:p>
          <a:p>
            <a:endParaRPr lang="en-US" dirty="0"/>
          </a:p>
          <a:p>
            <a:r>
              <a:rPr lang="en-US" b="1" dirty="0"/>
              <a:t>Don’t buy into existing interpretations</a:t>
            </a:r>
          </a:p>
          <a:p>
            <a:r>
              <a:rPr lang="en-US" dirty="0"/>
              <a:t>First, ask</a:t>
            </a:r>
            <a:r>
              <a:rPr lang="en-US" baseline="0" dirty="0"/>
              <a:t> what marketing / business / etc. expects the system to do? Ask what the difference to actual behavior is, what the symptoms are and what the business impact is? What pain is resulting from the problem not on a technical level, but for the people that use the system directly (e.g. authors) or indirectly (e.g. marketing people or website visitors)?</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Understand expected behavior versus actual behavior</a:t>
            </a:r>
            <a:endParaRPr lang="en-US" b="1" baseline="0" dirty="0"/>
          </a:p>
          <a:p>
            <a:r>
              <a:rPr lang="en-US" baseline="0" dirty="0"/>
              <a:t>Make sure you understand what the piece you’re looking is is meant to do, what the business requirements for it are. That’s important because often the solution to a problem is to remove over-engineered solutions, so you must understand what functionally needs to be retained.</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Understand the impact</a:t>
            </a:r>
          </a:p>
          <a:p>
            <a:pPr defTabSz="966612">
              <a:defRPr/>
            </a:pPr>
            <a:r>
              <a:rPr lang="en-US" dirty="0"/>
              <a:t>Is what is expected and what the actual expected behavior of the product, or is there an issue in expectation management? If it’s the latter, the</a:t>
            </a:r>
            <a:r>
              <a:rPr lang="en-US" baseline="0" dirty="0"/>
              <a:t> resolution might be not an immediate technical task, but require a re-design or re-setting of expectations together with an engagement or account manager.</a:t>
            </a:r>
            <a:endParaRPr lang="en-US" dirty="0"/>
          </a:p>
          <a:p>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Understand motivators and requirements</a:t>
            </a:r>
          </a:p>
          <a:p>
            <a:r>
              <a:rPr lang="en-US" dirty="0"/>
              <a:t>Often people will interpret symptoms that they see to be due to a particular problem but haven’t had more than a brief look.</a:t>
            </a:r>
          </a:p>
          <a:p>
            <a:r>
              <a:rPr lang="en-US" dirty="0"/>
              <a:t>It’s like</a:t>
            </a:r>
            <a:r>
              <a:rPr lang="en-US" baseline="0" dirty="0"/>
              <a:t> having a problem with your car and assuming the motor has died without looking if you’re out of gas.</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Understand if expectations are set rightly</a:t>
            </a:r>
            <a:endParaRPr lang="en-US" dirty="0"/>
          </a:p>
          <a:p>
            <a:r>
              <a:rPr lang="en-US" dirty="0"/>
              <a:t>Once</a:t>
            </a:r>
            <a:r>
              <a:rPr lang="en-US" baseline="0" dirty="0"/>
              <a:t> these prerequisites have been cleared, you can start your quest for the actual cause of the problem, factoring out everything that is just a symptom.</a:t>
            </a:r>
          </a:p>
          <a:p>
            <a:r>
              <a:rPr lang="en-US" baseline="0" dirty="0"/>
              <a:t>The rest of this presentation will show you the tool you have available for doing that</a:t>
            </a:r>
          </a:p>
          <a:p>
            <a:endParaRPr lang="en-US" baseline="0" dirty="0"/>
          </a:p>
          <a:p>
            <a:r>
              <a:rPr lang="en-US" baseline="0" dirty="0"/>
              <a:t>*****************************************</a:t>
            </a:r>
          </a:p>
          <a:p>
            <a:endParaRPr lang="en-US" baseline="0" dirty="0"/>
          </a:p>
          <a:p>
            <a:r>
              <a:rPr lang="en-US" b="1" baseline="0" dirty="0"/>
              <a:t>REPRODUCTION AND MEASUREABILITY</a:t>
            </a:r>
          </a:p>
          <a:p>
            <a:pPr marL="171450" lvl="0" indent="-171450">
              <a:buFont typeface="Arial"/>
              <a:buChar char="•"/>
            </a:pPr>
            <a:r>
              <a:rPr lang="en-US" dirty="0"/>
              <a:t>Measure success</a:t>
            </a:r>
          </a:p>
          <a:p>
            <a:pPr marL="628650" lvl="1" indent="-171450">
              <a:buFont typeface="Arial"/>
              <a:buChar char="•"/>
            </a:pPr>
            <a:r>
              <a:rPr lang="en-US" dirty="0"/>
              <a:t>The most important tool in your quest for a solution is to first create a test setting that reproduces the issue and by which you can measure your success</a:t>
            </a:r>
          </a:p>
          <a:p>
            <a:pPr marL="628650" lvl="1" indent="-171450">
              <a:buFont typeface="Arial"/>
              <a:buChar char="•"/>
            </a:pPr>
            <a:r>
              <a:rPr lang="en-US" dirty="0"/>
              <a:t>For functional, resource and performance problems alike (harder to to but just as important for the latter two)</a:t>
            </a:r>
          </a:p>
          <a:p>
            <a:pPr marL="171450" lvl="0" indent="-171450">
              <a:buFont typeface="Arial"/>
              <a:buChar char="•"/>
            </a:pPr>
            <a:r>
              <a:rPr lang="en-US" dirty="0"/>
              <a:t>Measure assumptions</a:t>
            </a:r>
          </a:p>
          <a:p>
            <a:pPr marL="628650" lvl="1" indent="-171450">
              <a:buFont typeface="Arial"/>
              <a:buChar char="•"/>
            </a:pPr>
            <a:r>
              <a:rPr lang="en-US" dirty="0"/>
              <a:t>You’ll want this not only to measure success but also to have a benchmark for different configurations or implementations</a:t>
            </a:r>
          </a:p>
          <a:p>
            <a:pPr marL="628650" lvl="1" indent="-171450">
              <a:buFont typeface="Arial"/>
              <a:buChar char="•"/>
            </a:pPr>
            <a:r>
              <a:rPr lang="en-US" dirty="0"/>
              <a:t>Follow a cycle of measure – evaluate – change to obtain objective results that are comparable</a:t>
            </a:r>
          </a:p>
          <a:p>
            <a:pPr marL="171450" lvl="0" indent="-171450">
              <a:buFont typeface="Arial"/>
              <a:buChar char="•"/>
            </a:pPr>
            <a:r>
              <a:rPr lang="en-US" dirty="0"/>
              <a:t>Be real</a:t>
            </a:r>
          </a:p>
          <a:p>
            <a:pPr marL="628650" lvl="1" indent="-171450">
              <a:buFont typeface="Arial"/>
              <a:buChar char="•"/>
            </a:pPr>
            <a:r>
              <a:rPr lang="en-US" dirty="0"/>
              <a:t>Make sure your tests match the situation in which the problem occurs</a:t>
            </a:r>
          </a:p>
          <a:p>
            <a:pPr marL="628650" lvl="1" indent="-171450">
              <a:buFont typeface="Arial"/>
              <a:buChar char="•"/>
            </a:pPr>
            <a:r>
              <a:rPr lang="en-US" dirty="0"/>
              <a:t>Work with the same number of items that are involved (workflows, events, users, pages, replications)</a:t>
            </a:r>
          </a:p>
          <a:p>
            <a:pPr marL="628650" lvl="1" indent="-171450">
              <a:buFont typeface="Arial"/>
              <a:buChar char="•"/>
            </a:pPr>
            <a:r>
              <a:rPr lang="en-US" dirty="0"/>
              <a:t>Work with the same hardware setup for performance and resource problems</a:t>
            </a:r>
          </a:p>
          <a:p>
            <a:pPr marL="628650" lvl="1" indent="-171450">
              <a:buFont typeface="Arial"/>
              <a:buChar char="•"/>
            </a:pPr>
            <a:endParaRPr lang="en-US" dirty="0"/>
          </a:p>
          <a:p>
            <a:pPr marL="0" lvl="0" indent="0">
              <a:buFont typeface="Arial"/>
              <a:buNone/>
            </a:pPr>
            <a:r>
              <a:rPr lang="en-US" dirty="0"/>
              <a:t>******************************************</a:t>
            </a:r>
          </a:p>
          <a:p>
            <a:pPr marL="0" lvl="0" indent="0">
              <a:buFont typeface="Arial"/>
              <a:buNone/>
            </a:pPr>
            <a:endParaRPr lang="en-US" b="1" dirty="0"/>
          </a:p>
          <a:p>
            <a:pPr marL="0" lvl="0" indent="0">
              <a:buFont typeface="Arial"/>
              <a:buNone/>
            </a:pPr>
            <a:r>
              <a:rPr lang="en-US" b="1" dirty="0"/>
              <a:t>GENERAL TROUBLESHOOTING TOOLS</a:t>
            </a:r>
          </a:p>
          <a:p>
            <a:r>
              <a:rPr lang="en-US" dirty="0"/>
              <a:t>Unless</a:t>
            </a:r>
            <a:r>
              <a:rPr lang="en-US" baseline="0" dirty="0"/>
              <a:t> the system is totally down, thread dumps can usually be captured from the Configuration Status tab in the OSGi Web Console.</a:t>
            </a:r>
          </a:p>
          <a:p>
            <a:endParaRPr lang="en-US" baseline="0" dirty="0"/>
          </a:p>
          <a:p>
            <a:r>
              <a:rPr lang="en-US" b="1" baseline="0" dirty="0"/>
              <a:t>SOURCE CODE</a:t>
            </a:r>
          </a:p>
          <a:p>
            <a:pPr marL="1714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dirty="0"/>
              <a:t>If you found the hotspot or a suspicious candidate, look at the source code to validate your assumptions of what the product is expected to do</a:t>
            </a:r>
          </a:p>
          <a:p>
            <a:pPr marL="171450" marR="0" lvl="1" indent="-171450" algn="l" defTabSz="914400" rtl="0" eaLnBrk="1" fontAlgn="auto" latinLnBrk="0" hangingPunct="1">
              <a:lnSpc>
                <a:spcPct val="100000"/>
              </a:lnSpc>
              <a:spcBef>
                <a:spcPts val="0"/>
              </a:spcBef>
              <a:spcAft>
                <a:spcPts val="0"/>
              </a:spcAft>
              <a:buClrTx/>
              <a:buSzTx/>
              <a:buFont typeface="Arial"/>
              <a:buChar char="•"/>
              <a:tabLst/>
              <a:defRPr/>
            </a:pPr>
            <a:endParaRPr lang="en-US" dirty="0"/>
          </a:p>
          <a:p>
            <a:r>
              <a:rPr lang="en-US" b="1" dirty="0"/>
              <a:t>READ LOG FILES</a:t>
            </a:r>
          </a:p>
          <a:p>
            <a:pPr marL="171450" lvl="0" indent="-171450">
              <a:buFont typeface="Arial"/>
              <a:buChar char="•"/>
            </a:pPr>
            <a:r>
              <a:rPr lang="en-US" dirty="0"/>
              <a:t>Don’t guess, read the </a:t>
            </a:r>
            <a:r>
              <a:rPr lang="en-US" dirty="0" err="1"/>
              <a:t>logfiles</a:t>
            </a:r>
            <a:r>
              <a:rPr lang="en-US" dirty="0"/>
              <a:t> to see what is happening</a:t>
            </a:r>
          </a:p>
          <a:p>
            <a:pPr marL="171450" lvl="0" indent="-171450">
              <a:buFont typeface="Arial"/>
              <a:buChar char="•"/>
            </a:pPr>
            <a:r>
              <a:rPr lang="en-US" dirty="0"/>
              <a:t>Turn the </a:t>
            </a:r>
            <a:r>
              <a:rPr lang="en-US" dirty="0" err="1"/>
              <a:t>loglevel</a:t>
            </a:r>
            <a:r>
              <a:rPr lang="en-US" dirty="0"/>
              <a:t> to debug for suspect areas</a:t>
            </a:r>
          </a:p>
          <a:p>
            <a:pPr marL="171450" lvl="0" indent="-171450">
              <a:buFont typeface="Arial"/>
              <a:buChar char="•"/>
            </a:pPr>
            <a:endParaRPr lang="en-US" dirty="0"/>
          </a:p>
          <a:p>
            <a:pPr marL="0" lvl="0" indent="0">
              <a:buFont typeface="Arial"/>
              <a:buNone/>
            </a:pPr>
            <a:r>
              <a:rPr lang="en-US" b="1" dirty="0"/>
              <a:t>COMMON</a:t>
            </a:r>
            <a:r>
              <a:rPr lang="en-US" b="1" baseline="0" dirty="0"/>
              <a:t> LOG FILES</a:t>
            </a:r>
          </a:p>
          <a:p>
            <a:pPr marL="171450" indent="-171450">
              <a:buFont typeface="Arial"/>
              <a:buChar char="•"/>
            </a:pPr>
            <a:r>
              <a:rPr lang="en-US" dirty="0"/>
              <a:t>request.log </a:t>
            </a:r>
          </a:p>
          <a:p>
            <a:pPr marL="628650" lvl="1" indent="-171450">
              <a:buFont typeface="Arial"/>
              <a:buChar char="•"/>
            </a:pPr>
            <a:r>
              <a:rPr lang="en-US" dirty="0"/>
              <a:t>The request log logs the entry and exit of each request into and out of the system together with the entry time, exit time, time to process the request, a request counter as well as the final status code and response content type. </a:t>
            </a:r>
          </a:p>
          <a:p>
            <a:pPr marL="171450" indent="-171450">
              <a:buFont typeface="Arial"/>
              <a:buChar char="•"/>
            </a:pPr>
            <a:r>
              <a:rPr lang="en-US" dirty="0"/>
              <a:t>error.log</a:t>
            </a:r>
          </a:p>
          <a:p>
            <a:pPr marL="628650" lvl="1" indent="-171450">
              <a:buFont typeface="Arial"/>
              <a:buChar char="•"/>
            </a:pPr>
            <a:r>
              <a:rPr lang="en-US" dirty="0"/>
              <a:t>Log messages of various severity levels depending on the configuration</a:t>
            </a:r>
          </a:p>
          <a:p>
            <a:pPr marL="171450" indent="-171450">
              <a:buFont typeface="Arial"/>
              <a:buChar char="•"/>
            </a:pPr>
            <a:r>
              <a:rPr lang="en-US" dirty="0"/>
              <a:t>dispatcher.log</a:t>
            </a:r>
          </a:p>
          <a:p>
            <a:pPr marL="628650" lvl="1" indent="-171450">
              <a:buFont typeface="Arial"/>
              <a:buChar char="•"/>
            </a:pPr>
            <a:r>
              <a:rPr lang="en-US" dirty="0"/>
              <a:t>Log messages written by the dispatcher, including requests, served from cache or from renderer, requests denied etc.</a:t>
            </a:r>
          </a:p>
          <a:p>
            <a:pPr marL="171450" indent="-171450">
              <a:buFont typeface="Arial"/>
              <a:buChar char="•"/>
            </a:pPr>
            <a:r>
              <a:rPr lang="en-US" dirty="0"/>
              <a:t>3</a:t>
            </a:r>
            <a:r>
              <a:rPr lang="en-US" baseline="30000" dirty="0"/>
              <a:t>rd</a:t>
            </a:r>
            <a:r>
              <a:rPr lang="en-US" dirty="0"/>
              <a:t> party log files</a:t>
            </a:r>
          </a:p>
          <a:p>
            <a:pPr marL="628650" lvl="1" indent="-171450">
              <a:buFont typeface="Arial"/>
              <a:buChar char="•"/>
            </a:pPr>
            <a:r>
              <a:rPr lang="en-US" dirty="0"/>
              <a:t>Depending on the environment you may need to inspect log files for other components like the web server, operating system, servlet container etc.</a:t>
            </a:r>
          </a:p>
          <a:p>
            <a:endParaRPr lang="en-US" b="1" dirty="0"/>
          </a:p>
          <a:p>
            <a:r>
              <a:rPr lang="en-US" b="1" dirty="0"/>
              <a:t>ATTACH A DEBUGGER</a:t>
            </a:r>
          </a:p>
          <a:p>
            <a:pPr marL="171450" lvl="0" indent="-171450">
              <a:buFont typeface="Arial"/>
              <a:buChar char="•"/>
            </a:pPr>
            <a:r>
              <a:rPr lang="en-US" dirty="0"/>
              <a:t>If you can, attach a debugger to see where expected deviates from the actual</a:t>
            </a:r>
          </a:p>
          <a:p>
            <a:pPr marL="171450" lvl="0" indent="-171450">
              <a:buFont typeface="Arial"/>
              <a:buChar char="•"/>
            </a:pPr>
            <a:r>
              <a:rPr lang="en-US" dirty="0"/>
              <a:t>Or attach a profiler if you are tackling a resource or performance problem</a:t>
            </a:r>
          </a:p>
          <a:p>
            <a:r>
              <a:rPr lang="en-US" b="1" dirty="0"/>
              <a:t> </a:t>
            </a:r>
          </a:p>
          <a:p>
            <a:r>
              <a:rPr lang="en-US" b="1" dirty="0"/>
              <a:t>CAPTURE</a:t>
            </a:r>
            <a:r>
              <a:rPr lang="en-US" b="1" baseline="0" dirty="0"/>
              <a:t> THREAD DUMPS</a:t>
            </a:r>
          </a:p>
          <a:p>
            <a:pPr marL="171450" lvl="0" indent="-171450">
              <a:buFont typeface="Arial"/>
              <a:buChar char="•"/>
            </a:pPr>
            <a:r>
              <a:rPr lang="en-US" dirty="0"/>
              <a:t>Thread dumps provide you with a list of threads and their states in the JVM</a:t>
            </a:r>
          </a:p>
          <a:p>
            <a:pPr marL="171450" lvl="0" indent="-171450">
              <a:buFont typeface="Arial"/>
              <a:buChar char="•"/>
            </a:pPr>
            <a:r>
              <a:rPr lang="en-US" dirty="0"/>
              <a:t>They are especially useful when troubleshooting system slowness</a:t>
            </a:r>
          </a:p>
          <a:p>
            <a:endParaRPr lang="en-US" b="1" dirty="0"/>
          </a:p>
          <a:p>
            <a:r>
              <a:rPr lang="en-US" b="1" dirty="0"/>
              <a:t>USE EXISTING EXPERTISE</a:t>
            </a:r>
          </a:p>
          <a:p>
            <a:pPr marL="171450" lvl="0" indent="-171450">
              <a:buFont typeface="Arial"/>
              <a:buChar char="•"/>
            </a:pPr>
            <a:r>
              <a:rPr lang="en-US" dirty="0"/>
              <a:t>Use support and documentation resources to see if you’re hitting a known problem and to understand if there’s a workaround or a Hotfix</a:t>
            </a:r>
          </a:p>
          <a:p>
            <a:pPr marL="628650" lvl="1" indent="-171450">
              <a:buFont typeface="Arial"/>
              <a:buChar char="•"/>
            </a:pPr>
            <a:r>
              <a:rPr lang="en-US" dirty="0">
                <a:hlinkClick r:id="rId3"/>
              </a:rPr>
              <a:t>https://issues.adobe.com</a:t>
            </a:r>
            <a:r>
              <a:rPr lang="en-US" dirty="0"/>
              <a:t>  </a:t>
            </a:r>
          </a:p>
          <a:p>
            <a:pPr marL="628650" lvl="1" indent="-171450">
              <a:buFont typeface="Arial"/>
              <a:buChar char="•"/>
            </a:pPr>
            <a:r>
              <a:rPr lang="en-US" dirty="0">
                <a:hlinkClick r:id="rId4"/>
              </a:rPr>
              <a:t>Http://dev.day.com</a:t>
            </a:r>
            <a:endParaRPr lang="en-US" dirty="0"/>
          </a:p>
          <a:p>
            <a:pPr marL="628650" lvl="1" indent="-171450">
              <a:buFont typeface="Arial"/>
              <a:buChar char="•"/>
            </a:pPr>
            <a:r>
              <a:rPr lang="en-US" dirty="0"/>
              <a:t>http://daycare.day.com/home.htmlUse DL-tech to ask if someone else has hit the problem</a:t>
            </a:r>
          </a:p>
          <a:p>
            <a:pPr marL="628650" lvl="1" indent="-171450">
              <a:buFont typeface="Arial"/>
              <a:buChar char="•"/>
            </a:pPr>
            <a:r>
              <a:rPr lang="en-US" dirty="0"/>
              <a:t>Be sure you have described your problem well and that it’s reproducibly</a:t>
            </a:r>
          </a:p>
          <a:p>
            <a:pPr marL="628650" lvl="1" indent="-171450">
              <a:buFont typeface="Arial"/>
              <a:buChar char="•"/>
            </a:pPr>
            <a:r>
              <a:rPr lang="en-US" dirty="0"/>
              <a:t>Be sure that you have separated symptoms and causes </a:t>
            </a:r>
          </a:p>
          <a:p>
            <a:pPr marL="0" lvl="0" indent="0">
              <a:buFont typeface="Arial"/>
              <a:buNone/>
            </a:pPr>
            <a:endParaRPr lang="en-US" dirty="0"/>
          </a:p>
          <a:p>
            <a:r>
              <a:rPr lang="en-US" dirty="0"/>
              <a:t>***************************************</a:t>
            </a:r>
          </a:p>
          <a:p>
            <a:endParaRPr lang="en-US" dirty="0"/>
          </a:p>
          <a:p>
            <a:r>
              <a:rPr lang="en-US" b="1" dirty="0"/>
              <a:t>UNDERSTANDING ACTIONS and CAUSES</a:t>
            </a:r>
          </a:p>
          <a:p>
            <a:pPr marL="171450" indent="-171450">
              <a:buFont typeface="Arial"/>
              <a:buChar char="•"/>
            </a:pPr>
            <a:r>
              <a:rPr lang="en-US" dirty="0"/>
              <a:t>Requests</a:t>
            </a:r>
          </a:p>
          <a:p>
            <a:pPr marL="628650" lvl="1" indent="-171450">
              <a:buFont typeface="Arial"/>
              <a:buChar char="•"/>
            </a:pPr>
            <a:r>
              <a:rPr lang="en-US" dirty="0"/>
              <a:t>look at request.log and use </a:t>
            </a:r>
            <a:r>
              <a:rPr lang="en-US" dirty="0" err="1"/>
              <a:t>rlog</a:t>
            </a:r>
            <a:endParaRPr lang="en-US" dirty="0"/>
          </a:p>
          <a:p>
            <a:pPr marL="628650" lvl="1" indent="-171450">
              <a:buFont typeface="Arial"/>
              <a:buChar char="•"/>
            </a:pPr>
            <a:r>
              <a:rPr lang="en-US" dirty="0"/>
              <a:t>use your browser’s developer console </a:t>
            </a:r>
          </a:p>
          <a:p>
            <a:pPr marL="628650" lvl="1" indent="-171450">
              <a:buFont typeface="Arial"/>
              <a:buChar char="•"/>
            </a:pPr>
            <a:r>
              <a:rPr lang="en-US" dirty="0"/>
              <a:t>use the “Recent Requests” and “HTTP Whiteboard” consoles to see request details and filters</a:t>
            </a:r>
          </a:p>
          <a:p>
            <a:pPr marL="171450" indent="-171450">
              <a:buFont typeface="Arial"/>
              <a:buChar char="•"/>
            </a:pPr>
            <a:r>
              <a:rPr lang="en-US" dirty="0"/>
              <a:t>Workflows</a:t>
            </a:r>
          </a:p>
          <a:p>
            <a:pPr marL="628650" lvl="1" indent="-171450">
              <a:buFont typeface="Arial"/>
              <a:buChar char="•"/>
            </a:pPr>
            <a:r>
              <a:rPr lang="en-US" dirty="0"/>
              <a:t>see which workflow launchers are set up</a:t>
            </a:r>
          </a:p>
          <a:p>
            <a:pPr marL="628650" lvl="1" indent="-171450">
              <a:buFont typeface="Arial"/>
              <a:buChar char="•"/>
            </a:pPr>
            <a:r>
              <a:rPr lang="en-US" dirty="0"/>
              <a:t>look at the workflow models and their implications</a:t>
            </a:r>
          </a:p>
          <a:p>
            <a:pPr marL="171450" indent="-171450">
              <a:buFont typeface="Arial"/>
              <a:buChar char="•"/>
            </a:pPr>
            <a:r>
              <a:rPr lang="en-US" dirty="0"/>
              <a:t>Sling </a:t>
            </a:r>
            <a:r>
              <a:rPr lang="en-US" dirty="0" err="1"/>
              <a:t>Eventing</a:t>
            </a:r>
            <a:r>
              <a:rPr lang="en-US" dirty="0"/>
              <a:t> / JCR Observation</a:t>
            </a:r>
          </a:p>
          <a:p>
            <a:pPr marL="628650" lvl="1" indent="-171450">
              <a:buFont typeface="Arial"/>
              <a:buChar char="•"/>
            </a:pPr>
            <a:r>
              <a:rPr lang="en-US" dirty="0"/>
              <a:t>look at </a:t>
            </a:r>
            <a:r>
              <a:rPr lang="en-US" dirty="0" err="1"/>
              <a:t>EventHandler</a:t>
            </a:r>
            <a:r>
              <a:rPr lang="en-US" dirty="0"/>
              <a:t> or </a:t>
            </a:r>
            <a:r>
              <a:rPr lang="en-US" dirty="0" err="1"/>
              <a:t>EventListener</a:t>
            </a:r>
            <a:r>
              <a:rPr lang="en-US" dirty="0"/>
              <a:t> implementations that have costly implementations, trigger often, or do heavy lifting synchronously</a:t>
            </a:r>
          </a:p>
          <a:p>
            <a:pPr marL="628650" lvl="1" indent="-171450">
              <a:buFont typeface="Arial"/>
              <a:buChar char="•"/>
            </a:pPr>
            <a:r>
              <a:rPr lang="en-US" dirty="0"/>
              <a:t>look at the Sling Event Queues</a:t>
            </a:r>
          </a:p>
          <a:p>
            <a:pPr marL="171450" indent="-171450">
              <a:buFont typeface="Arial"/>
              <a:buChar char="•"/>
            </a:pPr>
            <a:endParaRPr lang="en-US" dirty="0"/>
          </a:p>
          <a:p>
            <a:pPr marL="0" indent="0">
              <a:buFont typeface="Arial"/>
              <a:buNone/>
            </a:pPr>
            <a:r>
              <a:rPr lang="en-US" dirty="0"/>
              <a:t>**********************************************</a:t>
            </a:r>
          </a:p>
          <a:p>
            <a:pPr marL="0" indent="0">
              <a:buFont typeface="Arial"/>
              <a:buNone/>
            </a:pPr>
            <a:r>
              <a:rPr lang="en-US" b="1" dirty="0"/>
              <a:t>COMPONENT PERFORMANCE</a:t>
            </a:r>
          </a:p>
          <a:p>
            <a:pPr marL="171450" indent="-171450">
              <a:buFont typeface="Arial"/>
              <a:buChar char="•"/>
            </a:pPr>
            <a:r>
              <a:rPr lang="en-US" dirty="0"/>
              <a:t>Use the “Recent Requests” console to see requests in detail</a:t>
            </a:r>
          </a:p>
          <a:p>
            <a:pPr marL="171450" indent="-171450">
              <a:buFont typeface="Arial"/>
              <a:buChar char="•"/>
            </a:pPr>
            <a:r>
              <a:rPr lang="en-US" dirty="0"/>
              <a:t>Use the performance chart rendered in the HTML source</a:t>
            </a:r>
          </a:p>
          <a:p>
            <a:pPr marL="171450" indent="-171450">
              <a:buFont typeface="Arial"/>
              <a:buChar char="•"/>
            </a:pPr>
            <a:r>
              <a:rPr lang="en-US" dirty="0"/>
              <a:t>Watch out for expensive operations</a:t>
            </a:r>
          </a:p>
          <a:p>
            <a:pPr marL="628650" lvl="1" indent="-171450">
              <a:buFont typeface="Arial"/>
              <a:buChar char="•"/>
            </a:pPr>
            <a:r>
              <a:rPr lang="en-US" dirty="0"/>
              <a:t>Things that are typically not a big performance thing:</a:t>
            </a:r>
          </a:p>
          <a:p>
            <a:pPr marL="1085850" lvl="2" indent="-171450">
              <a:buFont typeface="Arial"/>
              <a:buChar char="•"/>
            </a:pPr>
            <a:r>
              <a:rPr lang="en-US" dirty="0" err="1"/>
              <a:t>StringBuilder</a:t>
            </a:r>
            <a:r>
              <a:rPr lang="en-US" dirty="0"/>
              <a:t> </a:t>
            </a:r>
            <a:r>
              <a:rPr lang="en-US" dirty="0" err="1"/>
              <a:t>vs</a:t>
            </a:r>
            <a:r>
              <a:rPr lang="en-US" dirty="0"/>
              <a:t> </a:t>
            </a:r>
            <a:r>
              <a:rPr lang="en-US" dirty="0" err="1"/>
              <a:t>StringBuffer</a:t>
            </a:r>
            <a:r>
              <a:rPr lang="en-US" dirty="0"/>
              <a:t> </a:t>
            </a:r>
            <a:r>
              <a:rPr lang="en-US" dirty="0" err="1"/>
              <a:t>vs</a:t>
            </a:r>
            <a:r>
              <a:rPr lang="en-US" dirty="0"/>
              <a:t> String + String </a:t>
            </a:r>
          </a:p>
          <a:p>
            <a:pPr marL="628650" lvl="1" indent="-171450">
              <a:buFont typeface="Arial"/>
              <a:buChar char="•"/>
            </a:pPr>
            <a:r>
              <a:rPr lang="en-US" dirty="0"/>
              <a:t>Things that can break your performance:</a:t>
            </a:r>
          </a:p>
          <a:p>
            <a:pPr marL="1085850" lvl="2" indent="-171450">
              <a:buFont typeface="Arial"/>
              <a:buChar char="•"/>
            </a:pPr>
            <a:r>
              <a:rPr lang="en-US" dirty="0"/>
              <a:t>JCR Queries</a:t>
            </a:r>
          </a:p>
          <a:p>
            <a:pPr marL="1085850" lvl="2" indent="-171450">
              <a:buFont typeface="Arial"/>
              <a:buChar char="•"/>
            </a:pPr>
            <a:r>
              <a:rPr lang="en-US" dirty="0"/>
              <a:t>Heavy tree traversals</a:t>
            </a:r>
          </a:p>
          <a:p>
            <a:pPr marL="171450" indent="-171450">
              <a:buFont typeface="Arial"/>
              <a:buChar char="•"/>
            </a:pPr>
            <a:r>
              <a:rPr lang="en-US" dirty="0"/>
              <a:t>Look for work that can be done asynchronously instead of in-request</a:t>
            </a:r>
          </a:p>
          <a:p>
            <a:pPr marL="628650" lvl="1" indent="-171450">
              <a:buFont typeface="Arial"/>
              <a:buChar char="•"/>
            </a:pPr>
            <a:r>
              <a:rPr lang="en-US" dirty="0"/>
              <a:t>This can be offloaded to AJAX requests so the page loads fast</a:t>
            </a:r>
          </a:p>
          <a:p>
            <a:pPr marL="628650" lvl="1" indent="-171450">
              <a:buFont typeface="Arial"/>
              <a:buChar char="•"/>
            </a:pPr>
            <a:r>
              <a:rPr lang="en-US" dirty="0"/>
              <a:t>(but make sure the AJAX request is still cacheable)</a:t>
            </a:r>
          </a:p>
          <a:p>
            <a:pPr marL="0" indent="0">
              <a:buFont typeface="Arial"/>
              <a:buNone/>
            </a:pPr>
            <a:endParaRPr lang="en-US" dirty="0"/>
          </a:p>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252</a:t>
            </a:fld>
            <a:endParaRPr lang="en-US"/>
          </a:p>
        </p:txBody>
      </p:sp>
    </p:spTree>
    <p:extLst>
      <p:ext uri="{BB962C8B-B14F-4D97-AF65-F5344CB8AC3E}">
        <p14:creationId xmlns:p14="http://schemas.microsoft.com/office/powerpoint/2010/main" val="763912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dobe Clean" panose="020B0503020404020204" pitchFamily="34" charset="0"/>
              </a:rPr>
              <a:t>For more</a:t>
            </a:r>
            <a:r>
              <a:rPr lang="en-US" baseline="0" dirty="0">
                <a:latin typeface="Adobe Clean" panose="020B0503020404020204" pitchFamily="34" charset="0"/>
              </a:rPr>
              <a:t> information on JCR, you can refer to the link: </a:t>
            </a:r>
            <a:r>
              <a:rPr lang="en-US" b="1" u="sng" baseline="0" dirty="0">
                <a:latin typeface="Adobe Clean" panose="020B0503020404020204" pitchFamily="34" charset="0"/>
              </a:rPr>
              <a:t>www.day.com/specs/jcr/2.0/2_Introduction.html </a:t>
            </a:r>
            <a:endParaRPr lang="en-US" b="1" u="sng" dirty="0">
              <a:latin typeface="Adobe Clean" panose="020B0503020404020204" pitchFamily="34" charset="0"/>
            </a:endParaRPr>
          </a:p>
        </p:txBody>
      </p:sp>
      <p:sp>
        <p:nvSpPr>
          <p:cNvPr id="4" name="Slide Number Placeholder 3"/>
          <p:cNvSpPr>
            <a:spLocks noGrp="1"/>
          </p:cNvSpPr>
          <p:nvPr>
            <p:ph type="sldNum" sz="quarter" idx="10"/>
          </p:nvPr>
        </p:nvSpPr>
        <p:spPr/>
        <p:txBody>
          <a:bodyPr/>
          <a:lstStyle/>
          <a:p>
            <a:fld id="{3EF2277D-4E65-471B-8FDC-312617F5EA89}" type="slidenum">
              <a:rPr lang="en-US" smtClean="0"/>
              <a:pPr/>
              <a:t>19</a:t>
            </a:fld>
            <a:endParaRPr lang="en-US"/>
          </a:p>
        </p:txBody>
      </p:sp>
    </p:spTree>
    <p:extLst>
      <p:ext uri="{BB962C8B-B14F-4D97-AF65-F5344CB8AC3E}">
        <p14:creationId xmlns:p14="http://schemas.microsoft.com/office/powerpoint/2010/main" val="193534297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255</a:t>
            </a:fld>
            <a:endParaRPr lang="en-US" dirty="0"/>
          </a:p>
        </p:txBody>
      </p:sp>
    </p:spTree>
    <p:extLst>
      <p:ext uri="{BB962C8B-B14F-4D97-AF65-F5344CB8AC3E}">
        <p14:creationId xmlns:p14="http://schemas.microsoft.com/office/powerpoint/2010/main" val="397714714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really useful JMX beans</a:t>
            </a:r>
          </a:p>
          <a:p>
            <a:pPr lvl="1"/>
            <a:r>
              <a:rPr lang="en-US" b="1" dirty="0" err="1"/>
              <a:t>IndexStats</a:t>
            </a:r>
            <a:r>
              <a:rPr lang="en-US" b="1" dirty="0"/>
              <a:t> (‘</a:t>
            </a:r>
            <a:r>
              <a:rPr lang="en-US" b="1" dirty="0" err="1"/>
              <a:t>async</a:t>
            </a:r>
            <a:r>
              <a:rPr lang="en-US" b="1" dirty="0"/>
              <a:t>’, ‘</a:t>
            </a:r>
            <a:r>
              <a:rPr lang="en-US" b="1" dirty="0" err="1"/>
              <a:t>async-fulltext</a:t>
            </a:r>
            <a:r>
              <a:rPr lang="en-US" b="1" dirty="0"/>
              <a:t>’)</a:t>
            </a:r>
            <a:r>
              <a:rPr lang="en-US" dirty="0"/>
              <a:t> – identify if indexers are failing and shows last failing index error</a:t>
            </a:r>
          </a:p>
          <a:p>
            <a:pPr lvl="1"/>
            <a:r>
              <a:rPr lang="en-US" b="1" dirty="0"/>
              <a:t>Consolidated Listener Stats </a:t>
            </a:r>
            <a:r>
              <a:rPr lang="en-US" dirty="0"/>
              <a:t>– shows if observation queue is hitting max length (default = 1000, often increased to 50,000) at which point events are collapsed and converted to external events – listeners might miss them.</a:t>
            </a:r>
          </a:p>
          <a:p>
            <a:pPr lvl="2"/>
            <a:r>
              <a:rPr lang="en-US" dirty="0"/>
              <a:t>Often poorly implemented customer listeners can contribute to this (listeners should do no heavy work)</a:t>
            </a:r>
          </a:p>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262</a:t>
            </a:fld>
            <a:endParaRPr lang="en-US" dirty="0"/>
          </a:p>
        </p:txBody>
      </p:sp>
    </p:spTree>
    <p:extLst>
      <p:ext uri="{BB962C8B-B14F-4D97-AF65-F5344CB8AC3E}">
        <p14:creationId xmlns:p14="http://schemas.microsoft.com/office/powerpoint/2010/main" val="232258228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Pmap</a:t>
            </a:r>
            <a:r>
              <a:rPr lang="en-US" dirty="0"/>
              <a:t> - View details of all the files memory mapped by the AEM process</a:t>
            </a:r>
          </a:p>
          <a:p>
            <a:pPr lvl="1"/>
            <a:r>
              <a:rPr lang="en-US" dirty="0"/>
              <a:t>Grep for ‘.tar’ to see how much of the </a:t>
            </a:r>
            <a:r>
              <a:rPr lang="en-US" dirty="0" err="1"/>
              <a:t>TarMK</a:t>
            </a:r>
            <a:r>
              <a:rPr lang="en-US" dirty="0"/>
              <a:t> </a:t>
            </a:r>
            <a:r>
              <a:rPr lang="en-US" dirty="0" err="1"/>
              <a:t>segmentstore</a:t>
            </a:r>
            <a:r>
              <a:rPr lang="en-US" dirty="0"/>
              <a:t> is resident in memory</a:t>
            </a:r>
          </a:p>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263</a:t>
            </a:fld>
            <a:endParaRPr lang="en-US" dirty="0"/>
          </a:p>
        </p:txBody>
      </p:sp>
    </p:spTree>
    <p:extLst>
      <p:ext uri="{BB962C8B-B14F-4D97-AF65-F5344CB8AC3E}">
        <p14:creationId xmlns:p14="http://schemas.microsoft.com/office/powerpoint/2010/main" val="92698997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helpx.adobe.com</a:t>
            </a:r>
            <a:r>
              <a:rPr lang="en-US" dirty="0"/>
              <a:t>/</a:t>
            </a:r>
            <a:r>
              <a:rPr lang="en-US" dirty="0" err="1"/>
              <a:t>uk</a:t>
            </a:r>
            <a:r>
              <a:rPr lang="en-US" dirty="0"/>
              <a:t>/experience-manager/6-4/sites/administering/using/operations-</a:t>
            </a:r>
            <a:r>
              <a:rPr lang="en-US" dirty="0" err="1"/>
              <a:t>dashboard.html</a:t>
            </a:r>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264</a:t>
            </a:fld>
            <a:endParaRPr lang="en-US"/>
          </a:p>
        </p:txBody>
      </p:sp>
    </p:spTree>
    <p:extLst>
      <p:ext uri="{BB962C8B-B14F-4D97-AF65-F5344CB8AC3E}">
        <p14:creationId xmlns:p14="http://schemas.microsoft.com/office/powerpoint/2010/main" val="255199622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265</a:t>
            </a:fld>
            <a:endParaRPr lang="en-US" dirty="0"/>
          </a:p>
        </p:txBody>
      </p:sp>
    </p:spTree>
    <p:extLst>
      <p:ext uri="{BB962C8B-B14F-4D97-AF65-F5344CB8AC3E}">
        <p14:creationId xmlns:p14="http://schemas.microsoft.com/office/powerpoint/2010/main" val="368935357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dirty="0">
                <a:latin typeface="Calibri" charset="0"/>
              </a:rPr>
              <a:t>Only hint that their solutions will be used later</a:t>
            </a:r>
          </a:p>
          <a:p>
            <a:pPr eaLnBrk="1" hangingPunct="1">
              <a:spcBef>
                <a:spcPct val="0"/>
              </a:spcBef>
            </a:pPr>
            <a:r>
              <a:rPr lang="en-US" dirty="0">
                <a:latin typeface="Calibri" charset="0"/>
              </a:rPr>
              <a:t>Most of the time for this presentation will be to get the groups together, hand out assignments and start asking questions</a:t>
            </a:r>
          </a:p>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267</a:t>
            </a:fld>
            <a:endParaRPr lang="en-US"/>
          </a:p>
        </p:txBody>
      </p:sp>
    </p:spTree>
    <p:extLst>
      <p:ext uri="{BB962C8B-B14F-4D97-AF65-F5344CB8AC3E}">
        <p14:creationId xmlns:p14="http://schemas.microsoft.com/office/powerpoint/2010/main" val="193148251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background – ending slide</a:t>
            </a:r>
          </a:p>
        </p:txBody>
      </p:sp>
      <p:sp>
        <p:nvSpPr>
          <p:cNvPr id="4" name="Slide Number Placeholder 3"/>
          <p:cNvSpPr>
            <a:spLocks noGrp="1"/>
          </p:cNvSpPr>
          <p:nvPr>
            <p:ph type="sldNum" sz="quarter" idx="10"/>
          </p:nvPr>
        </p:nvSpPr>
        <p:spPr/>
        <p:txBody>
          <a:bodyPr/>
          <a:lstStyle/>
          <a:p>
            <a:fld id="{3EF2277D-4E65-471B-8FDC-312617F5EA89}" type="slidenum">
              <a:rPr lang="en-US" smtClean="0"/>
              <a:pPr/>
              <a:t>269</a:t>
            </a:fld>
            <a:endParaRPr lang="en-US" dirty="0"/>
          </a:p>
        </p:txBody>
      </p:sp>
    </p:spTree>
    <p:extLst>
      <p:ext uri="{BB962C8B-B14F-4D97-AF65-F5344CB8AC3E}">
        <p14:creationId xmlns:p14="http://schemas.microsoft.com/office/powerpoint/2010/main" val="18887473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defTabSz="966612">
              <a:buFont typeface="Arial" panose="020B0604020202020204" pitchFamily="34" charset="0"/>
              <a:buChar char="•"/>
              <a:defRPr/>
            </a:pPr>
            <a:r>
              <a:rPr lang="en-US" sz="1300" dirty="0">
                <a:latin typeface="Adobe Clean" panose="020B0503020404020204" pitchFamily="34" charset="0"/>
              </a:rPr>
              <a:t>JCR provides a generic application data store for structured and unstructured content. While file systems provide excellent storage for unstructured, hierarchical content, and databases provide storage for structured data, JCR provides the best of both data storage architectures.</a:t>
            </a:r>
          </a:p>
          <a:p>
            <a:pPr marL="181240" indent="-181240" defTabSz="966612">
              <a:buFont typeface="Arial" panose="020B0604020202020204" pitchFamily="34" charset="0"/>
              <a:buChar char="•"/>
              <a:defRPr/>
            </a:pPr>
            <a:r>
              <a:rPr lang="en-US" sz="1300" dirty="0">
                <a:latin typeface="Adobe Clean" panose="020B0503020404020204" pitchFamily="34" charset="0"/>
              </a:rPr>
              <a:t>It supports namespaces. Namespaces prevent naming collisions among items and node types that come from different sources and application domains. JCR namespaces are defined with a prefix, delimited by a single colon (:); for example, </a:t>
            </a:r>
            <a:r>
              <a:rPr lang="en-US" sz="1300" dirty="0" err="1">
                <a:latin typeface="Courier New" panose="02070309020205020404" pitchFamily="49" charset="0"/>
                <a:cs typeface="Courier New" panose="02070309020205020404" pitchFamily="49" charset="0"/>
              </a:rPr>
              <a:t>jcr:title</a:t>
            </a:r>
            <a:r>
              <a:rPr lang="en-US" sz="1300" dirty="0">
                <a:latin typeface="Adobe Clean" panose="020B0503020404020204" pitchFamily="34" charset="0"/>
              </a:rPr>
              <a:t>.</a:t>
            </a:r>
          </a:p>
          <a:p>
            <a:pPr defTabSz="966612">
              <a:defRPr/>
            </a:pPr>
            <a:endParaRPr lang="en-US" sz="1300" dirty="0">
              <a:latin typeface="Adobe Clean" panose="020B0503020404020204" pitchFamily="34" charset="0"/>
            </a:endParaRPr>
          </a:p>
          <a:p>
            <a:endParaRPr lang="en-US" dirty="0">
              <a:latin typeface="Adobe Clean" panose="020B0503020404020204" pitchFamily="34" charset="0"/>
            </a:endParaRPr>
          </a:p>
        </p:txBody>
      </p:sp>
      <p:sp>
        <p:nvSpPr>
          <p:cNvPr id="4" name="Slide Number Placeholder 3"/>
          <p:cNvSpPr>
            <a:spLocks noGrp="1"/>
          </p:cNvSpPr>
          <p:nvPr>
            <p:ph type="sldNum" sz="quarter" idx="10"/>
          </p:nvPr>
        </p:nvSpPr>
        <p:spPr/>
        <p:txBody>
          <a:bodyPr/>
          <a:lstStyle/>
          <a:p>
            <a:fld id="{3EF2277D-4E65-471B-8FDC-312617F5EA89}" type="slidenum">
              <a:rPr lang="en-US" smtClean="0"/>
              <a:pPr/>
              <a:t>20</a:t>
            </a:fld>
            <a:endParaRPr lang="en-US"/>
          </a:p>
        </p:txBody>
      </p:sp>
    </p:spTree>
    <p:extLst>
      <p:ext uri="{BB962C8B-B14F-4D97-AF65-F5344CB8AC3E}">
        <p14:creationId xmlns:p14="http://schemas.microsoft.com/office/powerpoint/2010/main" val="302035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RDBMS = Relational Database Management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cs typeface="Gill Sans" charset="0"/>
                <a:sym typeface="Gill Sans" charset="0"/>
              </a:rPr>
              <a:t>We will cover more JCR</a:t>
            </a:r>
            <a:r>
              <a:rPr lang="en-US" b="0" baseline="0" dirty="0">
                <a:solidFill>
                  <a:srgbClr val="000000"/>
                </a:solidFill>
                <a:cs typeface="Gill Sans" charset="0"/>
                <a:sym typeface="Gill Sans" charset="0"/>
              </a:rPr>
              <a:t> in Module 4 – CRX Deep Dive</a:t>
            </a:r>
            <a:endParaRPr lang="en-US" b="0" dirty="0">
              <a:solidFill>
                <a:srgbClr val="000000"/>
              </a:solidFill>
              <a:cs typeface="Gill Sans" charset="0"/>
              <a:sym typeface="Gill Sans" charset="0"/>
            </a:endParaRPr>
          </a:p>
          <a:p>
            <a:endParaRPr lang="en-US" b="0"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21</a:t>
            </a:fld>
            <a:endParaRPr lang="en-US" dirty="0"/>
          </a:p>
        </p:txBody>
      </p:sp>
    </p:spTree>
    <p:extLst>
      <p:ext uri="{BB962C8B-B14F-4D97-AF65-F5344CB8AC3E}">
        <p14:creationId xmlns:p14="http://schemas.microsoft.com/office/powerpoint/2010/main" val="8922334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b="1" dirty="0">
                <a:latin typeface="Adobe Clean" panose="020B0503020404020204" pitchFamily="34" charset="0"/>
              </a:rPr>
              <a:t>/apps</a:t>
            </a:r>
            <a:r>
              <a:rPr lang="en-US" sz="1200" dirty="0">
                <a:latin typeface="Adobe Clean" panose="020B0503020404020204" pitchFamily="34" charset="0"/>
              </a:rPr>
              <a:t> – all custom templates,</a:t>
            </a:r>
            <a:r>
              <a:rPr lang="en-US" sz="1200" baseline="0" dirty="0">
                <a:latin typeface="Adobe Clean" panose="020B0503020404020204" pitchFamily="34" charset="0"/>
              </a:rPr>
              <a:t> components, and any other definitions related to your site is stored here. When you inherit foundation components, it is done from the libs folder. Always copy the components from libs to apps, and then modify it in apps.  By doing this, no code will be lost when an upgrade is done to Adobe Experience Manager. You just need to make the updates to the apps folder. </a:t>
            </a:r>
            <a:r>
              <a:rPr lang="en-US" sz="1200" b="1" kern="1200" dirty="0">
                <a:solidFill>
                  <a:schemeClr val="tx1"/>
                </a:solidFill>
                <a:effectLst/>
                <a:latin typeface="+mn-lt"/>
                <a:ea typeface="+mn-ea"/>
                <a:cs typeface="+mn-cs"/>
              </a:rPr>
              <a:t>NOTE</a:t>
            </a:r>
            <a:r>
              <a:rPr lang="en-US" sz="1200" kern="1200" dirty="0">
                <a:solidFill>
                  <a:schemeClr val="tx1"/>
                </a:solidFill>
                <a:effectLst/>
                <a:latin typeface="+mn-lt"/>
                <a:ea typeface="+mn-ea"/>
                <a:cs typeface="+mn-cs"/>
              </a:rPr>
              <a:t>: Best practice is to use a feature known as Sling Resource Merger, and just duplicate the required /libs folder structure (empty folders) under /apps. Make modifications to the node or property, wherever the changes are required. </a:t>
            </a:r>
            <a:endParaRPr lang="en-US" sz="1200" baseline="0" dirty="0">
              <a:latin typeface="Adobe Clean" panose="020B0503020404020204" pitchFamily="34" charset="0"/>
            </a:endParaRPr>
          </a:p>
          <a:p>
            <a:endParaRPr lang="en-US" sz="1200" baseline="0" dirty="0">
              <a:latin typeface="Adobe Clean" panose="020B0503020404020204" pitchFamily="34" charset="0"/>
            </a:endParaRPr>
          </a:p>
          <a:p>
            <a:pPr defTabSz="966612">
              <a:defRPr/>
            </a:pPr>
            <a:r>
              <a:rPr lang="en-US" sz="1200" b="1" dirty="0">
                <a:latin typeface="Adobe Clean" panose="020B0503020404020204" pitchFamily="34" charset="0"/>
              </a:rPr>
              <a:t>/libs</a:t>
            </a:r>
            <a:r>
              <a:rPr lang="en-US" sz="1200" dirty="0">
                <a:latin typeface="Adobe Clean" panose="020B0503020404020204" pitchFamily="34" charset="0"/>
              </a:rPr>
              <a:t> –All</a:t>
            </a:r>
            <a:r>
              <a:rPr lang="en-US" sz="1200" baseline="0" dirty="0">
                <a:latin typeface="Adobe Clean" panose="020B0503020404020204" pitchFamily="34" charset="0"/>
              </a:rPr>
              <a:t> libraries, and definitions that belong to the code of Adobe Experience Manager are stored here. It includes </a:t>
            </a:r>
            <a:r>
              <a:rPr lang="en-US" sz="1200" dirty="0">
                <a:latin typeface="Adobe Clean" panose="020B0503020404020204" pitchFamily="34" charset="0"/>
              </a:rPr>
              <a:t>out-of-the-box</a:t>
            </a:r>
            <a:r>
              <a:rPr lang="en-US" sz="1200" baseline="0" dirty="0">
                <a:latin typeface="Adobe Clean" panose="020B0503020404020204" pitchFamily="34" charset="0"/>
              </a:rPr>
              <a:t> components, templates, and other features such as search or replication. It is also referred to as the foundation components. Avoid making any modifications to any of the components in libs.</a:t>
            </a:r>
            <a:endParaRPr lang="en-US" sz="1200" dirty="0">
              <a:latin typeface="Adobe Clean" panose="020B0503020404020204" pitchFamily="34" charset="0"/>
            </a:endParaRPr>
          </a:p>
          <a:p>
            <a:endParaRPr lang="en-US" sz="1200" baseline="0" dirty="0">
              <a:latin typeface="Adobe Clean" panose="020B0503020404020204" pitchFamily="34" charset="0"/>
            </a:endParaRPr>
          </a:p>
          <a:p>
            <a:r>
              <a:rPr lang="en-US" sz="1200" b="1" baseline="0" dirty="0">
                <a:latin typeface="Adobe Clean" panose="020B0503020404020204" pitchFamily="34" charset="0"/>
              </a:rPr>
              <a:t>/content</a:t>
            </a:r>
            <a:r>
              <a:rPr lang="en-US" sz="1200" baseline="0" dirty="0">
                <a:latin typeface="Adobe Clean" panose="020B0503020404020204" pitchFamily="34" charset="0"/>
              </a:rPr>
              <a:t> – all content of your website is stored in this folder. </a:t>
            </a:r>
          </a:p>
          <a:p>
            <a:endParaRPr lang="en-US" sz="1200" baseline="0" dirty="0">
              <a:latin typeface="Adobe Clean" panose="020B0503020404020204" pitchFamily="34" charset="0"/>
            </a:endParaRPr>
          </a:p>
          <a:p>
            <a:r>
              <a:rPr lang="en-US" sz="1200" b="1" baseline="0" dirty="0">
                <a:latin typeface="Adobe Clean" panose="020B0503020404020204" pitchFamily="34" charset="0"/>
              </a:rPr>
              <a:t>/conf</a:t>
            </a:r>
            <a:r>
              <a:rPr lang="en-US" sz="1200" baseline="0" dirty="0">
                <a:latin typeface="Adobe Clean" panose="020B0503020404020204" pitchFamily="34" charset="0"/>
              </a:rPr>
              <a:t> – holds all the application configuration definitions. For example, it is used to store the editable templates, content policies, workflow definitions, cloud configurations.</a:t>
            </a:r>
          </a:p>
          <a:p>
            <a:endParaRPr lang="en-US" sz="1200" baseline="0" dirty="0">
              <a:latin typeface="Adobe Clean" panose="020B0503020404020204" pitchFamily="34" charset="0"/>
            </a:endParaRPr>
          </a:p>
          <a:p>
            <a:r>
              <a:rPr lang="en-US" sz="1200" b="1" baseline="0" dirty="0">
                <a:latin typeface="Adobe Clean" panose="020B0503020404020204" pitchFamily="34" charset="0"/>
              </a:rPr>
              <a:t>/</a:t>
            </a:r>
            <a:r>
              <a:rPr lang="en-US" sz="1200" b="1" baseline="0" dirty="0" err="1">
                <a:latin typeface="Adobe Clean" panose="020B0503020404020204" pitchFamily="34" charset="0"/>
              </a:rPr>
              <a:t>etc</a:t>
            </a:r>
            <a:r>
              <a:rPr lang="en-US" sz="1200" baseline="0" dirty="0">
                <a:latin typeface="Adobe Clean" panose="020B0503020404020204" pitchFamily="34" charset="0"/>
              </a:rPr>
              <a:t> – contains all resources related to utilities and tools</a:t>
            </a:r>
          </a:p>
          <a:p>
            <a:endParaRPr lang="en-US" sz="1200" baseline="0" dirty="0">
              <a:latin typeface="Adobe Clean" panose="020B0503020404020204" pitchFamily="34" charset="0"/>
            </a:endParaRPr>
          </a:p>
          <a:p>
            <a:r>
              <a:rPr lang="en-US" sz="1200" baseline="0" dirty="0">
                <a:latin typeface="Adobe Clean" panose="020B0503020404020204" pitchFamily="34" charset="0"/>
              </a:rPr>
              <a:t>/</a:t>
            </a:r>
            <a:r>
              <a:rPr lang="en-US" sz="1200" b="1" baseline="0" dirty="0">
                <a:latin typeface="Adobe Clean" panose="020B0503020404020204" pitchFamily="34" charset="0"/>
              </a:rPr>
              <a:t>home</a:t>
            </a:r>
            <a:r>
              <a:rPr lang="en-US" sz="1200" baseline="0" dirty="0">
                <a:latin typeface="Adobe Clean" panose="020B0503020404020204" pitchFamily="34" charset="0"/>
              </a:rPr>
              <a:t> – contains all information related to users and groups.</a:t>
            </a:r>
          </a:p>
          <a:p>
            <a:endParaRPr lang="en-US" sz="1200" baseline="0" dirty="0">
              <a:latin typeface="Adobe Clean" panose="020B0503020404020204" pitchFamily="34" charset="0"/>
            </a:endParaRPr>
          </a:p>
          <a:p>
            <a:r>
              <a:rPr lang="en-US" sz="1200" b="1" baseline="0" dirty="0">
                <a:latin typeface="Adobe Clean" panose="020B0503020404020204" pitchFamily="34" charset="0"/>
              </a:rPr>
              <a:t>/</a:t>
            </a:r>
            <a:r>
              <a:rPr lang="en-US" sz="1200" b="1" baseline="0" dirty="0" err="1">
                <a:latin typeface="Adobe Clean" panose="020B0503020404020204" pitchFamily="34" charset="0"/>
              </a:rPr>
              <a:t>tmp</a:t>
            </a:r>
            <a:r>
              <a:rPr lang="en-US" sz="1200" baseline="0" dirty="0">
                <a:latin typeface="Adobe Clean" panose="020B0503020404020204" pitchFamily="34" charset="0"/>
              </a:rPr>
              <a:t> – This is a temporary working area</a:t>
            </a:r>
          </a:p>
          <a:p>
            <a:endParaRPr lang="en-US" sz="1200" baseline="0" dirty="0">
              <a:latin typeface="Adobe Clean" panose="020B0503020404020204" pitchFamily="34" charset="0"/>
            </a:endParaRPr>
          </a:p>
          <a:p>
            <a:r>
              <a:rPr lang="en-US" sz="1200" b="1" baseline="0" dirty="0">
                <a:latin typeface="Adobe Clean" panose="020B0503020404020204" pitchFamily="34" charset="0"/>
              </a:rPr>
              <a:t>/</a:t>
            </a:r>
            <a:r>
              <a:rPr lang="en-US" sz="1200" b="1" baseline="0" dirty="0" err="1">
                <a:latin typeface="Adobe Clean" panose="020B0503020404020204" pitchFamily="34" charset="0"/>
              </a:rPr>
              <a:t>var</a:t>
            </a:r>
            <a:r>
              <a:rPr lang="en-US" sz="1200" b="1" baseline="0" dirty="0">
                <a:latin typeface="Adobe Clean" panose="020B0503020404020204" pitchFamily="34" charset="0"/>
              </a:rPr>
              <a:t> </a:t>
            </a:r>
            <a:r>
              <a:rPr lang="en-US" sz="1200" baseline="0" dirty="0">
                <a:latin typeface="Adobe Clean" panose="020B0503020404020204" pitchFamily="34" charset="0"/>
              </a:rPr>
              <a:t>– This folder contains f</a:t>
            </a:r>
            <a:r>
              <a:rPr lang="en-US" sz="1200" dirty="0">
                <a:latin typeface="Adobe Clean" panose="020B0503020404020204" pitchFamily="34" charset="0"/>
              </a:rPr>
              <a:t>iles that change and are updated by the system, such as audit logs, statistics, and event handling.</a:t>
            </a:r>
          </a:p>
          <a:p>
            <a:endParaRPr lang="en-US" sz="1200" baseline="0" dirty="0">
              <a:latin typeface="Adobe Clean" panose="020B0503020404020204" pitchFamily="34" charset="0"/>
            </a:endParaRPr>
          </a:p>
          <a:p>
            <a:r>
              <a:rPr lang="en-US" sz="1200" b="1" baseline="0" dirty="0">
                <a:latin typeface="Adobe Clean" panose="020B0503020404020204" pitchFamily="34" charset="0"/>
              </a:rPr>
              <a:t>/</a:t>
            </a:r>
            <a:r>
              <a:rPr lang="en-US" sz="1200" b="1" baseline="0" dirty="0" err="1">
                <a:latin typeface="Adobe Clean" panose="020B0503020404020204" pitchFamily="34" charset="0"/>
              </a:rPr>
              <a:t>oak:index</a:t>
            </a:r>
            <a:r>
              <a:rPr lang="en-US" sz="1200" b="1" baseline="0" dirty="0">
                <a:latin typeface="Adobe Clean" panose="020B0503020404020204" pitchFamily="34" charset="0"/>
              </a:rPr>
              <a:t> </a:t>
            </a:r>
            <a:r>
              <a:rPr lang="en-US" sz="1200" baseline="0" dirty="0">
                <a:latin typeface="Adobe Clean" panose="020B0503020404020204" pitchFamily="34" charset="0"/>
              </a:rPr>
              <a:t>– </a:t>
            </a:r>
            <a:r>
              <a:rPr lang="en-US" dirty="0"/>
              <a:t>This node contains Jackrabbit Oak index definitions. Each node specifies the details of one index. Standard indexes for the </a:t>
            </a:r>
            <a:r>
              <a:rPr lang="en-US" sz="1200" baseline="0" dirty="0">
                <a:latin typeface="Adobe Clean" panose="020B0503020404020204" pitchFamily="34" charset="0"/>
              </a:rPr>
              <a:t>Adobe Experience Manager</a:t>
            </a:r>
            <a:r>
              <a:rPr lang="en-US" dirty="0"/>
              <a:t> application are visible and additional custom indexes can be created.</a:t>
            </a:r>
            <a:endParaRPr lang="en-US" sz="1200" baseline="0" dirty="0">
              <a:latin typeface="Adobe Clean" panose="020B0503020404020204"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EF2277D-4E65-471B-8FDC-312617F5EA8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139038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dobe Clean" panose="020B0503020404020204" pitchFamily="34" charset="0"/>
              </a:rPr>
              <a:t>This and and the following slides talk about the </a:t>
            </a:r>
            <a:r>
              <a:rPr lang="en-US" sz="1200" b="1" dirty="0" err="1">
                <a:latin typeface="Adobe Clean" panose="020B0503020404020204" pitchFamily="34" charset="0"/>
              </a:rPr>
              <a:t>AEMaaCS</a:t>
            </a:r>
            <a:r>
              <a:rPr lang="en-US" sz="1200" b="1" dirty="0">
                <a:latin typeface="Adobe Clean" panose="020B0503020404020204" pitchFamily="34" charset="0"/>
              </a:rPr>
              <a:t> requirements.  At this point you have not yet introduced </a:t>
            </a:r>
            <a:r>
              <a:rPr lang="en-US" sz="1200" b="1" dirty="0" err="1">
                <a:latin typeface="Adobe Clean" panose="020B0503020404020204" pitchFamily="34" charset="0"/>
              </a:rPr>
              <a:t>AEMaaCS</a:t>
            </a:r>
            <a:r>
              <a:rPr lang="en-US" sz="1200" b="1" dirty="0">
                <a:latin typeface="Adobe Clean" panose="020B0503020404020204" pitchFamily="34" charset="0"/>
              </a:rPr>
              <a:t>, so tell them to be patient to get more information later.  The new restrictions are only enforcing what has been best practice for awhile.</a:t>
            </a:r>
          </a:p>
          <a:p>
            <a:endParaRPr lang="en-US" dirty="0"/>
          </a:p>
          <a:p>
            <a:r>
              <a:rPr lang="en-US" dirty="0" err="1"/>
              <a:t>AEMaaCS</a:t>
            </a:r>
            <a:r>
              <a:rPr lang="en-US" dirty="0"/>
              <a:t> enforces best practices, unlike prior versions of AEM.</a:t>
            </a:r>
          </a:p>
          <a:p>
            <a:endParaRPr lang="en-US" dirty="0"/>
          </a:p>
          <a:p>
            <a:r>
              <a:rPr lang="en-US" dirty="0"/>
              <a:t>It it’s not application content, code, or configuration, then it belongs to AEM.</a:t>
            </a:r>
          </a:p>
          <a:p>
            <a:r>
              <a:rPr lang="en-US" dirty="0"/>
              <a:t>Application code and configuration are immutable.  Application content is mutable.</a:t>
            </a:r>
          </a:p>
        </p:txBody>
      </p:sp>
      <p:sp>
        <p:nvSpPr>
          <p:cNvPr id="4" name="Slide Number Placeholder 3"/>
          <p:cNvSpPr>
            <a:spLocks noGrp="1"/>
          </p:cNvSpPr>
          <p:nvPr>
            <p:ph type="sldNum" sz="quarter" idx="5"/>
          </p:nvPr>
        </p:nvSpPr>
        <p:spPr/>
        <p:txBody>
          <a:bodyPr/>
          <a:lstStyle/>
          <a:p>
            <a:fld id="{3EF2277D-4E65-471B-8FDC-312617F5EA89}" type="slidenum">
              <a:rPr lang="en-US" smtClean="0"/>
              <a:pPr/>
              <a:t>25</a:t>
            </a:fld>
            <a:endParaRPr lang="en-US" dirty="0"/>
          </a:p>
        </p:txBody>
      </p:sp>
    </p:spTree>
    <p:extLst>
      <p:ext uri="{BB962C8B-B14F-4D97-AF65-F5344CB8AC3E}">
        <p14:creationId xmlns:p14="http://schemas.microsoft.com/office/powerpoint/2010/main" val="1327697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21088" y="1568450"/>
            <a:ext cx="10604501" cy="5965825"/>
          </a:xfrm>
        </p:spPr>
      </p:sp>
      <p:sp>
        <p:nvSpPr>
          <p:cNvPr id="3" name="Notes Placeholder 2"/>
          <p:cNvSpPr>
            <a:spLocks noGrp="1"/>
          </p:cNvSpPr>
          <p:nvPr>
            <p:ph type="body" idx="1"/>
          </p:nvPr>
        </p:nvSpPr>
        <p:spPr/>
        <p:txBody>
          <a:bodyPr/>
          <a:lstStyle/>
          <a:p>
            <a:r>
              <a:rPr lang="en-US" baseline="0">
                <a:ea typeface="ＭＳ Ｐゴシック" charset="0"/>
                <a:cs typeface="ＭＳ Ｐゴシック" charset="0"/>
              </a:rPr>
              <a:t>Before we continue, there are a few tips about using Adobe Connect that I’d like to go over.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a:ea typeface="ＭＳ Ｐゴシック"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a:ea typeface="ＭＳ Ｐゴシック" charset="0"/>
              </a:rPr>
              <a:t>&lt;click&gt; </a:t>
            </a:r>
            <a:r>
              <a:rPr lang="en-US" b="0" baseline="0">
                <a:ea typeface="ＭＳ Ｐゴシック" charset="0"/>
              </a:rPr>
              <a:t>As you’ve already seen when we checked the audio, you can click the hand icon to confirm that you’ve completed a task or to answer a question I pose.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baseline="0">
              <a:ea typeface="ＭＳ Ｐゴシック"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a:ea typeface="ＭＳ Ｐゴシック" charset="0"/>
              </a:rPr>
              <a:t>&lt;click&gt; </a:t>
            </a:r>
            <a:r>
              <a:rPr lang="en-US" b="0" baseline="0">
                <a:ea typeface="ＭＳ Ｐゴシック" charset="0"/>
              </a:rPr>
              <a:t>You have course materials to download as take-aways. If you haven’t downloaded the slide guide and exercises, you can do that now. I’ll also remind you at the end of the course.</a:t>
            </a:r>
            <a:endParaRPr lang="en-US"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baseline="0">
              <a:ea typeface="ＭＳ Ｐゴシック"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a:ea typeface="ＭＳ Ｐゴシック" charset="0"/>
              </a:rPr>
              <a:t>&lt;click&gt; </a:t>
            </a:r>
            <a:r>
              <a:rPr lang="en-US" b="0" baseline="0">
                <a:ea typeface="ＭＳ Ｐゴシック" charset="0"/>
              </a:rPr>
              <a:t>During the training, you will automatically be on Mute. </a:t>
            </a:r>
            <a:r>
              <a:rPr lang="en-US" b="0" baseline="0"/>
              <a:t>This will limit any background noise.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a:ea typeface="ＭＳ Ｐゴシック" charset="0"/>
              </a:rPr>
              <a:t>&lt;click&gt; </a:t>
            </a:r>
            <a:r>
              <a:rPr lang="en-US" b="0" baseline="0">
                <a:ea typeface="ＭＳ Ｐゴシック" charset="0"/>
              </a:rPr>
              <a:t>T</a:t>
            </a:r>
            <a:r>
              <a:rPr lang="en-US" b="0" baseline="0"/>
              <a:t>o communicate, you’ll use the chat box for your questions or comments. You can send your chat to the entire group or, if you have a private question just for me, you can start a private chat.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baseline="0">
              <a:ea typeface="ＭＳ Ｐゴシック"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a:t>Any questions on using the Adobe Connect platform?</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baseline="0"/>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2FC8AF-E746-4FFD-8037-DEFFFACB5AFF}" type="slidenum">
              <a:rPr kumimoji="0" lang="en-US" sz="8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75174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t>
            </a:r>
            <a:r>
              <a:rPr lang="en-US" dirty="0" err="1"/>
              <a:t>AEMaaCS</a:t>
            </a:r>
            <a:r>
              <a:rPr lang="en-US" dirty="0"/>
              <a:t> Immutable nodes can only be modified by Cloud Manager pipeline</a:t>
            </a:r>
          </a:p>
        </p:txBody>
      </p:sp>
      <p:sp>
        <p:nvSpPr>
          <p:cNvPr id="4" name="Slide Number Placeholder 3"/>
          <p:cNvSpPr>
            <a:spLocks noGrp="1"/>
          </p:cNvSpPr>
          <p:nvPr>
            <p:ph type="sldNum" sz="quarter" idx="5"/>
          </p:nvPr>
        </p:nvSpPr>
        <p:spPr/>
        <p:txBody>
          <a:bodyPr/>
          <a:lstStyle/>
          <a:p>
            <a:fld id="{3EF2277D-4E65-471B-8FDC-312617F5EA89}" type="slidenum">
              <a:rPr lang="en-US" smtClean="0"/>
              <a:pPr/>
              <a:t>26</a:t>
            </a:fld>
            <a:endParaRPr lang="en-US" dirty="0"/>
          </a:p>
        </p:txBody>
      </p:sp>
    </p:spTree>
    <p:extLst>
      <p:ext uri="{BB962C8B-B14F-4D97-AF65-F5344CB8AC3E}">
        <p14:creationId xmlns:p14="http://schemas.microsoft.com/office/powerpoint/2010/main" val="3810877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Best Practice for AEM 6.5, mandatory for AEM Cloud Service.</a:t>
            </a:r>
          </a:p>
        </p:txBody>
      </p:sp>
      <p:sp>
        <p:nvSpPr>
          <p:cNvPr id="4" name="Slide Number Placeholder 3"/>
          <p:cNvSpPr>
            <a:spLocks noGrp="1"/>
          </p:cNvSpPr>
          <p:nvPr>
            <p:ph type="sldNum" sz="quarter" idx="5"/>
          </p:nvPr>
        </p:nvSpPr>
        <p:spPr/>
        <p:txBody>
          <a:bodyPr/>
          <a:lstStyle/>
          <a:p>
            <a:fld id="{3EF2277D-4E65-471B-8FDC-312617F5EA89}" type="slidenum">
              <a:rPr lang="en-US" smtClean="0"/>
              <a:pPr/>
              <a:t>27</a:t>
            </a:fld>
            <a:endParaRPr lang="en-US" dirty="0"/>
          </a:p>
        </p:txBody>
      </p:sp>
    </p:spTree>
    <p:extLst>
      <p:ext uri="{BB962C8B-B14F-4D97-AF65-F5344CB8AC3E}">
        <p14:creationId xmlns:p14="http://schemas.microsoft.com/office/powerpoint/2010/main" val="26703103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/libs is part of the AEM release and therefore cannot be changed by deployment of the customer application.</a:t>
            </a:r>
          </a:p>
          <a:p>
            <a:r>
              <a:rPr lang="en-US" sz="1200" b="0" i="0" kern="1200" dirty="0">
                <a:solidFill>
                  <a:schemeClr val="tx1"/>
                </a:solidFill>
                <a:effectLst/>
                <a:latin typeface="+mn-lt"/>
                <a:ea typeface="+mn-ea"/>
                <a:cs typeface="+mn-cs"/>
              </a:rPr>
              <a:t>In order to make it safer and easier for customers to understand what areas of </a:t>
            </a:r>
            <a:r>
              <a:rPr lang="en-US" sz="1200" b="1" i="0" kern="1200" dirty="0">
                <a:solidFill>
                  <a:schemeClr val="tx1"/>
                </a:solidFill>
                <a:effectLst/>
                <a:latin typeface="+mn-lt"/>
                <a:ea typeface="+mn-ea"/>
                <a:cs typeface="+mn-cs"/>
              </a:rPr>
              <a:t>/libs</a:t>
            </a:r>
            <a:r>
              <a:rPr lang="en-US" sz="1200" b="0" i="0" kern="1200" dirty="0">
                <a:solidFill>
                  <a:schemeClr val="tx1"/>
                </a:solidFill>
                <a:effectLst/>
                <a:latin typeface="+mn-lt"/>
                <a:ea typeface="+mn-ea"/>
                <a:cs typeface="+mn-cs"/>
              </a:rPr>
              <a:t> are safe to use, overlay and extend,  the content in </a:t>
            </a:r>
            <a:r>
              <a:rPr lang="en-US" sz="1200" b="1" i="0" kern="1200" dirty="0">
                <a:solidFill>
                  <a:schemeClr val="tx1"/>
                </a:solidFill>
                <a:effectLst/>
                <a:latin typeface="+mn-lt"/>
                <a:ea typeface="+mn-ea"/>
                <a:cs typeface="+mn-cs"/>
              </a:rPr>
              <a:t>/libs </a:t>
            </a:r>
            <a:r>
              <a:rPr lang="en-US" sz="1200" b="0" i="0" kern="1200" dirty="0">
                <a:solidFill>
                  <a:schemeClr val="tx1"/>
                </a:solidFill>
                <a:effectLst/>
                <a:latin typeface="+mn-lt"/>
                <a:ea typeface="+mn-ea"/>
                <a:cs typeface="+mn-cs"/>
              </a:rPr>
              <a:t>has been classified with new mixins.</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28</a:t>
            </a:fld>
            <a:endParaRPr lang="en-US" dirty="0"/>
          </a:p>
        </p:txBody>
      </p:sp>
    </p:spTree>
    <p:extLst>
      <p:ext uri="{BB962C8B-B14F-4D97-AF65-F5344CB8AC3E}">
        <p14:creationId xmlns:p14="http://schemas.microsoft.com/office/powerpoint/2010/main" val="9495872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Context-aware resources</a:t>
            </a:r>
          </a:p>
          <a:p>
            <a:r>
              <a:rPr lang="en-US" sz="1200" dirty="0"/>
              <a:t>Context-aware configuration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hlinkClick r:id="" action="ppaction://noactio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 action="ppaction://noaction"/>
              </a:rPr>
              <a:t>https://sling.apache.org/documentation/bundles/context-aware-configuration/context-aware-configuration.html</a:t>
            </a:r>
            <a:r>
              <a:rPr lang="en-US" sz="1200" dirty="0"/>
              <a:t> </a:t>
            </a:r>
          </a:p>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32</a:t>
            </a:fld>
            <a:endParaRPr lang="en-US" dirty="0"/>
          </a:p>
        </p:txBody>
      </p:sp>
    </p:spTree>
    <p:extLst>
      <p:ext uri="{BB962C8B-B14F-4D97-AF65-F5344CB8AC3E}">
        <p14:creationId xmlns:p14="http://schemas.microsoft.com/office/powerpoint/2010/main" val="34326123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33</a:t>
            </a:fld>
            <a:endParaRPr lang="en-US" dirty="0"/>
          </a:p>
        </p:txBody>
      </p:sp>
    </p:spTree>
    <p:extLst>
      <p:ext uri="{BB962C8B-B14F-4D97-AF65-F5344CB8AC3E}">
        <p14:creationId xmlns:p14="http://schemas.microsoft.com/office/powerpoint/2010/main" val="31262440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34</a:t>
            </a:fld>
            <a:endParaRPr lang="en-US" dirty="0"/>
          </a:p>
        </p:txBody>
      </p:sp>
    </p:spTree>
    <p:extLst>
      <p:ext uri="{BB962C8B-B14F-4D97-AF65-F5344CB8AC3E}">
        <p14:creationId xmlns:p14="http://schemas.microsoft.com/office/powerpoint/2010/main" val="22217783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dobe Clean" panose="020B0503020404020204" pitchFamily="34" charset="0"/>
              </a:rPr>
              <a:t>For more information on REST architecture, refer</a:t>
            </a:r>
            <a:r>
              <a:rPr lang="en-US" baseline="0" dirty="0">
                <a:latin typeface="Adobe Clean" panose="020B0503020404020204" pitchFamily="34" charset="0"/>
              </a:rPr>
              <a:t> to the link: </a:t>
            </a:r>
            <a:r>
              <a:rPr lang="en-US" sz="1300" b="1" u="sng" dirty="0">
                <a:latin typeface="Adobe Clean" panose="020B0503020404020204" pitchFamily="34" charset="0"/>
              </a:rPr>
              <a:t>https://en.wikipedia.org/wiki/Representational_state_transfer</a:t>
            </a:r>
            <a:r>
              <a:rPr lang="en-US" dirty="0">
                <a:latin typeface="Adobe Clean" panose="020B0503020404020204" pitchFamily="34" charset="0"/>
              </a:rPr>
              <a:t> </a:t>
            </a:r>
          </a:p>
        </p:txBody>
      </p:sp>
      <p:sp>
        <p:nvSpPr>
          <p:cNvPr id="4" name="Slide Number Placeholder 3"/>
          <p:cNvSpPr>
            <a:spLocks noGrp="1"/>
          </p:cNvSpPr>
          <p:nvPr>
            <p:ph type="sldNum" sz="quarter" idx="10"/>
          </p:nvPr>
        </p:nvSpPr>
        <p:spPr/>
        <p:txBody>
          <a:bodyPr/>
          <a:lstStyle/>
          <a:p>
            <a:fld id="{3EF2277D-4E65-471B-8FDC-312617F5EA89}" type="slidenum">
              <a:rPr lang="en-US" smtClean="0"/>
              <a:pPr/>
              <a:t>35</a:t>
            </a:fld>
            <a:endParaRPr lang="en-US"/>
          </a:p>
        </p:txBody>
      </p:sp>
    </p:spTree>
    <p:extLst>
      <p:ext uri="{BB962C8B-B14F-4D97-AF65-F5344CB8AC3E}">
        <p14:creationId xmlns:p14="http://schemas.microsoft.com/office/powerpoint/2010/main" val="13611957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dobe Clean" panose="020B0503020404020204" pitchFamily="34" charset="0"/>
              </a:rPr>
              <a:t>Sling assumes that ‘Everything is a Resource’. That is, Sling is resource oriented, where the resources have URLs, and each resource is mapped into a JCR node. A request URL is first resolved to a resource, and then based on the resource, it selects the Servlet or script to handle that request. Servlets and scripts are handled uniformly in that they are represented as resources themselves and are accessible by a resource path. This means that every script, Servlet, filter, error handler, and so on is available from the </a:t>
            </a:r>
            <a:r>
              <a:rPr lang="en-US" sz="1200" dirty="0" err="1">
                <a:latin typeface="Adobe Clean" panose="020B0503020404020204" pitchFamily="34" charset="0"/>
                <a:cs typeface="Courier New" panose="02070309020205020404" pitchFamily="49" charset="0"/>
              </a:rPr>
              <a:t>ResourceResolver</a:t>
            </a:r>
            <a:r>
              <a:rPr lang="en-US" sz="1200" dirty="0">
                <a:latin typeface="Adobe Clean" panose="020B0503020404020204" pitchFamily="34" charset="0"/>
              </a:rPr>
              <a:t> just like normal content—providing data to be rendered on request.</a:t>
            </a:r>
          </a:p>
          <a:p>
            <a:endParaRPr lang="en-US" sz="1200" dirty="0">
              <a:latin typeface="Adobe Clean" panose="020B0503020404020204" pitchFamily="34" charset="0"/>
            </a:endParaRPr>
          </a:p>
          <a:p>
            <a:pPr marL="0" lvl="1" defTabSz="966612">
              <a:defRPr/>
            </a:pPr>
            <a:r>
              <a:rPr lang="en-US" sz="1200" dirty="0">
                <a:latin typeface="Adobe Clean" panose="020B0503020404020204" pitchFamily="34" charset="0"/>
              </a:rPr>
              <a:t>NOTE: The script for resource mapping</a:t>
            </a:r>
            <a:r>
              <a:rPr lang="en-US" sz="1200" baseline="0" dirty="0">
                <a:latin typeface="Adobe Clean" panose="020B0503020404020204" pitchFamily="34" charset="0"/>
              </a:rPr>
              <a:t> </a:t>
            </a:r>
            <a:r>
              <a:rPr lang="en-US" sz="1200" dirty="0">
                <a:latin typeface="Adobe Clean" panose="020B0503020404020204" pitchFamily="34" charset="0"/>
              </a:rPr>
              <a:t>is located from the </a:t>
            </a:r>
            <a:r>
              <a:rPr lang="en-US" sz="1200" dirty="0" err="1">
                <a:latin typeface="Adobe Clean" panose="020B0503020404020204" pitchFamily="34" charset="0"/>
                <a:cs typeface="Courier New" panose="02070309020205020404" pitchFamily="49" charset="0"/>
              </a:rPr>
              <a:t>sling:resourceType</a:t>
            </a:r>
            <a:r>
              <a:rPr lang="en-US" sz="1200" dirty="0">
                <a:latin typeface="Adobe Clean" panose="020B0503020404020204" pitchFamily="34" charset="0"/>
                <a:cs typeface="Courier New" panose="02070309020205020404" pitchFamily="49" charset="0"/>
              </a:rPr>
              <a:t> </a:t>
            </a:r>
            <a:r>
              <a:rPr lang="en-US" sz="1200" dirty="0">
                <a:latin typeface="Adobe Clean" panose="020B0503020404020204" pitchFamily="34" charset="0"/>
              </a:rPr>
              <a:t>property, in combination with certain parts of the request (for example, selectors and/or extension). </a:t>
            </a:r>
          </a:p>
          <a:p>
            <a:endParaRPr lang="en-US" sz="1200" dirty="0">
              <a:latin typeface="Adobe Clean" panose="020B0503020404020204" pitchFamily="34" charset="0"/>
            </a:endParaRPr>
          </a:p>
          <a:p>
            <a:r>
              <a:rPr lang="en-US" sz="1200" dirty="0">
                <a:latin typeface="Adobe Clean" panose="020B0503020404020204" pitchFamily="34" charset="0"/>
              </a:rPr>
              <a:t>NOTE: The </a:t>
            </a:r>
            <a:r>
              <a:rPr lang="en-US" sz="1200" dirty="0" err="1">
                <a:latin typeface="Adobe Clean" panose="020B0503020404020204" pitchFamily="34" charset="0"/>
                <a:cs typeface="Courier New" panose="02070309020205020404" pitchFamily="49" charset="0"/>
              </a:rPr>
              <a:t>ResourceResolver</a:t>
            </a:r>
            <a:r>
              <a:rPr lang="en-US" sz="1200" dirty="0">
                <a:latin typeface="Adobe Clean" panose="020B0503020404020204" pitchFamily="34" charset="0"/>
              </a:rPr>
              <a:t> is the part of Sling that resolves incoming requests to actual or virtual resources.</a:t>
            </a:r>
          </a:p>
          <a:p>
            <a:endParaRPr lang="en-US" sz="1200" dirty="0">
              <a:latin typeface="Adobe Clean" panose="020B0503020404020204" pitchFamily="34" charset="0"/>
            </a:endParaRPr>
          </a:p>
          <a:p>
            <a:endParaRPr lang="en-US" dirty="0"/>
          </a:p>
        </p:txBody>
      </p:sp>
      <p:sp>
        <p:nvSpPr>
          <p:cNvPr id="4" name="Slide Number Placeholder 3"/>
          <p:cNvSpPr>
            <a:spLocks noGrp="1"/>
          </p:cNvSpPr>
          <p:nvPr>
            <p:ph type="sldNum" sz="quarter" idx="10"/>
          </p:nvPr>
        </p:nvSpPr>
        <p:spPr/>
        <p:txBody>
          <a:bodyPr/>
          <a:lstStyle/>
          <a:p>
            <a:fld id="{F457AB4A-84D0-4E56-8ABD-A07099918761}" type="slidenum">
              <a:rPr lang="en-US" smtClean="0"/>
              <a:t>36</a:t>
            </a:fld>
            <a:endParaRPr lang="en-US"/>
          </a:p>
        </p:txBody>
      </p:sp>
    </p:spTree>
    <p:extLst>
      <p:ext uri="{BB962C8B-B14F-4D97-AF65-F5344CB8AC3E}">
        <p14:creationId xmlns:p14="http://schemas.microsoft.com/office/powerpoint/2010/main" val="11141387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buFont typeface="Wingdings" panose="05000000000000000000" pitchFamily="2" charset="2"/>
              <a:buChar char="ü"/>
            </a:pPr>
            <a:endParaRPr lang="en-US" dirty="0"/>
          </a:p>
          <a:p>
            <a:endParaRPr lang="en-US" sz="1300" dirty="0">
              <a:latin typeface="Adobe Clean" panose="020B0503020404020204" pitchFamily="34" charset="0"/>
            </a:endParaRPr>
          </a:p>
          <a:p>
            <a:endParaRPr lang="en-US" dirty="0">
              <a:latin typeface="Adobe Clean" panose="020B0503020404020204" pitchFamily="34" charset="0"/>
            </a:endParaRPr>
          </a:p>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37</a:t>
            </a:fld>
            <a:endParaRPr lang="en-US"/>
          </a:p>
        </p:txBody>
      </p:sp>
    </p:spTree>
    <p:extLst>
      <p:ext uri="{BB962C8B-B14F-4D97-AF65-F5344CB8AC3E}">
        <p14:creationId xmlns:p14="http://schemas.microsoft.com/office/powerpoint/2010/main" val="42377168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scripts are stored in either /apps or /libs folder, and are searched in the same order. If no matching script is found in either of the folders, then the default script is rendered. When the resource is identified from the URL, its resource type property is located and the value extracted. This value is either an absolute or a relative path that points to the location of the script to be used for rendering the content.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multiple matches of the script, the script with the best match is selected. The more selector matches, the better. </a:t>
            </a:r>
          </a:p>
        </p:txBody>
      </p:sp>
      <p:sp>
        <p:nvSpPr>
          <p:cNvPr id="4" name="Slide Number Placeholder 3"/>
          <p:cNvSpPr>
            <a:spLocks noGrp="1"/>
          </p:cNvSpPr>
          <p:nvPr>
            <p:ph type="sldNum" sz="quarter" idx="10"/>
          </p:nvPr>
        </p:nvSpPr>
        <p:spPr/>
        <p:txBody>
          <a:bodyPr/>
          <a:lstStyle/>
          <a:p>
            <a:fld id="{3EF2277D-4E65-471B-8FDC-312617F5EA89}" type="slidenum">
              <a:rPr lang="en-US" smtClean="0"/>
              <a:pPr/>
              <a:t>39</a:t>
            </a:fld>
            <a:endParaRPr lang="en-US" dirty="0"/>
          </a:p>
        </p:txBody>
      </p:sp>
    </p:spTree>
    <p:extLst>
      <p:ext uri="{BB962C8B-B14F-4D97-AF65-F5344CB8AC3E}">
        <p14:creationId xmlns:p14="http://schemas.microsoft.com/office/powerpoint/2010/main" val="22588234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allow me to introduce myself. </a:t>
            </a:r>
            <a:r>
              <a:rPr lang="en-US" b="1" dirty="0"/>
              <a:t>&lt;Include instructor information.&gt; </a:t>
            </a:r>
          </a:p>
        </p:txBody>
      </p:sp>
      <p:sp>
        <p:nvSpPr>
          <p:cNvPr id="4" name="Slide Number Placeholder 3"/>
          <p:cNvSpPr>
            <a:spLocks noGrp="1"/>
          </p:cNvSpPr>
          <p:nvPr>
            <p:ph type="sldNum" sz="quarter" idx="5"/>
          </p:nvPr>
        </p:nvSpPr>
        <p:spPr/>
        <p:txBody>
          <a:bodyPr/>
          <a:lstStyle/>
          <a:p>
            <a:fld id="{3EF2277D-4E65-471B-8FDC-312617F5EA89}" type="slidenum">
              <a:rPr lang="en-US" smtClean="0"/>
              <a:pPr/>
              <a:t>4</a:t>
            </a:fld>
            <a:endParaRPr lang="en-US"/>
          </a:p>
        </p:txBody>
      </p:sp>
    </p:spTree>
    <p:extLst>
      <p:ext uri="{BB962C8B-B14F-4D97-AF65-F5344CB8AC3E}">
        <p14:creationId xmlns:p14="http://schemas.microsoft.com/office/powerpoint/2010/main" val="24881839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Decompose URL</a:t>
            </a:r>
          </a:p>
          <a:p>
            <a:r>
              <a:rPr lang="en-US" dirty="0"/>
              <a:t>2 Follow </a:t>
            </a:r>
            <a:r>
              <a:rPr lang="en-US" dirty="0" err="1"/>
              <a:t>sling:resourceType</a:t>
            </a:r>
            <a:r>
              <a:rPr lang="en-US" dirty="0"/>
              <a:t> to find script</a:t>
            </a:r>
          </a:p>
          <a:p>
            <a:r>
              <a:rPr lang="en-US" dirty="0"/>
              <a:t>3 Render page and all contained components</a:t>
            </a:r>
          </a:p>
        </p:txBody>
      </p:sp>
      <p:sp>
        <p:nvSpPr>
          <p:cNvPr id="4" name="Slide Number Placeholder 3"/>
          <p:cNvSpPr>
            <a:spLocks noGrp="1"/>
          </p:cNvSpPr>
          <p:nvPr>
            <p:ph type="sldNum" sz="quarter" idx="5"/>
          </p:nvPr>
        </p:nvSpPr>
        <p:spPr/>
        <p:txBody>
          <a:bodyPr/>
          <a:lstStyle/>
          <a:p>
            <a:fld id="{3EF2277D-4E65-471B-8FDC-312617F5EA89}" type="slidenum">
              <a:rPr lang="en-US" smtClean="0"/>
              <a:pPr/>
              <a:t>40</a:t>
            </a:fld>
            <a:endParaRPr lang="en-US" dirty="0"/>
          </a:p>
        </p:txBody>
      </p:sp>
    </p:spTree>
    <p:extLst>
      <p:ext uri="{BB962C8B-B14F-4D97-AF65-F5344CB8AC3E}">
        <p14:creationId xmlns:p14="http://schemas.microsoft.com/office/powerpoint/2010/main" val="23963673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41</a:t>
            </a:fld>
            <a:endParaRPr lang="en-US" dirty="0"/>
          </a:p>
        </p:txBody>
      </p:sp>
    </p:spTree>
    <p:extLst>
      <p:ext uri="{BB962C8B-B14F-4D97-AF65-F5344CB8AC3E}">
        <p14:creationId xmlns:p14="http://schemas.microsoft.com/office/powerpoint/2010/main" val="29784063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Traditional AEM replication framework used AEM 5.0 – 6.5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Publish tier </a:t>
            </a:r>
            <a:r>
              <a:rPr lang="en-US" sz="1200" b="0" i="0" kern="1200" dirty="0">
                <a:solidFill>
                  <a:schemeClr val="tx1"/>
                </a:solidFill>
                <a:effectLst/>
                <a:latin typeface="+mn-lt"/>
                <a:ea typeface="+mn-ea"/>
                <a:cs typeface="+mn-cs"/>
              </a:rPr>
              <a:t>auto-configures itself during runtime when when publish nodes are added or removed. Further when author server nodes are add or removed or recycled.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Publication/</a:t>
            </a:r>
            <a:r>
              <a:rPr lang="en-US" dirty="0" err="1"/>
              <a:t>Unpublication</a:t>
            </a:r>
            <a:r>
              <a:rPr lang="en-US" dirty="0"/>
              <a:t> is atomic, in that a single un/publication request will succeed for all resources in the AEM Publish Service, or fail for all. The resources within the AEM Publish Service will never be in a inconsistent state.</a:t>
            </a:r>
          </a:p>
          <a:p>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43</a:t>
            </a:fld>
            <a:endParaRPr lang="en-US" dirty="0"/>
          </a:p>
        </p:txBody>
      </p:sp>
    </p:spTree>
    <p:extLst>
      <p:ext uri="{BB962C8B-B14F-4D97-AF65-F5344CB8AC3E}">
        <p14:creationId xmlns:p14="http://schemas.microsoft.com/office/powerpoint/2010/main" val="21673438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F2277D-4E65-471B-8FDC-312617F5EA8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850089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48</a:t>
            </a:fld>
            <a:endParaRPr lang="en-US" dirty="0"/>
          </a:p>
        </p:txBody>
      </p:sp>
    </p:spTree>
    <p:extLst>
      <p:ext uri="{BB962C8B-B14F-4D97-AF65-F5344CB8AC3E}">
        <p14:creationId xmlns:p14="http://schemas.microsoft.com/office/powerpoint/2010/main" val="3062673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Note to CDs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watching the Connect recording on ‘</a:t>
            </a:r>
            <a:r>
              <a:rPr lang="en-US" dirty="0">
                <a:latin typeface="+mn-lt"/>
              </a:rPr>
              <a:t>Tips for creating a great presentation’, you may need to download the Flash player, if it’s not downloaded already.</a:t>
            </a:r>
          </a:p>
          <a:p>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49</a:t>
            </a:fld>
            <a:endParaRPr lang="en-US" dirty="0"/>
          </a:p>
        </p:txBody>
      </p:sp>
    </p:spTree>
    <p:extLst>
      <p:ext uri="{BB962C8B-B14F-4D97-AF65-F5344CB8AC3E}">
        <p14:creationId xmlns:p14="http://schemas.microsoft.com/office/powerpoint/2010/main" val="15333448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Data</a:t>
            </a:r>
            <a:r>
              <a:rPr lang="en-US" b="1" baseline="0" dirty="0"/>
              <a:t> Migration</a:t>
            </a:r>
          </a:p>
          <a:p>
            <a:r>
              <a:rPr lang="en-US" dirty="0"/>
              <a:t>Data migration is migration from legacy systems to new system, in this case, AEM</a:t>
            </a:r>
          </a:p>
          <a:p>
            <a:pPr lvl="1"/>
            <a:r>
              <a:rPr lang="en-US" dirty="0"/>
              <a:t>Involves a detailed study of its architecture</a:t>
            </a:r>
          </a:p>
          <a:p>
            <a:r>
              <a:rPr lang="en-US" dirty="0"/>
              <a:t>Legacy systems:</a:t>
            </a:r>
          </a:p>
          <a:p>
            <a:pPr lvl="1"/>
            <a:r>
              <a:rPr lang="en-US" dirty="0"/>
              <a:t>could be single or disparate</a:t>
            </a:r>
          </a:p>
          <a:p>
            <a:pPr lvl="1"/>
            <a:r>
              <a:rPr lang="en-US" dirty="0"/>
              <a:t>could have their own Content Management Systems (CMS)</a:t>
            </a:r>
          </a:p>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51</a:t>
            </a:fld>
            <a:endParaRPr lang="en-US"/>
          </a:p>
        </p:txBody>
      </p:sp>
      <p:pic>
        <p:nvPicPr>
          <p:cNvPr id="5" name="Picture 4"/>
          <p:cNvPicPr>
            <a:picLocks noChangeAspect="1"/>
          </p:cNvPicPr>
          <p:nvPr/>
        </p:nvPicPr>
        <p:blipFill>
          <a:blip r:embed="rId3"/>
          <a:stretch>
            <a:fillRect/>
          </a:stretch>
        </p:blipFill>
        <p:spPr>
          <a:xfrm>
            <a:off x="0" y="2743200"/>
            <a:ext cx="7315200" cy="4109663"/>
          </a:xfrm>
          <a:prstGeom prst="rect">
            <a:avLst/>
          </a:prstGeom>
        </p:spPr>
      </p:pic>
    </p:spTree>
    <p:extLst>
      <p:ext uri="{BB962C8B-B14F-4D97-AF65-F5344CB8AC3E}">
        <p14:creationId xmlns:p14="http://schemas.microsoft.com/office/powerpoint/2010/main" val="4338985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dobe Clean" panose="020B0503020404020204" pitchFamily="34" charset="0"/>
                <a:ea typeface="+mn-ea"/>
                <a:cs typeface="+mn-cs"/>
              </a:rPr>
              <a:t>To migrate data from legacy systems, it is best practice to follow these procedures:</a:t>
            </a:r>
          </a:p>
          <a:p>
            <a:pPr lvl="0"/>
            <a:r>
              <a:rPr lang="en-US" sz="1200" b="1" kern="1200" dirty="0">
                <a:solidFill>
                  <a:schemeClr val="tx1"/>
                </a:solidFill>
                <a:effectLst/>
                <a:latin typeface="Adobe Clean" panose="020B0503020404020204" pitchFamily="34" charset="0"/>
                <a:ea typeface="+mn-ea"/>
                <a:cs typeface="+mn-cs"/>
              </a:rPr>
              <a:t>Identify the source.</a:t>
            </a:r>
            <a:br>
              <a:rPr lang="en-US" sz="1200" b="1" kern="1200" dirty="0">
                <a:solidFill>
                  <a:schemeClr val="tx1"/>
                </a:solidFill>
                <a:effectLst/>
                <a:latin typeface="Adobe Clean" panose="020B0503020404020204" pitchFamily="34" charset="0"/>
                <a:ea typeface="+mn-ea"/>
                <a:cs typeface="+mn-cs"/>
              </a:rPr>
            </a:br>
            <a:r>
              <a:rPr lang="en-US" sz="1200" kern="1200" dirty="0">
                <a:solidFill>
                  <a:schemeClr val="tx1"/>
                </a:solidFill>
                <a:effectLst/>
                <a:latin typeface="Adobe Clean" panose="020B0503020404020204" pitchFamily="34" charset="0"/>
                <a:ea typeface="+mn-ea"/>
                <a:cs typeface="+mn-cs"/>
              </a:rPr>
              <a:t>Most legacy systems are based on databases and have relations between the data being stored. You need to extract this data from the source format into a neutral format. For example, you can extract the data into an xml format. </a:t>
            </a:r>
          </a:p>
          <a:p>
            <a:pPr lvl="0"/>
            <a:r>
              <a:rPr lang="en-US" sz="1200" b="1" kern="1200" dirty="0">
                <a:solidFill>
                  <a:schemeClr val="tx1"/>
                </a:solidFill>
                <a:effectLst/>
                <a:latin typeface="Adobe Clean" panose="020B0503020404020204" pitchFamily="34" charset="0"/>
                <a:ea typeface="+mn-ea"/>
                <a:cs typeface="+mn-cs"/>
              </a:rPr>
              <a:t>Transform the existing content to the target format. </a:t>
            </a:r>
            <a:br>
              <a:rPr lang="en-US" sz="1200" b="1" kern="1200" dirty="0">
                <a:solidFill>
                  <a:schemeClr val="tx1"/>
                </a:solidFill>
                <a:effectLst/>
                <a:latin typeface="Adobe Clean" panose="020B0503020404020204" pitchFamily="34" charset="0"/>
                <a:ea typeface="+mn-ea"/>
                <a:cs typeface="+mn-cs"/>
              </a:rPr>
            </a:br>
            <a:r>
              <a:rPr lang="en-US" sz="1200" kern="1200" dirty="0">
                <a:solidFill>
                  <a:schemeClr val="tx1"/>
                </a:solidFill>
                <a:effectLst/>
                <a:latin typeface="Adobe Clean" panose="020B0503020404020204" pitchFamily="34" charset="0"/>
                <a:ea typeface="+mn-ea"/>
                <a:cs typeface="+mn-cs"/>
              </a:rPr>
              <a:t>The extracted data needs to be converted into a format (an xml format) that is recognizable by AEM. That is, it should translate itself into nodes and properties as identified by the JCR. You need to use David’s model to map data into the JCR repository. </a:t>
            </a:r>
            <a:r>
              <a:rPr lang="en-US" sz="1200" i="1" kern="1200" dirty="0">
                <a:solidFill>
                  <a:schemeClr val="tx1"/>
                </a:solidFill>
                <a:effectLst/>
                <a:latin typeface="Adobe Clean" panose="020B0503020404020204" pitchFamily="34" charset="0"/>
                <a:ea typeface="+mn-ea"/>
                <a:cs typeface="+mn-cs"/>
              </a:rPr>
              <a:t>We</a:t>
            </a:r>
            <a:r>
              <a:rPr lang="en-US" sz="1200" i="1" kern="1200" baseline="0" dirty="0">
                <a:solidFill>
                  <a:schemeClr val="tx1"/>
                </a:solidFill>
                <a:effectLst/>
                <a:latin typeface="Adobe Clean" panose="020B0503020404020204" pitchFamily="34" charset="0"/>
                <a:ea typeface="+mn-ea"/>
                <a:cs typeface="+mn-cs"/>
              </a:rPr>
              <a:t> will talk about David’s model more in Chapter 4.</a:t>
            </a:r>
            <a:endParaRPr lang="en-US" sz="1200" kern="1200" dirty="0">
              <a:solidFill>
                <a:schemeClr val="tx1"/>
              </a:solidFill>
              <a:effectLst/>
              <a:latin typeface="Adobe Clean" panose="020B0503020404020204" pitchFamily="34" charset="0"/>
              <a:ea typeface="+mn-ea"/>
              <a:cs typeface="+mn-cs"/>
            </a:endParaRPr>
          </a:p>
          <a:p>
            <a:pPr lvl="0"/>
            <a:r>
              <a:rPr lang="en-US" sz="1200" b="1" kern="1200" dirty="0">
                <a:solidFill>
                  <a:schemeClr val="tx1"/>
                </a:solidFill>
                <a:effectLst/>
                <a:latin typeface="Adobe Clean" panose="020B0503020404020204" pitchFamily="34" charset="0"/>
                <a:ea typeface="+mn-ea"/>
                <a:cs typeface="+mn-cs"/>
              </a:rPr>
              <a:t>Import into CRX.</a:t>
            </a:r>
            <a:br>
              <a:rPr lang="en-US" sz="1200" b="1" kern="1200" dirty="0">
                <a:solidFill>
                  <a:schemeClr val="tx1"/>
                </a:solidFill>
                <a:effectLst/>
                <a:latin typeface="Adobe Clean" panose="020B0503020404020204" pitchFamily="34" charset="0"/>
                <a:ea typeface="+mn-ea"/>
                <a:cs typeface="+mn-cs"/>
              </a:rPr>
            </a:br>
            <a:r>
              <a:rPr lang="en-US" sz="1200" kern="1200" dirty="0">
                <a:solidFill>
                  <a:schemeClr val="tx1"/>
                </a:solidFill>
                <a:effectLst/>
                <a:latin typeface="Adobe Clean" panose="020B0503020404020204" pitchFamily="34" charset="0"/>
                <a:ea typeface="+mn-ea"/>
                <a:cs typeface="+mn-cs"/>
              </a:rPr>
              <a:t>Import and store the content in CRX using tools such as </a:t>
            </a:r>
            <a:r>
              <a:rPr lang="en-US" sz="1200" kern="1200" dirty="0" err="1">
                <a:solidFill>
                  <a:schemeClr val="tx1"/>
                </a:solidFill>
                <a:effectLst/>
                <a:latin typeface="Adobe Clean" panose="020B0503020404020204" pitchFamily="34" charset="0"/>
                <a:ea typeface="+mn-ea"/>
                <a:cs typeface="+mn-cs"/>
              </a:rPr>
              <a:t>FileVault</a:t>
            </a:r>
            <a:r>
              <a:rPr lang="en-US" sz="1200" kern="1200" dirty="0">
                <a:solidFill>
                  <a:schemeClr val="tx1"/>
                </a:solidFill>
                <a:effectLst/>
                <a:latin typeface="Adobe Clean" panose="020B0503020404020204" pitchFamily="34" charset="0"/>
                <a:ea typeface="+mn-ea"/>
                <a:cs typeface="+mn-cs"/>
              </a:rPr>
              <a:t>, or Package Manager.</a:t>
            </a:r>
          </a:p>
          <a:p>
            <a:endParaRPr lang="en-US" dirty="0">
              <a:latin typeface="Adobe Clean" panose="020B0503020404020204" pitchFamily="34" charset="0"/>
            </a:endParaRPr>
          </a:p>
          <a:p>
            <a:r>
              <a:rPr lang="en-US" sz="1200" kern="1200" dirty="0">
                <a:solidFill>
                  <a:schemeClr val="tx1"/>
                </a:solidFill>
                <a:effectLst/>
                <a:latin typeface="Adobe Clean" panose="020B0503020404020204" pitchFamily="34" charset="0"/>
                <a:ea typeface="+mn-ea"/>
                <a:cs typeface="+mn-cs"/>
              </a:rPr>
              <a:t>As a final note, whenever you need to migrate content, consider the following:</a:t>
            </a:r>
          </a:p>
          <a:p>
            <a:pPr marL="171450" lvl="0" indent="-171450">
              <a:buFont typeface="Arial" panose="020B0604020202020204" pitchFamily="34" charset="0"/>
              <a:buChar char="•"/>
            </a:pPr>
            <a:r>
              <a:rPr lang="en-US" sz="1200" kern="1200" dirty="0">
                <a:solidFill>
                  <a:schemeClr val="tx1"/>
                </a:solidFill>
                <a:effectLst/>
                <a:latin typeface="Adobe Clean" panose="020B0503020404020204" pitchFamily="34" charset="0"/>
                <a:ea typeface="+mn-ea"/>
                <a:cs typeface="+mn-cs"/>
              </a:rPr>
              <a:t>Migration does not mean just copying and pasting data into CRX</a:t>
            </a:r>
          </a:p>
          <a:p>
            <a:pPr marL="171450" lvl="0" indent="-171450">
              <a:buFont typeface="Arial" panose="020B0604020202020204" pitchFamily="34" charset="0"/>
              <a:buChar char="•"/>
            </a:pPr>
            <a:r>
              <a:rPr lang="en-US" sz="1200" kern="1200" dirty="0">
                <a:solidFill>
                  <a:schemeClr val="tx1"/>
                </a:solidFill>
                <a:effectLst/>
                <a:latin typeface="Adobe Clean" panose="020B0503020404020204" pitchFamily="34" charset="0"/>
                <a:ea typeface="+mn-ea"/>
                <a:cs typeface="+mn-cs"/>
              </a:rPr>
              <a:t>Type of migration plan to use differs with each project</a:t>
            </a:r>
          </a:p>
          <a:p>
            <a:pPr marL="171450" lvl="0" indent="-171450">
              <a:buFont typeface="Arial" panose="020B0604020202020204" pitchFamily="34" charset="0"/>
              <a:buChar char="•"/>
            </a:pPr>
            <a:r>
              <a:rPr lang="en-US" sz="1200" kern="1200" dirty="0">
                <a:solidFill>
                  <a:schemeClr val="tx1"/>
                </a:solidFill>
                <a:effectLst/>
                <a:latin typeface="Adobe Clean" panose="020B0503020404020204" pitchFamily="34" charset="0"/>
                <a:ea typeface="+mn-ea"/>
                <a:cs typeface="+mn-cs"/>
              </a:rPr>
              <a:t>Make good use of the xml format.</a:t>
            </a:r>
          </a:p>
        </p:txBody>
      </p:sp>
      <p:sp>
        <p:nvSpPr>
          <p:cNvPr id="4" name="Slide Number Placeholder 3"/>
          <p:cNvSpPr>
            <a:spLocks noGrp="1"/>
          </p:cNvSpPr>
          <p:nvPr>
            <p:ph type="sldNum" sz="quarter" idx="10"/>
          </p:nvPr>
        </p:nvSpPr>
        <p:spPr/>
        <p:txBody>
          <a:bodyPr/>
          <a:lstStyle/>
          <a:p>
            <a:fld id="{3EF2277D-4E65-471B-8FDC-312617F5EA89}" type="slidenum">
              <a:rPr lang="en-US" smtClean="0"/>
              <a:pPr/>
              <a:t>52</a:t>
            </a:fld>
            <a:endParaRPr lang="en-US"/>
          </a:p>
        </p:txBody>
      </p:sp>
    </p:spTree>
    <p:extLst>
      <p:ext uri="{BB962C8B-B14F-4D97-AF65-F5344CB8AC3E}">
        <p14:creationId xmlns:p14="http://schemas.microsoft.com/office/powerpoint/2010/main" val="7244252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good plan is imperative to success!</a:t>
            </a:r>
          </a:p>
          <a:p>
            <a:pPr lvl="1"/>
            <a:r>
              <a:rPr lang="en-US" dirty="0"/>
              <a:t>Detailed mappings from source to node type/node name(URI)/property name</a:t>
            </a:r>
          </a:p>
          <a:p>
            <a:pPr lvl="1"/>
            <a:r>
              <a:rPr lang="en-US" dirty="0"/>
              <a:t>Identified strategy for manual/automated migration</a:t>
            </a:r>
          </a:p>
          <a:p>
            <a:pPr lvl="1"/>
            <a:r>
              <a:rPr lang="en-US" dirty="0"/>
              <a:t>Identified strategy for manual/automated testing</a:t>
            </a:r>
          </a:p>
          <a:p>
            <a:pPr lvl="1"/>
            <a:r>
              <a:rPr lang="en-US" dirty="0"/>
              <a:t>Identified success criteria</a:t>
            </a:r>
          </a:p>
          <a:p>
            <a:pPr lvl="1"/>
            <a:r>
              <a:rPr lang="en-US" dirty="0"/>
              <a:t>Set the stage for a potential change in migration strategy and it’s affect on the plan</a:t>
            </a:r>
          </a:p>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53</a:t>
            </a:fld>
            <a:endParaRPr lang="en-US"/>
          </a:p>
        </p:txBody>
      </p:sp>
    </p:spTree>
    <p:extLst>
      <p:ext uri="{BB962C8B-B14F-4D97-AF65-F5344CB8AC3E}">
        <p14:creationId xmlns:p14="http://schemas.microsoft.com/office/powerpoint/2010/main" val="1628039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good plan is imperative to success!</a:t>
            </a:r>
          </a:p>
          <a:p>
            <a:pPr lvl="1"/>
            <a:r>
              <a:rPr lang="en-US" dirty="0"/>
              <a:t>Detailed mappings from source to node type/node name(URI)/property name</a:t>
            </a:r>
          </a:p>
          <a:p>
            <a:pPr lvl="1"/>
            <a:r>
              <a:rPr lang="en-US" dirty="0"/>
              <a:t>Identified strategy for manual/automated migration</a:t>
            </a:r>
          </a:p>
          <a:p>
            <a:pPr lvl="1"/>
            <a:r>
              <a:rPr lang="en-US" dirty="0"/>
              <a:t>Identified strategy for manual/automated testing</a:t>
            </a:r>
          </a:p>
          <a:p>
            <a:pPr lvl="1"/>
            <a:r>
              <a:rPr lang="en-US" dirty="0"/>
              <a:t>Identified success criteria</a:t>
            </a:r>
          </a:p>
          <a:p>
            <a:pPr lvl="1"/>
            <a:r>
              <a:rPr lang="en-US" dirty="0"/>
              <a:t>Set the stage for a potential change in migration strategy and it’s affect on the plan</a:t>
            </a:r>
          </a:p>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54</a:t>
            </a:fld>
            <a:endParaRPr lang="en-US"/>
          </a:p>
        </p:txBody>
      </p:sp>
    </p:spTree>
    <p:extLst>
      <p:ext uri="{BB962C8B-B14F-4D97-AF65-F5344CB8AC3E}">
        <p14:creationId xmlns:p14="http://schemas.microsoft.com/office/powerpoint/2010/main" val="2366908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5</a:t>
            </a:fld>
            <a:endParaRPr lang="en-US" dirty="0"/>
          </a:p>
        </p:txBody>
      </p:sp>
    </p:spTree>
    <p:extLst>
      <p:ext uri="{BB962C8B-B14F-4D97-AF65-F5344CB8AC3E}">
        <p14:creationId xmlns:p14="http://schemas.microsoft.com/office/powerpoint/2010/main" val="42345099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Empahsize</a:t>
            </a:r>
            <a:r>
              <a:rPr lang="en-US" dirty="0"/>
              <a:t> ways to migrate: VLT, POST servlet, JCR/WCM APIs</a:t>
            </a:r>
          </a:p>
          <a:p>
            <a:r>
              <a:rPr lang="en-US" dirty="0"/>
              <a:t>VLT – good for bulk, but no good error </a:t>
            </a:r>
            <a:r>
              <a:rPr lang="en-US" dirty="0" err="1"/>
              <a:t>msg</a:t>
            </a:r>
            <a:r>
              <a:rPr lang="en-US" dirty="0"/>
              <a:t> help, good when source exports XML</a:t>
            </a:r>
          </a:p>
          <a:p>
            <a:r>
              <a:rPr lang="en-US" dirty="0"/>
              <a:t>POST – </a:t>
            </a:r>
            <a:r>
              <a:rPr lang="en-US" dirty="0" err="1"/>
              <a:t>adhock</a:t>
            </a:r>
            <a:r>
              <a:rPr lang="en-US" dirty="0"/>
              <a:t> testing</a:t>
            </a:r>
          </a:p>
          <a:p>
            <a:r>
              <a:rPr lang="en-US" dirty="0"/>
              <a:t>APIs – repeatable, but long dev process</a:t>
            </a:r>
          </a:p>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55</a:t>
            </a:fld>
            <a:endParaRPr lang="en-US"/>
          </a:p>
        </p:txBody>
      </p:sp>
    </p:spTree>
    <p:extLst>
      <p:ext uri="{BB962C8B-B14F-4D97-AF65-F5344CB8AC3E}">
        <p14:creationId xmlns:p14="http://schemas.microsoft.com/office/powerpoint/2010/main" val="42820445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dobe Clean" panose="020B0503020404020204" pitchFamily="34" charset="0"/>
                <a:ea typeface="+mn-ea"/>
                <a:cs typeface="+mn-cs"/>
              </a:rPr>
              <a:t>Based on the complexity and size of the migrating system, you can use any of the following three methods for migration:</a:t>
            </a:r>
          </a:p>
          <a:p>
            <a:pPr marL="171450" lvl="0" indent="-171450">
              <a:buFont typeface="Arial" panose="020B0604020202020204" pitchFamily="34" charset="0"/>
              <a:buChar char="•"/>
            </a:pPr>
            <a:r>
              <a:rPr lang="en-US" sz="1200" b="1" kern="1200" dirty="0">
                <a:solidFill>
                  <a:schemeClr val="tx1"/>
                </a:solidFill>
                <a:effectLst/>
                <a:latin typeface="Adobe Clean" panose="020B0503020404020204" pitchFamily="34" charset="0"/>
                <a:ea typeface="+mn-ea"/>
                <a:cs typeface="+mn-cs"/>
              </a:rPr>
              <a:t>Manual migration</a:t>
            </a:r>
            <a:r>
              <a:rPr lang="en-US" sz="1200" kern="1200" dirty="0">
                <a:solidFill>
                  <a:schemeClr val="tx1"/>
                </a:solidFill>
                <a:effectLst/>
                <a:latin typeface="Adobe Clean" panose="020B0503020404020204" pitchFamily="34" charset="0"/>
                <a:ea typeface="+mn-ea"/>
                <a:cs typeface="+mn-cs"/>
              </a:rPr>
              <a:t> (human entry)</a:t>
            </a:r>
            <a:br>
              <a:rPr lang="en-US" sz="1200" kern="1200" dirty="0">
                <a:solidFill>
                  <a:schemeClr val="tx1"/>
                </a:solidFill>
                <a:effectLst/>
                <a:latin typeface="Adobe Clean" panose="020B0503020404020204" pitchFamily="34" charset="0"/>
                <a:ea typeface="+mn-ea"/>
                <a:cs typeface="+mn-cs"/>
              </a:rPr>
            </a:br>
            <a:r>
              <a:rPr lang="en-US" sz="1200" kern="1200" dirty="0">
                <a:solidFill>
                  <a:schemeClr val="tx1"/>
                </a:solidFill>
                <a:effectLst/>
                <a:latin typeface="Adobe Clean" panose="020B0503020404020204" pitchFamily="34" charset="0"/>
                <a:ea typeface="+mn-ea"/>
                <a:cs typeface="+mn-cs"/>
              </a:rPr>
              <a:t>Hire someone to enter the data into an AEM friendly format.</a:t>
            </a:r>
          </a:p>
          <a:p>
            <a:pPr marL="171450" lvl="0" indent="-171450">
              <a:buFont typeface="Arial" panose="020B0604020202020204" pitchFamily="34" charset="0"/>
              <a:buChar char="•"/>
            </a:pPr>
            <a:r>
              <a:rPr lang="en-US" sz="1200" b="1" kern="1200" dirty="0">
                <a:solidFill>
                  <a:schemeClr val="tx1"/>
                </a:solidFill>
                <a:effectLst/>
                <a:latin typeface="Adobe Clean" panose="020B0503020404020204" pitchFamily="34" charset="0"/>
                <a:ea typeface="+mn-ea"/>
                <a:cs typeface="+mn-cs"/>
              </a:rPr>
              <a:t>Automated migration</a:t>
            </a:r>
            <a:r>
              <a:rPr lang="en-US" sz="1200" kern="1200" dirty="0">
                <a:solidFill>
                  <a:schemeClr val="tx1"/>
                </a:solidFill>
                <a:effectLst/>
                <a:latin typeface="Adobe Clean" panose="020B0503020404020204" pitchFamily="34" charset="0"/>
                <a:ea typeface="+mn-ea"/>
                <a:cs typeface="+mn-cs"/>
              </a:rPr>
              <a:t> (using APIs)</a:t>
            </a:r>
            <a:br>
              <a:rPr lang="en-US" sz="1200" kern="1200" dirty="0">
                <a:solidFill>
                  <a:schemeClr val="tx1"/>
                </a:solidFill>
                <a:effectLst/>
                <a:latin typeface="Adobe Clean" panose="020B0503020404020204" pitchFamily="34" charset="0"/>
                <a:ea typeface="+mn-ea"/>
                <a:cs typeface="+mn-cs"/>
              </a:rPr>
            </a:br>
            <a:r>
              <a:rPr lang="en-US" sz="1200" kern="1200" dirty="0">
                <a:solidFill>
                  <a:schemeClr val="tx1"/>
                </a:solidFill>
                <a:effectLst/>
                <a:latin typeface="Adobe Clean" panose="020B0503020404020204" pitchFamily="34" charset="0"/>
                <a:ea typeface="+mn-ea"/>
                <a:cs typeface="+mn-cs"/>
              </a:rPr>
              <a:t>Export data from legacy system as XML, then write a script to convert the data into a JCR friendly XML, and finally import that package into JCR.</a:t>
            </a:r>
          </a:p>
          <a:p>
            <a:pPr marL="171450" lvl="0" indent="-171450">
              <a:buFont typeface="Arial" panose="020B0604020202020204" pitchFamily="34" charset="0"/>
              <a:buChar char="•"/>
            </a:pPr>
            <a:r>
              <a:rPr lang="en-US" sz="1200" b="1" kern="1200" dirty="0">
                <a:solidFill>
                  <a:schemeClr val="tx1"/>
                </a:solidFill>
                <a:effectLst/>
                <a:latin typeface="Adobe Clean" panose="020B0503020404020204" pitchFamily="34" charset="0"/>
                <a:ea typeface="+mn-ea"/>
                <a:cs typeface="+mn-cs"/>
              </a:rPr>
              <a:t>Hybrid migration</a:t>
            </a:r>
            <a:r>
              <a:rPr lang="en-US" sz="1200" kern="1200" dirty="0">
                <a:solidFill>
                  <a:schemeClr val="tx1"/>
                </a:solidFill>
                <a:effectLst/>
                <a:latin typeface="Adobe Clean" panose="020B0503020404020204" pitchFamily="34" charset="0"/>
                <a:ea typeface="+mn-ea"/>
                <a:cs typeface="+mn-cs"/>
              </a:rPr>
              <a:t> (combination of manual and automated)</a:t>
            </a:r>
            <a:br>
              <a:rPr lang="en-US" sz="1200" kern="1200" dirty="0">
                <a:solidFill>
                  <a:schemeClr val="tx1"/>
                </a:solidFill>
                <a:effectLst/>
                <a:latin typeface="Adobe Clean" panose="020B0503020404020204" pitchFamily="34" charset="0"/>
                <a:ea typeface="+mn-ea"/>
                <a:cs typeface="+mn-cs"/>
              </a:rPr>
            </a:br>
            <a:r>
              <a:rPr lang="en-US" sz="1200" kern="1200" dirty="0">
                <a:solidFill>
                  <a:schemeClr val="tx1"/>
                </a:solidFill>
                <a:effectLst/>
                <a:latin typeface="Adobe Clean" panose="020B0503020404020204" pitchFamily="34" charset="0"/>
                <a:ea typeface="+mn-ea"/>
                <a:cs typeface="+mn-cs"/>
              </a:rPr>
              <a:t>Import the bulk of the data through XML, and hire someone to update the data manually; for example, for adding metadata to modernize the data.</a:t>
            </a:r>
          </a:p>
          <a:p>
            <a:endParaRPr lang="en-US" dirty="0">
              <a:latin typeface="Adobe Clean" panose="020B0503020404020204" pitchFamily="34" charset="0"/>
            </a:endParaRPr>
          </a:p>
        </p:txBody>
      </p:sp>
      <p:sp>
        <p:nvSpPr>
          <p:cNvPr id="4" name="Slide Number Placeholder 3"/>
          <p:cNvSpPr>
            <a:spLocks noGrp="1"/>
          </p:cNvSpPr>
          <p:nvPr>
            <p:ph type="sldNum" sz="quarter" idx="10"/>
          </p:nvPr>
        </p:nvSpPr>
        <p:spPr/>
        <p:txBody>
          <a:bodyPr/>
          <a:lstStyle/>
          <a:p>
            <a:fld id="{3EF2277D-4E65-471B-8FDC-312617F5EA89}" type="slidenum">
              <a:rPr lang="en-US" smtClean="0"/>
              <a:pPr/>
              <a:t>56</a:t>
            </a:fld>
            <a:endParaRPr lang="en-US"/>
          </a:p>
        </p:txBody>
      </p:sp>
    </p:spTree>
    <p:extLst>
      <p:ext uri="{BB962C8B-B14F-4D97-AF65-F5344CB8AC3E}">
        <p14:creationId xmlns:p14="http://schemas.microsoft.com/office/powerpoint/2010/main" val="31786620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F52484-B7A8-48B6-860C-A93E364A0D4F}" type="slidenum">
              <a:rPr lang="en-GB" smtClean="0"/>
              <a:t>58</a:t>
            </a:fld>
            <a:endParaRPr lang="en-GB"/>
          </a:p>
        </p:txBody>
      </p:sp>
    </p:spTree>
    <p:extLst>
      <p:ext uri="{BB962C8B-B14F-4D97-AF65-F5344CB8AC3E}">
        <p14:creationId xmlns:p14="http://schemas.microsoft.com/office/powerpoint/2010/main" val="3569165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61</a:t>
            </a:fld>
            <a:endParaRPr lang="en-US" dirty="0"/>
          </a:p>
        </p:txBody>
      </p:sp>
    </p:spTree>
    <p:extLst>
      <p:ext uri="{BB962C8B-B14F-4D97-AF65-F5344CB8AC3E}">
        <p14:creationId xmlns:p14="http://schemas.microsoft.com/office/powerpoint/2010/main" val="37952019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Note to CDs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watching the Connect recording on ‘</a:t>
            </a:r>
            <a:r>
              <a:rPr lang="en-US" dirty="0">
                <a:latin typeface="+mn-lt"/>
              </a:rPr>
              <a:t>Tips for creating a great presentation’, you may need to download the Flash player, if it’s not downloaded already.</a:t>
            </a:r>
          </a:p>
          <a:p>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62</a:t>
            </a:fld>
            <a:endParaRPr lang="en-US" dirty="0"/>
          </a:p>
        </p:txBody>
      </p:sp>
    </p:spTree>
    <p:extLst>
      <p:ext uri="{BB962C8B-B14F-4D97-AF65-F5344CB8AC3E}">
        <p14:creationId xmlns:p14="http://schemas.microsoft.com/office/powerpoint/2010/main" val="32078018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64</a:t>
            </a:fld>
            <a:endParaRPr lang="en-US" dirty="0"/>
          </a:p>
        </p:txBody>
      </p:sp>
    </p:spTree>
    <p:extLst>
      <p:ext uri="{BB962C8B-B14F-4D97-AF65-F5344CB8AC3E}">
        <p14:creationId xmlns:p14="http://schemas.microsoft.com/office/powerpoint/2010/main" val="36854979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Headless CMS Cons: </a:t>
            </a:r>
          </a:p>
          <a:p>
            <a:pPr lvl="1"/>
            <a:r>
              <a:rPr lang="en-US" dirty="0"/>
              <a:t>This approach cuts marketers and authors out of presentation or layout decisions</a:t>
            </a:r>
          </a:p>
          <a:p>
            <a:pPr lvl="1"/>
            <a:r>
              <a:rPr lang="en-US" dirty="0"/>
              <a:t>Time to market and total cost of ownership increase, as any presentation changes require development support.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65</a:t>
            </a:fld>
            <a:endParaRPr lang="en-US" dirty="0"/>
          </a:p>
        </p:txBody>
      </p:sp>
    </p:spTree>
    <p:extLst>
      <p:ext uri="{BB962C8B-B14F-4D97-AF65-F5344CB8AC3E}">
        <p14:creationId xmlns:p14="http://schemas.microsoft.com/office/powerpoint/2010/main" val="10406801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72</a:t>
            </a:fld>
            <a:endParaRPr lang="en-US" dirty="0"/>
          </a:p>
        </p:txBody>
      </p:sp>
    </p:spTree>
    <p:extLst>
      <p:ext uri="{BB962C8B-B14F-4D97-AF65-F5344CB8AC3E}">
        <p14:creationId xmlns:p14="http://schemas.microsoft.com/office/powerpoint/2010/main" val="20510233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Headless CMS Cons: </a:t>
            </a:r>
          </a:p>
          <a:p>
            <a:pPr lvl="1"/>
            <a:r>
              <a:rPr lang="en-US" dirty="0"/>
              <a:t>This approach cuts marketers and authors out of presentation or layout decisions</a:t>
            </a:r>
          </a:p>
          <a:p>
            <a:pPr lvl="1"/>
            <a:r>
              <a:rPr lang="en-US" dirty="0"/>
              <a:t>Time to market and total cost of ownership increase, as any presentation changes require development support.</a:t>
            </a:r>
          </a:p>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74</a:t>
            </a:fld>
            <a:endParaRPr lang="en-US" dirty="0"/>
          </a:p>
        </p:txBody>
      </p:sp>
    </p:spTree>
    <p:extLst>
      <p:ext uri="{BB962C8B-B14F-4D97-AF65-F5344CB8AC3E}">
        <p14:creationId xmlns:p14="http://schemas.microsoft.com/office/powerpoint/2010/main" val="3878293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 </a:t>
            </a:r>
            <a:r>
              <a:rPr lang="en-US" dirty="0"/>
              <a:t>Archetype 23 has support for SPA in the front-end module.</a:t>
            </a:r>
          </a:p>
          <a:p>
            <a:endParaRPr lang="en-US" dirty="0"/>
          </a:p>
          <a:p>
            <a:r>
              <a:rPr lang="en-US" dirty="0"/>
              <a:t>Adobe’s new Single-Page Application (SPA) Editor in AEM Sites enables developers and marketers to preview, edit, and manage content in-context and in one place for faster collaboration.</a:t>
            </a:r>
          </a:p>
          <a:p>
            <a:endParaRPr lang="en-US" dirty="0"/>
          </a:p>
          <a:p>
            <a:r>
              <a:rPr lang="en-US" dirty="0"/>
              <a:t>Edit and manage single-page applications (SPAs) built on open-source frameworks like React and Angular with the same drag-and-drop editor you use for websites.</a:t>
            </a:r>
          </a:p>
          <a:p>
            <a:endParaRPr lang="en-US" dirty="0"/>
          </a:p>
          <a:p>
            <a:r>
              <a:rPr lang="en-US" dirty="0"/>
              <a:t>First shipped as part of AEM 6.4 SP2, with AEM 6.5 the SPA support gains following capabilities:</a:t>
            </a:r>
          </a:p>
          <a:p>
            <a:pPr marL="171450" indent="-171450">
              <a:buFont typeface="Arial" panose="020B0604020202020204" pitchFamily="34" charset="0"/>
              <a:buChar char="•"/>
            </a:pPr>
            <a:r>
              <a:rPr lang="en-US" dirty="0"/>
              <a:t>Use Template Editor to edit and configure the AEM editable parts of the SPA.</a:t>
            </a:r>
          </a:p>
          <a:p>
            <a:pPr marL="171450" indent="-171450">
              <a:buFont typeface="Arial" panose="020B0604020202020204" pitchFamily="34" charset="0"/>
              <a:buChar char="•"/>
            </a:pPr>
            <a:r>
              <a:rPr lang="en-US" dirty="0"/>
              <a:t>Use  Multi-site Management to create country, franchise or white-labeled SPA experiences.</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75</a:t>
            </a:fld>
            <a:endParaRPr lang="en-US" dirty="0"/>
          </a:p>
        </p:txBody>
      </p:sp>
    </p:spTree>
    <p:extLst>
      <p:ext uri="{BB962C8B-B14F-4D97-AF65-F5344CB8AC3E}">
        <p14:creationId xmlns:p14="http://schemas.microsoft.com/office/powerpoint/2010/main" val="22697108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Note to Instructors</a:t>
            </a:r>
            <a:r>
              <a:rPr lang="en-US" b="0" dirty="0"/>
              <a:t>: Please delete the slide for ILTs. This slide is applicable for only </a:t>
            </a:r>
            <a:r>
              <a:rPr lang="en-US" b="0" dirty="0" err="1"/>
              <a:t>vILTs</a:t>
            </a:r>
            <a:r>
              <a:rPr lang="en-US" b="0"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6</a:t>
            </a:fld>
            <a:endParaRPr lang="en-US" dirty="0"/>
          </a:p>
        </p:txBody>
      </p:sp>
    </p:spTree>
    <p:extLst>
      <p:ext uri="{BB962C8B-B14F-4D97-AF65-F5344CB8AC3E}">
        <p14:creationId xmlns:p14="http://schemas.microsoft.com/office/powerpoint/2010/main" val="21675874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concept is similar to the integration of the </a:t>
            </a:r>
            <a:r>
              <a:rPr lang="en-US" sz="1200" b="1" i="0" kern="1200" dirty="0">
                <a:solidFill>
                  <a:schemeClr val="tx1"/>
                </a:solidFill>
                <a:effectLst/>
                <a:latin typeface="+mn-lt"/>
                <a:ea typeface="+mn-ea"/>
                <a:cs typeface="+mn-cs"/>
              </a:rPr>
              <a:t>core</a:t>
            </a:r>
            <a:r>
              <a:rPr lang="en-US" sz="1200" b="0" i="0" kern="1200" dirty="0">
                <a:solidFill>
                  <a:schemeClr val="tx1"/>
                </a:solidFill>
                <a:effectLst/>
                <a:latin typeface="+mn-lt"/>
                <a:ea typeface="+mn-ea"/>
                <a:cs typeface="+mn-cs"/>
              </a:rPr>
              <a:t> Java bundle, where the Java bundle is compiled into a jar file that is embedded into the ui.apps module and deployed to AEM as an AEM package.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Note: </a:t>
            </a:r>
            <a:r>
              <a:rPr lang="en-US" sz="1200" b="0" i="0" kern="1200" dirty="0">
                <a:solidFill>
                  <a:schemeClr val="tx1"/>
                </a:solidFill>
                <a:effectLst/>
                <a:latin typeface="+mn-lt"/>
                <a:ea typeface="+mn-ea"/>
                <a:cs typeface="+mn-cs"/>
              </a:rPr>
              <a:t>Supports both React and Angular. We are using React as an example here.</a:t>
            </a:r>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78</a:t>
            </a:fld>
            <a:endParaRPr lang="en-US" dirty="0"/>
          </a:p>
        </p:txBody>
      </p:sp>
    </p:spTree>
    <p:extLst>
      <p:ext uri="{BB962C8B-B14F-4D97-AF65-F5344CB8AC3E}">
        <p14:creationId xmlns:p14="http://schemas.microsoft.com/office/powerpoint/2010/main" val="27033091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 that the react code and all activities associated with react, </a:t>
            </a:r>
            <a:r>
              <a:rPr lang="en-US" dirty="0" err="1"/>
              <a:t>npm</a:t>
            </a:r>
            <a:r>
              <a:rPr lang="en-US" dirty="0"/>
              <a:t> and </a:t>
            </a:r>
            <a:r>
              <a:rPr lang="en-US" dirty="0" err="1"/>
              <a:t>node.js</a:t>
            </a:r>
            <a:r>
              <a:rPr lang="en-US" dirty="0"/>
              <a:t> are performed in the react-app module,</a:t>
            </a:r>
          </a:p>
        </p:txBody>
      </p:sp>
      <p:sp>
        <p:nvSpPr>
          <p:cNvPr id="4" name="Slide Number Placeholder 3"/>
          <p:cNvSpPr>
            <a:spLocks noGrp="1"/>
          </p:cNvSpPr>
          <p:nvPr>
            <p:ph type="sldNum" sz="quarter" idx="10"/>
          </p:nvPr>
        </p:nvSpPr>
        <p:spPr/>
        <p:txBody>
          <a:bodyPr/>
          <a:lstStyle/>
          <a:p>
            <a:fld id="{3EF2277D-4E65-471B-8FDC-312617F5EA89}" type="slidenum">
              <a:rPr lang="en-US" smtClean="0"/>
              <a:pPr/>
              <a:t>79</a:t>
            </a:fld>
            <a:endParaRPr lang="en-US" dirty="0"/>
          </a:p>
        </p:txBody>
      </p:sp>
    </p:spTree>
    <p:extLst>
      <p:ext uri="{BB962C8B-B14F-4D97-AF65-F5344CB8AC3E}">
        <p14:creationId xmlns:p14="http://schemas.microsoft.com/office/powerpoint/2010/main" val="29507678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t>
            </a:r>
            <a:r>
              <a:rPr lang="en-US" dirty="0">
                <a:hlinkClick r:id="rId3"/>
              </a:rPr>
              <a:t>https://helpx.adobe.com/experience-manager/6-5/sites/developing/using/spa-architecture.html</a:t>
            </a:r>
            <a:r>
              <a:rPr lang="en-US" dirty="0"/>
              <a:t> for further explanation.</a:t>
            </a:r>
          </a:p>
        </p:txBody>
      </p:sp>
      <p:sp>
        <p:nvSpPr>
          <p:cNvPr id="4" name="Slide Number Placeholder 3"/>
          <p:cNvSpPr>
            <a:spLocks noGrp="1"/>
          </p:cNvSpPr>
          <p:nvPr>
            <p:ph type="sldNum" sz="quarter" idx="10"/>
          </p:nvPr>
        </p:nvSpPr>
        <p:spPr/>
        <p:txBody>
          <a:bodyPr/>
          <a:lstStyle/>
          <a:p>
            <a:fld id="{3EF2277D-4E65-471B-8FDC-312617F5EA89}" type="slidenum">
              <a:rPr lang="en-US" smtClean="0"/>
              <a:pPr/>
              <a:t>85</a:t>
            </a:fld>
            <a:endParaRPr lang="en-US" dirty="0"/>
          </a:p>
        </p:txBody>
      </p:sp>
    </p:spTree>
    <p:extLst>
      <p:ext uri="{BB962C8B-B14F-4D97-AF65-F5344CB8AC3E}">
        <p14:creationId xmlns:p14="http://schemas.microsoft.com/office/powerpoint/2010/main" val="25629098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**INFORMATIONAL side note:  Index.js   can also be used to load (via 'import' statement) the </a:t>
            </a:r>
            <a:r>
              <a:rPr lang="en-US" i="1" dirty="0">
                <a:cs typeface="Calibri"/>
              </a:rPr>
              <a:t>../build/service-worker.js</a:t>
            </a:r>
            <a:r>
              <a:rPr lang="en-US" dirty="0">
                <a:cs typeface="Calibri"/>
              </a:rPr>
              <a:t>   file  --   often used in React to support Progressive Web Apps (PWA).</a:t>
            </a:r>
            <a:endParaRPr lang="en-US" dirty="0"/>
          </a:p>
          <a:p>
            <a:endParaRPr lang="en-US" dirty="0">
              <a:cs typeface="Calibri"/>
            </a:endParaRPr>
          </a:p>
          <a:p>
            <a:pPr marL="551180" lvl="1" indent="-275590">
              <a:spcBef>
                <a:spcPts val="714"/>
              </a:spcBef>
              <a:spcAft>
                <a:spcPts val="700"/>
              </a:spcAft>
              <a:buFont typeface="Arial"/>
              <a:buChar char="•"/>
            </a:pPr>
            <a:r>
              <a:rPr lang="en-US" dirty="0"/>
              <a:t>Index.js can be used to kick off the </a:t>
            </a:r>
            <a:r>
              <a:rPr lang="en-US" b="1" dirty="0"/>
              <a:t>service-worker.</a:t>
            </a:r>
            <a:r>
              <a:rPr lang="en-US" dirty="0"/>
              <a:t>js </a:t>
            </a:r>
            <a:endParaRPr lang="en-US" dirty="0">
              <a:cs typeface="Calibri"/>
            </a:endParaRPr>
          </a:p>
          <a:p>
            <a:pPr marL="1085850" lvl="2" indent="-171450">
              <a:spcBef>
                <a:spcPts val="714"/>
              </a:spcBef>
              <a:spcAft>
                <a:spcPts val="700"/>
              </a:spcAft>
              <a:buFont typeface="Arial"/>
              <a:buChar char="•"/>
            </a:pPr>
            <a:r>
              <a:rPr lang="en-US" dirty="0"/>
              <a:t>Takes care of caching and updating files for the end-user</a:t>
            </a:r>
            <a:endParaRPr lang="en-US" dirty="0">
              <a:cs typeface="Calibri"/>
            </a:endParaRPr>
          </a:p>
          <a:p>
            <a:pPr marL="1085850" lvl="2" indent="-171450">
              <a:spcBef>
                <a:spcPts val="714"/>
              </a:spcBef>
              <a:spcAft>
                <a:spcPts val="700"/>
              </a:spcAft>
              <a:buFont typeface="Arial"/>
              <a:buChar char="•"/>
            </a:pPr>
            <a:r>
              <a:rPr lang="en-US" dirty="0"/>
              <a:t>Allows for offline capability and faster page loads after the initial visit</a:t>
            </a:r>
            <a:endParaRPr lang="en-US" dirty="0">
              <a:cs typeface="Calibri"/>
            </a:endParaRPr>
          </a:p>
          <a:p>
            <a:endParaRPr lang="en-US" dirty="0">
              <a:cs typeface="Calibri"/>
            </a:endParaRPr>
          </a:p>
          <a:p>
            <a:endParaRPr lang="en-US" dirty="0">
              <a:cs typeface="Calibri"/>
            </a:endParaRPr>
          </a:p>
          <a:p>
            <a:r>
              <a:rPr lang="en-US" dirty="0">
                <a:cs typeface="Calibri"/>
              </a:rPr>
              <a:t> Further detail on use of Service Workers:</a:t>
            </a:r>
            <a:endParaRPr lang="en-US" dirty="0"/>
          </a:p>
          <a:p>
            <a:endParaRPr lang="en-US" dirty="0">
              <a:cs typeface="Calibri"/>
            </a:endParaRPr>
          </a:p>
          <a:p>
            <a:pPr marL="171450" indent="-171450">
              <a:buFont typeface="Arial"/>
              <a:buChar char="•"/>
            </a:pPr>
            <a:r>
              <a:rPr lang="en-US" dirty="0">
                <a:hlinkClick r:id="rId3"/>
              </a:rPr>
              <a:t>https://stackoverflow.com/questions/47953732/what-does-registerserviceworker-do-in-react-js</a:t>
            </a:r>
            <a:r>
              <a:rPr lang="en-US" dirty="0"/>
              <a:t>    (</a:t>
            </a:r>
            <a:r>
              <a:rPr lang="en-US" dirty="0" err="1"/>
              <a:t>registerServiceWorker</a:t>
            </a:r>
            <a:r>
              <a:rPr lang="en-US" dirty="0"/>
              <a:t> is the older name of this file)</a:t>
            </a:r>
            <a:endParaRPr lang="en-US" dirty="0">
              <a:cs typeface="Calibri"/>
            </a:endParaRPr>
          </a:p>
          <a:p>
            <a:pPr marL="171450" indent="-171450">
              <a:buFont typeface="Arial"/>
              <a:buChar char="•"/>
            </a:pPr>
            <a:r>
              <a:rPr lang="en-US" dirty="0">
                <a:hlinkClick r:id="rId4"/>
              </a:rPr>
              <a:t>https://levelup.gitconnected.com/a-guide-to-service-workers-in-react-js-82aec1d6a22d</a:t>
            </a:r>
            <a:r>
              <a:rPr lang="en-US" dirty="0"/>
              <a:t> </a:t>
            </a:r>
            <a:endParaRPr lang="en-US" dirty="0">
              <a:cs typeface="Calibri"/>
            </a:endParaRPr>
          </a:p>
          <a:p>
            <a:pPr marL="171450" indent="-171450">
              <a:buFont typeface="Arial"/>
              <a:buChar char="•"/>
            </a:pPr>
            <a:r>
              <a:rPr lang="en-US" dirty="0">
                <a:hlinkClick r:id="rId5"/>
              </a:rPr>
              <a:t>https://blog.bitsrc.io/using-service-workers-with-react-27a4c5e2d1a9</a:t>
            </a:r>
            <a:r>
              <a:rPr lang="en-US" dirty="0"/>
              <a:t> </a:t>
            </a:r>
            <a:endParaRPr lang="en-US" dirty="0">
              <a:cs typeface="Calibri"/>
            </a:endParaRPr>
          </a:p>
          <a:p>
            <a:r>
              <a:rPr lang="en-US" dirty="0">
                <a:cs typeface="Calibri"/>
              </a:rPr>
              <a:t>    </a:t>
            </a:r>
          </a:p>
        </p:txBody>
      </p:sp>
      <p:sp>
        <p:nvSpPr>
          <p:cNvPr id="4" name="Slide Number Placeholder 3"/>
          <p:cNvSpPr>
            <a:spLocks noGrp="1"/>
          </p:cNvSpPr>
          <p:nvPr>
            <p:ph type="sldNum" sz="quarter" idx="5"/>
          </p:nvPr>
        </p:nvSpPr>
        <p:spPr/>
        <p:txBody>
          <a:bodyPr/>
          <a:lstStyle/>
          <a:p>
            <a:fld id="{3EF2277D-4E65-471B-8FDC-312617F5EA89}" type="slidenum">
              <a:rPr lang="en-US" smtClean="0"/>
              <a:pPr/>
              <a:t>86</a:t>
            </a:fld>
            <a:endParaRPr lang="en-US" dirty="0"/>
          </a:p>
        </p:txBody>
      </p:sp>
    </p:spTree>
    <p:extLst>
      <p:ext uri="{BB962C8B-B14F-4D97-AF65-F5344CB8AC3E}">
        <p14:creationId xmlns:p14="http://schemas.microsoft.com/office/powerpoint/2010/main" val="1958514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Stopped here.  Intro </a:t>
            </a:r>
            <a:r>
              <a:rPr lang="en-US" dirty="0" err="1"/>
              <a:t>App.js</a:t>
            </a:r>
            <a:r>
              <a:rPr lang="en-US" dirty="0"/>
              <a:t> and </a:t>
            </a:r>
            <a:r>
              <a:rPr lang="en-US" dirty="0" err="1"/>
              <a:t>Index.js</a:t>
            </a:r>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88</a:t>
            </a:fld>
            <a:endParaRPr lang="en-US" dirty="0"/>
          </a:p>
        </p:txBody>
      </p:sp>
    </p:spTree>
    <p:extLst>
      <p:ext uri="{BB962C8B-B14F-4D97-AF65-F5344CB8AC3E}">
        <p14:creationId xmlns:p14="http://schemas.microsoft.com/office/powerpoint/2010/main" val="6113363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Define </a:t>
            </a:r>
            <a:r>
              <a:rPr lang="en-US" b="1" i="1" dirty="0" err="1"/>
              <a:t>editConfig</a:t>
            </a:r>
            <a:r>
              <a:rPr lang="en-US" dirty="0" err="1"/>
              <a:t>’s</a:t>
            </a:r>
            <a:r>
              <a:rPr lang="en-US" dirty="0"/>
              <a:t> purpose. Students new to AEM will not understand what it does.     </a:t>
            </a:r>
          </a:p>
          <a:p>
            <a:endParaRPr lang="en-US" dirty="0"/>
          </a:p>
          <a:p>
            <a:r>
              <a:rPr lang="en-US" dirty="0"/>
              <a:t>It checks if there is any content in the component already added by the Author – if not, it displays the Component Placeholder with the Label specified in “</a:t>
            </a:r>
            <a:r>
              <a:rPr lang="en-US" dirty="0" err="1"/>
              <a:t>emptyLabel</a:t>
            </a:r>
            <a:r>
              <a:rPr lang="en-US" dirty="0"/>
              <a:t>” variable on line 25</a:t>
            </a:r>
          </a:p>
        </p:txBody>
      </p:sp>
      <p:sp>
        <p:nvSpPr>
          <p:cNvPr id="4" name="Slide Number Placeholder 3"/>
          <p:cNvSpPr>
            <a:spLocks noGrp="1"/>
          </p:cNvSpPr>
          <p:nvPr>
            <p:ph type="sldNum" sz="quarter" idx="10"/>
          </p:nvPr>
        </p:nvSpPr>
        <p:spPr/>
        <p:txBody>
          <a:bodyPr/>
          <a:lstStyle/>
          <a:p>
            <a:fld id="{3EF2277D-4E65-471B-8FDC-312617F5EA89}" type="slidenum">
              <a:rPr lang="en-US" smtClean="0"/>
              <a:pPr/>
              <a:t>91</a:t>
            </a:fld>
            <a:endParaRPr lang="en-US" dirty="0"/>
          </a:p>
        </p:txBody>
      </p:sp>
    </p:spTree>
    <p:extLst>
      <p:ext uri="{BB962C8B-B14F-4D97-AF65-F5344CB8AC3E}">
        <p14:creationId xmlns:p14="http://schemas.microsoft.com/office/powerpoint/2010/main" val="18455325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Needs updated with new screenshot</a:t>
            </a:r>
          </a:p>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92</a:t>
            </a:fld>
            <a:endParaRPr lang="en-US" dirty="0"/>
          </a:p>
        </p:txBody>
      </p:sp>
    </p:spTree>
    <p:extLst>
      <p:ext uri="{BB962C8B-B14F-4D97-AF65-F5344CB8AC3E}">
        <p14:creationId xmlns:p14="http://schemas.microsoft.com/office/powerpoint/2010/main" val="37070250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93</a:t>
            </a:fld>
            <a:endParaRPr lang="en-US" dirty="0"/>
          </a:p>
        </p:txBody>
      </p:sp>
    </p:spTree>
    <p:extLst>
      <p:ext uri="{BB962C8B-B14F-4D97-AF65-F5344CB8AC3E}">
        <p14:creationId xmlns:p14="http://schemas.microsoft.com/office/powerpoint/2010/main" val="27146091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Note to CDs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watching the Connect recording on ‘</a:t>
            </a:r>
            <a:r>
              <a:rPr lang="en-US" dirty="0">
                <a:latin typeface="+mn-lt"/>
              </a:rPr>
              <a:t>Tips for creating a great presentation’, you may need to download the Flash player, if it’s not downloaded already.</a:t>
            </a:r>
          </a:p>
          <a:p>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95</a:t>
            </a:fld>
            <a:endParaRPr lang="en-US" dirty="0"/>
          </a:p>
        </p:txBody>
      </p:sp>
    </p:spTree>
    <p:extLst>
      <p:ext uri="{BB962C8B-B14F-4D97-AF65-F5344CB8AC3E}">
        <p14:creationId xmlns:p14="http://schemas.microsoft.com/office/powerpoint/2010/main" val="627553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Orientation KT:  </a:t>
            </a:r>
          </a:p>
          <a:p>
            <a:r>
              <a:rPr lang="en-US" sz="1200" b="0" i="0" kern="1200" dirty="0">
                <a:solidFill>
                  <a:schemeClr val="tx1"/>
                </a:solidFill>
                <a:effectLst/>
                <a:latin typeface="+mn-lt"/>
                <a:ea typeface="+mn-ea"/>
                <a:cs typeface="+mn-cs"/>
              </a:rPr>
              <a:t>AEM Cloud Service introduces the </a:t>
            </a:r>
            <a:r>
              <a:rPr lang="en-US" sz="1200" b="1" i="0" kern="1200" dirty="0">
                <a:solidFill>
                  <a:schemeClr val="tx1"/>
                </a:solidFill>
                <a:effectLst/>
                <a:latin typeface="+mn-lt"/>
                <a:ea typeface="+mn-ea"/>
                <a:cs typeface="+mn-cs"/>
              </a:rPr>
              <a:t>next generation</a:t>
            </a:r>
            <a:r>
              <a:rPr lang="en-US" sz="1200" b="0" i="0" kern="1200" dirty="0">
                <a:solidFill>
                  <a:schemeClr val="tx1"/>
                </a:solidFill>
                <a:effectLst/>
                <a:latin typeface="+mn-lt"/>
                <a:ea typeface="+mn-ea"/>
                <a:cs typeface="+mn-cs"/>
              </a:rPr>
              <a:t> of the AEM product line. It builds on top of two decades of constant investments, preserving and extending all AEM use cases and functionalities, while turning the product into a </a:t>
            </a:r>
            <a:r>
              <a:rPr lang="en-US" sz="1200" b="1" i="0" kern="1200" dirty="0">
                <a:solidFill>
                  <a:schemeClr val="tx1"/>
                </a:solidFill>
                <a:effectLst/>
                <a:latin typeface="+mn-lt"/>
                <a:ea typeface="+mn-ea"/>
                <a:cs typeface="+mn-cs"/>
              </a:rPr>
              <a:t>cloud native</a:t>
            </a:r>
            <a:r>
              <a:rPr lang="en-US" sz="1200" b="0" i="0" kern="1200" dirty="0">
                <a:solidFill>
                  <a:schemeClr val="tx1"/>
                </a:solidFill>
                <a:effectLst/>
                <a:latin typeface="+mn-lt"/>
                <a:ea typeface="+mn-ea"/>
                <a:cs typeface="+mn-cs"/>
              </a:rPr>
              <a:t> solution.</a:t>
            </a:r>
          </a:p>
          <a:p>
            <a:r>
              <a:rPr lang="en-US" sz="1200" b="0" i="0" kern="1200" dirty="0">
                <a:solidFill>
                  <a:schemeClr val="tx1"/>
                </a:solidFill>
                <a:effectLst/>
                <a:latin typeface="+mn-lt"/>
                <a:ea typeface="+mn-ea"/>
                <a:cs typeface="+mn-cs"/>
              </a:rPr>
              <a:t>The cloud native nature of the AEM Cloud Service allows for:</a:t>
            </a:r>
          </a:p>
          <a:p>
            <a:r>
              <a:rPr lang="en-US" sz="1200" b="0" i="0" kern="1200" dirty="0">
                <a:solidFill>
                  <a:schemeClr val="tx1"/>
                </a:solidFill>
                <a:effectLst/>
                <a:latin typeface="+mn-lt"/>
                <a:ea typeface="+mn-ea"/>
                <a:cs typeface="+mn-cs"/>
              </a:rPr>
              <a:t>Developers can fully concentrate on configuring and extending AEM, following </a:t>
            </a:r>
            <a:r>
              <a:rPr lang="en-US" sz="1200" b="1" i="0" kern="1200" dirty="0">
                <a:solidFill>
                  <a:schemeClr val="tx1"/>
                </a:solidFill>
                <a:effectLst/>
                <a:latin typeface="+mn-lt"/>
                <a:ea typeface="+mn-ea"/>
                <a:cs typeface="+mn-cs"/>
              </a:rPr>
              <a:t>the same patterns</a:t>
            </a:r>
            <a:r>
              <a:rPr lang="en-US" sz="1200" b="0" i="0" kern="1200" dirty="0">
                <a:solidFill>
                  <a:schemeClr val="tx1"/>
                </a:solidFill>
                <a:effectLst/>
                <a:latin typeface="+mn-lt"/>
                <a:ea typeface="+mn-ea"/>
                <a:cs typeface="+mn-cs"/>
              </a:rPr>
              <a:t> that have made AEM successful over the years, </a:t>
            </a:r>
            <a:r>
              <a:rPr lang="en-US" sz="1200" b="1" i="0" kern="1200" dirty="0">
                <a:solidFill>
                  <a:schemeClr val="tx1"/>
                </a:solidFill>
                <a:effectLst/>
                <a:latin typeface="+mn-lt"/>
                <a:ea typeface="+mn-ea"/>
                <a:cs typeface="+mn-cs"/>
              </a:rPr>
              <a:t>augmented with new cloud-based</a:t>
            </a:r>
            <a:r>
              <a:rPr lang="en-US" sz="1200" b="0" i="0" kern="1200" dirty="0">
                <a:solidFill>
                  <a:schemeClr val="tx1"/>
                </a:solidFill>
                <a:effectLst/>
                <a:latin typeface="+mn-lt"/>
                <a:ea typeface="+mn-ea"/>
                <a:cs typeface="+mn-cs"/>
              </a:rPr>
              <a:t> development pattern</a:t>
            </a:r>
          </a:p>
          <a:p>
            <a:r>
              <a:rPr lang="en-US" sz="1200" b="0" i="0" kern="1200" dirty="0">
                <a:solidFill>
                  <a:schemeClr val="tx1"/>
                </a:solidFill>
                <a:effectLst/>
                <a:latin typeface="+mn-lt"/>
                <a:ea typeface="+mn-ea"/>
                <a:cs typeface="+mn-cs"/>
              </a:rPr>
              <a:t>Business practitioners enjoy a </a:t>
            </a:r>
            <a:r>
              <a:rPr lang="en-US" sz="1200" b="1" i="0" kern="1200" dirty="0">
                <a:solidFill>
                  <a:schemeClr val="tx1"/>
                </a:solidFill>
                <a:effectLst/>
                <a:latin typeface="+mn-lt"/>
                <a:ea typeface="+mn-ea"/>
                <a:cs typeface="+mn-cs"/>
              </a:rPr>
              <a:t>better user experience</a:t>
            </a:r>
            <a:r>
              <a:rPr lang="en-US" sz="1200" b="0" i="0" kern="1200" dirty="0">
                <a:solidFill>
                  <a:schemeClr val="tx1"/>
                </a:solidFill>
                <a:effectLst/>
                <a:latin typeface="+mn-lt"/>
                <a:ea typeface="+mn-ea"/>
                <a:cs typeface="+mn-cs"/>
              </a:rPr>
              <a:t> with faster performance, and the </a:t>
            </a:r>
            <a:r>
              <a:rPr lang="en-US" sz="1200" b="1" i="0" kern="1200" dirty="0">
                <a:solidFill>
                  <a:schemeClr val="tx1"/>
                </a:solidFill>
                <a:effectLst/>
                <a:latin typeface="+mn-lt"/>
                <a:ea typeface="+mn-ea"/>
                <a:cs typeface="+mn-cs"/>
              </a:rPr>
              <a:t>latest innovations</a:t>
            </a:r>
            <a:r>
              <a:rPr lang="en-US" sz="1200" b="0" i="0" kern="1200" dirty="0">
                <a:solidFill>
                  <a:schemeClr val="tx1"/>
                </a:solidFill>
                <a:effectLst/>
                <a:latin typeface="+mn-lt"/>
                <a:ea typeface="+mn-ea"/>
                <a:cs typeface="+mn-cs"/>
              </a:rPr>
              <a:t> delivered to them regularly</a:t>
            </a:r>
          </a:p>
          <a:p>
            <a:r>
              <a:rPr lang="en-US" sz="1200" b="0" i="0" kern="1200" dirty="0">
                <a:solidFill>
                  <a:schemeClr val="tx1"/>
                </a:solidFill>
                <a:effectLst/>
                <a:latin typeface="+mn-lt"/>
                <a:ea typeface="+mn-ea"/>
                <a:cs typeface="+mn-cs"/>
              </a:rPr>
              <a:t>Marketing professionals experience </a:t>
            </a:r>
            <a:r>
              <a:rPr lang="en-US" sz="1200" b="1" i="0" kern="1200" dirty="0">
                <a:solidFill>
                  <a:schemeClr val="tx1"/>
                </a:solidFill>
                <a:effectLst/>
                <a:latin typeface="+mn-lt"/>
                <a:ea typeface="+mn-ea"/>
                <a:cs typeface="+mn-cs"/>
              </a:rPr>
              <a:t>quicker time to value</a:t>
            </a:r>
            <a:r>
              <a:rPr lang="en-US" sz="1200" b="0" i="0" kern="1200" dirty="0">
                <a:solidFill>
                  <a:schemeClr val="tx1"/>
                </a:solidFill>
                <a:effectLst/>
                <a:latin typeface="+mn-lt"/>
                <a:ea typeface="+mn-ea"/>
                <a:cs typeface="+mn-cs"/>
              </a:rPr>
              <a:t> thanks to deeper integration within the Adobe Experience Cloud</a:t>
            </a:r>
          </a:p>
          <a:p>
            <a:r>
              <a:rPr lang="en-US" sz="1200" b="0" i="0" kern="1200" dirty="0">
                <a:solidFill>
                  <a:schemeClr val="tx1"/>
                </a:solidFill>
                <a:effectLst/>
                <a:latin typeface="+mn-lt"/>
                <a:ea typeface="+mn-ea"/>
                <a:cs typeface="+mn-cs"/>
              </a:rPr>
              <a:t>System administrators </a:t>
            </a:r>
            <a:r>
              <a:rPr lang="en-US" sz="1200" b="1" i="0" kern="1200" dirty="0">
                <a:solidFill>
                  <a:schemeClr val="tx1"/>
                </a:solidFill>
                <a:effectLst/>
                <a:latin typeface="+mn-lt"/>
                <a:ea typeface="+mn-ea"/>
                <a:cs typeface="+mn-cs"/>
              </a:rPr>
              <a:t>don't have to worry about infrastructure</a:t>
            </a:r>
            <a:r>
              <a:rPr lang="en-US" sz="1200" b="0" i="0" kern="1200" dirty="0">
                <a:solidFill>
                  <a:schemeClr val="tx1"/>
                </a:solidFill>
                <a:effectLst/>
                <a:latin typeface="+mn-lt"/>
                <a:ea typeface="+mn-ea"/>
                <a:cs typeface="+mn-cs"/>
              </a:rPr>
              <a:t> and operations thanks for a </a:t>
            </a:r>
            <a:r>
              <a:rPr lang="en-US" sz="1200" b="1" i="0" kern="1200" dirty="0">
                <a:solidFill>
                  <a:schemeClr val="tx1"/>
                </a:solidFill>
                <a:effectLst/>
                <a:latin typeface="+mn-lt"/>
                <a:ea typeface="+mn-ea"/>
                <a:cs typeface="+mn-cs"/>
              </a:rPr>
              <a:t>fully automated </a:t>
            </a:r>
            <a:r>
              <a:rPr lang="en-US" sz="1200" b="0" i="0" kern="1200" dirty="0">
                <a:solidFill>
                  <a:schemeClr val="tx1"/>
                </a:solidFill>
                <a:effectLst/>
                <a:latin typeface="+mn-lt"/>
                <a:ea typeface="+mn-ea"/>
                <a:cs typeface="+mn-cs"/>
              </a:rPr>
              <a:t>service   </a:t>
            </a:r>
          </a:p>
          <a:p>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98</a:t>
            </a:fld>
            <a:endParaRPr lang="en-US" dirty="0"/>
          </a:p>
        </p:txBody>
      </p:sp>
    </p:spTree>
    <p:extLst>
      <p:ext uri="{BB962C8B-B14F-4D97-AF65-F5344CB8AC3E}">
        <p14:creationId xmlns:p14="http://schemas.microsoft.com/office/powerpoint/2010/main" val="319956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9200" y="720725"/>
            <a:ext cx="4876800" cy="2743200"/>
          </a:xfrm>
        </p:spPr>
      </p:sp>
      <p:sp>
        <p:nvSpPr>
          <p:cNvPr id="3" name="Notes Placeholder 2"/>
          <p:cNvSpPr>
            <a:spLocks noGrp="1"/>
          </p:cNvSpPr>
          <p:nvPr>
            <p:ph type="body" idx="1"/>
          </p:nvPr>
        </p:nvSpPr>
        <p:spPr/>
        <p:txBody>
          <a:bodyPr/>
          <a:lstStyle/>
          <a:p>
            <a:r>
              <a:rPr lang="en-US" dirty="0"/>
              <a:t>Let’s review our agenda.  </a:t>
            </a:r>
          </a:p>
          <a:p>
            <a:endParaRPr lang="en-US" dirty="0"/>
          </a:p>
          <a:p>
            <a:r>
              <a:rPr lang="en-US" dirty="0"/>
              <a:t>Today, on Day 1, we will start with Course Setup, where we will begin by taking a tour of the platform and learning about the database.</a:t>
            </a:r>
          </a:p>
          <a:p>
            <a:endParaRPr lang="en-US" dirty="0"/>
          </a:p>
          <a:p>
            <a:r>
              <a:rPr lang="en-US" dirty="0"/>
              <a:t>We will then dive in to Lesson 1 to learn about program basics and how to deploy a monthly newsletter.</a:t>
            </a:r>
          </a:p>
          <a:p>
            <a:endParaRPr lang="en-US" dirty="0"/>
          </a:p>
          <a:p>
            <a:r>
              <a:rPr lang="en-US" dirty="0"/>
              <a:t>After our 1-hour lunch break, we will begin Lesson 2, where you will learn about dynamic lists and email A/B testing.</a:t>
            </a:r>
          </a:p>
          <a:p>
            <a:endParaRPr lang="en-US" dirty="0"/>
          </a:p>
          <a:p>
            <a:r>
              <a:rPr lang="en-US" dirty="0"/>
              <a:t>Then, we will begin Lesson 3, which will review creating segmentations and dynamic emails.</a:t>
            </a:r>
          </a:p>
          <a:p>
            <a:endParaRPr lang="en-US" dirty="0"/>
          </a:p>
          <a:p>
            <a:r>
              <a:rPr lang="en-US" dirty="0"/>
              <a:t>We will end the day by working on a lab exercises to ensure that you’ve retained everything you learned thus far.</a:t>
            </a:r>
          </a:p>
        </p:txBody>
      </p:sp>
      <p:sp>
        <p:nvSpPr>
          <p:cNvPr id="4" name="Slide Number Placeholder 3"/>
          <p:cNvSpPr>
            <a:spLocks noGrp="1"/>
          </p:cNvSpPr>
          <p:nvPr>
            <p:ph type="sldNum" sz="quarter" idx="5"/>
          </p:nvPr>
        </p:nvSpPr>
        <p:spPr/>
        <p:txBody>
          <a:bodyPr/>
          <a:lstStyle/>
          <a:p>
            <a:pPr algn="r"/>
            <a:fld id="{202FC8AF-E746-4FFD-8037-DEFFFACB5AFF}" type="slidenum">
              <a:rPr lang="en-US" sz="800" smtClean="0"/>
              <a:pPr algn="r"/>
              <a:t>7</a:t>
            </a:fld>
            <a:endParaRPr lang="en-US" sz="800" dirty="0"/>
          </a:p>
        </p:txBody>
      </p:sp>
    </p:spTree>
    <p:extLst>
      <p:ext uri="{BB962C8B-B14F-4D97-AF65-F5344CB8AC3E}">
        <p14:creationId xmlns:p14="http://schemas.microsoft.com/office/powerpoint/2010/main" val="10783893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Everything is a service</a:t>
            </a:r>
          </a:p>
          <a:p>
            <a:pPr fontAlgn="base"/>
            <a:r>
              <a:rPr lang="en-US" sz="1200" b="0" i="0" kern="1200" dirty="0">
                <a:solidFill>
                  <a:schemeClr val="tx1"/>
                </a:solidFill>
                <a:effectLst/>
                <a:latin typeface="+mn-lt"/>
                <a:ea typeface="+mn-ea"/>
                <a:cs typeface="+mn-cs"/>
              </a:rPr>
              <a:t>This architecture:</a:t>
            </a:r>
          </a:p>
          <a:p>
            <a:pPr marL="171450" indent="-171450" fontAlgn="base">
              <a:buFont typeface="Arial" panose="020B0604020202020204" pitchFamily="34" charset="0"/>
              <a:buChar char="•"/>
            </a:pPr>
            <a:r>
              <a:rPr lang="en-US" sz="1200" b="0" i="0" kern="1200" dirty="0">
                <a:solidFill>
                  <a:schemeClr val="tx1"/>
                </a:solidFill>
                <a:effectLst/>
                <a:latin typeface="+mn-lt"/>
                <a:ea typeface="+mn-ea"/>
                <a:cs typeface="+mn-cs"/>
              </a:rPr>
              <a:t>Is scaled based on the </a:t>
            </a:r>
            <a:r>
              <a:rPr lang="en-US" sz="1200" b="0" i="1" kern="1200" dirty="0">
                <a:solidFill>
                  <a:schemeClr val="tx1"/>
                </a:solidFill>
                <a:effectLst/>
                <a:latin typeface="+mn-lt"/>
                <a:ea typeface="+mn-ea"/>
                <a:cs typeface="+mn-cs"/>
              </a:rPr>
              <a:t>actual </a:t>
            </a:r>
            <a:r>
              <a:rPr lang="en-US" sz="1200" b="0" i="0" kern="1200" dirty="0">
                <a:solidFill>
                  <a:schemeClr val="tx1"/>
                </a:solidFill>
                <a:effectLst/>
                <a:latin typeface="+mn-lt"/>
                <a:ea typeface="+mn-ea"/>
                <a:cs typeface="+mn-cs"/>
              </a:rPr>
              <a:t>traffic and </a:t>
            </a:r>
            <a:r>
              <a:rPr lang="en-US" sz="1200" b="0" i="1" kern="1200" dirty="0">
                <a:solidFill>
                  <a:schemeClr val="tx1"/>
                </a:solidFill>
                <a:effectLst/>
                <a:latin typeface="+mn-lt"/>
                <a:ea typeface="+mn-ea"/>
                <a:cs typeface="+mn-cs"/>
              </a:rPr>
              <a:t>actual </a:t>
            </a:r>
            <a:r>
              <a:rPr lang="en-US" sz="1200" b="0" i="0" kern="1200" dirty="0">
                <a:solidFill>
                  <a:schemeClr val="tx1"/>
                </a:solidFill>
                <a:effectLst/>
                <a:latin typeface="+mn-lt"/>
                <a:ea typeface="+mn-ea"/>
                <a:cs typeface="+mn-cs"/>
              </a:rPr>
              <a:t>activity.</a:t>
            </a:r>
          </a:p>
          <a:p>
            <a:pPr marL="171450" indent="-171450" fontAlgn="base">
              <a:buFont typeface="Arial" panose="020B0604020202020204" pitchFamily="34" charset="0"/>
              <a:buChar char="•"/>
            </a:pPr>
            <a:r>
              <a:rPr lang="en-US" sz="1200" b="0" i="0" kern="1200" dirty="0">
                <a:solidFill>
                  <a:schemeClr val="tx1"/>
                </a:solidFill>
                <a:effectLst/>
                <a:latin typeface="+mn-lt"/>
                <a:ea typeface="+mn-ea"/>
                <a:cs typeface="+mn-cs"/>
              </a:rPr>
              <a:t>Has individual instances that only run when needed.</a:t>
            </a:r>
          </a:p>
          <a:p>
            <a:pPr marL="171450" indent="-171450" fontAlgn="base">
              <a:buFont typeface="Arial" panose="020B0604020202020204" pitchFamily="34" charset="0"/>
              <a:buChar char="•"/>
            </a:pPr>
            <a:r>
              <a:rPr lang="en-US" sz="1200" b="0" i="0" kern="1200" dirty="0">
                <a:solidFill>
                  <a:schemeClr val="tx1"/>
                </a:solidFill>
                <a:effectLst/>
                <a:latin typeface="+mn-lt"/>
                <a:ea typeface="+mn-ea"/>
                <a:cs typeface="+mn-cs"/>
              </a:rPr>
              <a:t>Uses modular applications.</a:t>
            </a:r>
          </a:p>
          <a:p>
            <a:pPr marL="171450" indent="-171450" fontAlgn="base">
              <a:buFont typeface="Arial" panose="020B0604020202020204" pitchFamily="34" charset="0"/>
              <a:buChar char="•"/>
            </a:pPr>
            <a:r>
              <a:rPr lang="en-US" sz="1200" b="0" i="0" kern="1200" dirty="0">
                <a:solidFill>
                  <a:schemeClr val="tx1"/>
                </a:solidFill>
                <a:effectLst/>
                <a:latin typeface="+mn-lt"/>
                <a:ea typeface="+mn-ea"/>
                <a:cs typeface="+mn-cs"/>
              </a:rPr>
              <a:t>Has an author cluster as default; this avoids downtime for maintenance tasks.</a:t>
            </a:r>
          </a:p>
          <a:p>
            <a:pPr fontAlgn="base"/>
            <a:r>
              <a:rPr lang="en-US" sz="1200" b="0" i="0" kern="1200" dirty="0">
                <a:solidFill>
                  <a:schemeClr val="tx1"/>
                </a:solidFill>
                <a:effectLst/>
                <a:latin typeface="+mn-lt"/>
                <a:ea typeface="+mn-ea"/>
                <a:cs typeface="+mn-cs"/>
              </a:rPr>
              <a:t>This enables autoscaling as necessary. AEM Cloud Service is based on the use of an orchestration engine that:</a:t>
            </a:r>
          </a:p>
          <a:p>
            <a:pPr marL="171450" indent="-171450" fontAlgn="base">
              <a:buFont typeface="Arial" panose="020B0604020202020204" pitchFamily="34" charset="0"/>
              <a:buChar char="•"/>
            </a:pPr>
            <a:r>
              <a:rPr lang="en-US" sz="1200" b="0" i="0" kern="1200" dirty="0">
                <a:solidFill>
                  <a:schemeClr val="tx1"/>
                </a:solidFill>
                <a:effectLst/>
                <a:latin typeface="+mn-lt"/>
                <a:ea typeface="+mn-ea"/>
                <a:cs typeface="+mn-cs"/>
              </a:rPr>
              <a:t>Constantly monitors the state of the service.</a:t>
            </a:r>
          </a:p>
          <a:p>
            <a:pPr marL="171450" indent="-171450" fontAlgn="base">
              <a:buFont typeface="Arial" panose="020B0604020202020204" pitchFamily="34" charset="0"/>
              <a:buChar char="•"/>
            </a:pPr>
            <a:r>
              <a:rPr lang="en-US" sz="1200" b="0" i="0" kern="1200" dirty="0">
                <a:solidFill>
                  <a:schemeClr val="tx1"/>
                </a:solidFill>
                <a:effectLst/>
                <a:latin typeface="+mn-lt"/>
                <a:ea typeface="+mn-ea"/>
                <a:cs typeface="+mn-cs"/>
              </a:rPr>
              <a:t>Dynamically scales each of the service instances as per the actual needs; both scaling up or down as appropriate.</a:t>
            </a:r>
          </a:p>
          <a:p>
            <a:pPr fontAlgn="base"/>
            <a:endParaRPr lang="en-US" sz="1200" b="0" i="0" kern="1200" dirty="0">
              <a:solidFill>
                <a:schemeClr val="tx1"/>
              </a:solidFill>
              <a:effectLst/>
              <a:latin typeface="+mn-lt"/>
              <a:ea typeface="+mn-ea"/>
              <a:cs typeface="+mn-cs"/>
            </a:endParaRPr>
          </a:p>
          <a:p>
            <a:pPr fontAlgn="base"/>
            <a:r>
              <a:rPr lang="en-US" sz="1200" b="0" i="0" kern="1200" dirty="0" err="1">
                <a:solidFill>
                  <a:schemeClr val="tx1"/>
                </a:solidFill>
                <a:effectLst/>
                <a:latin typeface="+mn-lt"/>
                <a:ea typeface="+mn-ea"/>
                <a:cs typeface="+mn-cs"/>
              </a:rPr>
              <a:t>AaaCS</a:t>
            </a:r>
            <a:r>
              <a:rPr lang="en-US" sz="1200" b="0" i="0" kern="1200" dirty="0">
                <a:solidFill>
                  <a:schemeClr val="tx1"/>
                </a:solidFill>
                <a:effectLst/>
                <a:latin typeface="+mn-lt"/>
                <a:ea typeface="+mn-ea"/>
                <a:cs typeface="+mn-cs"/>
              </a:rPr>
              <a:t> made available as individual instances with each instance representing a complete AEM environment. There are four types of environments available with AEM as a Cloud Service:</a:t>
            </a:r>
          </a:p>
          <a:p>
            <a:pPr marL="171450" indent="-171450" fontAlgn="base">
              <a:buFont typeface="Arial" panose="020B0604020202020204" pitchFamily="34" charset="0"/>
              <a:buChar char="•"/>
            </a:pPr>
            <a:r>
              <a:rPr lang="en-US" sz="1200" b="1" i="0" kern="1200" dirty="0">
                <a:solidFill>
                  <a:schemeClr val="tx1"/>
                </a:solidFill>
                <a:effectLst/>
                <a:latin typeface="+mn-lt"/>
                <a:ea typeface="+mn-ea"/>
                <a:cs typeface="+mn-cs"/>
              </a:rPr>
              <a:t>Production environment </a:t>
            </a:r>
            <a:r>
              <a:rPr lang="en-US" sz="1200" b="0" i="0" kern="1200" dirty="0">
                <a:solidFill>
                  <a:schemeClr val="tx1"/>
                </a:solidFill>
                <a:effectLst/>
                <a:latin typeface="+mn-lt"/>
                <a:ea typeface="+mn-ea"/>
                <a:cs typeface="+mn-cs"/>
              </a:rPr>
              <a:t>: hosts the applications for the business practitioners.</a:t>
            </a:r>
          </a:p>
          <a:p>
            <a:pPr marL="171450" indent="-171450" fontAlgn="base">
              <a:buFont typeface="Arial" panose="020B0604020202020204" pitchFamily="34" charset="0"/>
              <a:buChar char="•"/>
            </a:pPr>
            <a:r>
              <a:rPr lang="en-US" sz="1200" b="1" i="0" kern="1200" dirty="0">
                <a:solidFill>
                  <a:schemeClr val="tx1"/>
                </a:solidFill>
                <a:effectLst/>
                <a:latin typeface="+mn-lt"/>
                <a:ea typeface="+mn-ea"/>
                <a:cs typeface="+mn-cs"/>
              </a:rPr>
              <a:t>Stage environment </a:t>
            </a:r>
            <a:r>
              <a:rPr lang="en-US" sz="1200" b="0" i="0" kern="1200" dirty="0">
                <a:solidFill>
                  <a:schemeClr val="tx1"/>
                </a:solidFill>
                <a:effectLst/>
                <a:latin typeface="+mn-lt"/>
                <a:ea typeface="+mn-ea"/>
                <a:cs typeface="+mn-cs"/>
              </a:rPr>
              <a:t>: is always coupled to a single production environment in a 1:1 relationship. The stage environment is used for various performance and quality tests before changes to the application are pushed to the production environment.</a:t>
            </a:r>
          </a:p>
          <a:p>
            <a:pPr marL="171450" indent="-171450" fontAlgn="base">
              <a:buFont typeface="Arial" panose="020B0604020202020204" pitchFamily="34" charset="0"/>
              <a:buChar char="•"/>
            </a:pPr>
            <a:r>
              <a:rPr lang="en-US" sz="1200" b="1" i="0" kern="1200" dirty="0">
                <a:solidFill>
                  <a:schemeClr val="tx1"/>
                </a:solidFill>
                <a:effectLst/>
                <a:latin typeface="+mn-lt"/>
                <a:ea typeface="+mn-ea"/>
                <a:cs typeface="+mn-cs"/>
              </a:rPr>
              <a:t>Development environment </a:t>
            </a:r>
            <a:r>
              <a:rPr lang="en-US" sz="1200" b="0" i="0" kern="1200" dirty="0">
                <a:solidFill>
                  <a:schemeClr val="tx1"/>
                </a:solidFill>
                <a:effectLst/>
                <a:latin typeface="+mn-lt"/>
                <a:ea typeface="+mn-ea"/>
                <a:cs typeface="+mn-cs"/>
              </a:rPr>
              <a:t>: allows developers to implement AEM applications under the same runtime conditions as the stage and production environments.</a:t>
            </a:r>
          </a:p>
          <a:p>
            <a:pPr marL="171450" indent="-171450" fontAlgn="base">
              <a:buFont typeface="Arial" panose="020B0604020202020204" pitchFamily="34" charset="0"/>
              <a:buChar char="•"/>
            </a:pPr>
            <a:r>
              <a:rPr lang="en-US" sz="1200" b="1" i="0" kern="1200" dirty="0">
                <a:solidFill>
                  <a:schemeClr val="tx1"/>
                </a:solidFill>
                <a:effectLst/>
                <a:latin typeface="+mn-lt"/>
                <a:ea typeface="+mn-ea"/>
                <a:cs typeface="+mn-cs"/>
              </a:rPr>
              <a:t>Demonstration environment </a:t>
            </a:r>
            <a:r>
              <a:rPr lang="en-US" sz="1200" b="0" i="0" kern="1200" dirty="0">
                <a:solidFill>
                  <a:schemeClr val="tx1"/>
                </a:solidFill>
                <a:effectLst/>
                <a:latin typeface="+mn-lt"/>
                <a:ea typeface="+mn-ea"/>
                <a:cs typeface="+mn-cs"/>
              </a:rPr>
              <a:t>: can be used for evaluation, demonstration, prototyping, and training purposes.</a:t>
            </a:r>
          </a:p>
          <a:p>
            <a:pPr marL="171450" indent="-171450" fontAlgn="base">
              <a:buFont typeface="Arial" panose="020B0604020202020204" pitchFamily="34" charset="0"/>
              <a:buChar char="•"/>
            </a:pPr>
            <a:r>
              <a:rPr lang="en-US" sz="1200" b="0" i="0" kern="1200" dirty="0">
                <a:solidFill>
                  <a:schemeClr val="tx1"/>
                </a:solidFill>
                <a:effectLst/>
                <a:latin typeface="+mn-lt"/>
                <a:ea typeface="+mn-ea"/>
                <a:cs typeface="+mn-cs"/>
              </a:rPr>
              <a:t>The development and the demonstration environments are often referred to as </a:t>
            </a:r>
            <a:r>
              <a:rPr lang="en-US" sz="1200" b="0" i="1" kern="1200" dirty="0">
                <a:solidFill>
                  <a:schemeClr val="tx1"/>
                </a:solidFill>
                <a:effectLst/>
                <a:latin typeface="+mn-lt"/>
                <a:ea typeface="+mn-ea"/>
                <a:cs typeface="+mn-cs"/>
              </a:rPr>
              <a:t>non-production </a:t>
            </a:r>
            <a:r>
              <a:rPr lang="en-US" sz="1200" b="0" i="0" kern="1200" dirty="0">
                <a:solidFill>
                  <a:schemeClr val="tx1"/>
                </a:solidFill>
                <a:effectLst/>
                <a:latin typeface="+mn-lt"/>
                <a:ea typeface="+mn-ea"/>
                <a:cs typeface="+mn-cs"/>
              </a:rPr>
              <a:t>environments.</a:t>
            </a:r>
          </a:p>
          <a:p>
            <a:pPr fontAlgn="base"/>
            <a:endParaRPr lang="en-US" sz="1200" b="0" i="0" kern="1200" dirty="0">
              <a:solidFill>
                <a:schemeClr val="tx1"/>
              </a:solidFill>
              <a:effectLst/>
              <a:latin typeface="+mn-lt"/>
              <a:ea typeface="+mn-ea"/>
              <a:cs typeface="+mn-cs"/>
            </a:endParaRPr>
          </a:p>
          <a:p>
            <a:r>
              <a:rPr lang="en-US" b="1" i="1" dirty="0"/>
              <a:t> – more detail on the runtime architecture in a later module</a:t>
            </a:r>
          </a:p>
        </p:txBody>
      </p:sp>
      <p:sp>
        <p:nvSpPr>
          <p:cNvPr id="4" name="Slide Number Placeholder 3"/>
          <p:cNvSpPr>
            <a:spLocks noGrp="1"/>
          </p:cNvSpPr>
          <p:nvPr>
            <p:ph type="sldNum" sz="quarter" idx="5"/>
          </p:nvPr>
        </p:nvSpPr>
        <p:spPr/>
        <p:txBody>
          <a:bodyPr/>
          <a:lstStyle/>
          <a:p>
            <a:fld id="{3EF2277D-4E65-471B-8FDC-312617F5EA89}" type="slidenum">
              <a:rPr lang="en-US" smtClean="0"/>
              <a:pPr/>
              <a:t>101</a:t>
            </a:fld>
            <a:endParaRPr lang="en-US" dirty="0"/>
          </a:p>
        </p:txBody>
      </p:sp>
    </p:spTree>
    <p:extLst>
      <p:ext uri="{BB962C8B-B14F-4D97-AF65-F5344CB8AC3E}">
        <p14:creationId xmlns:p14="http://schemas.microsoft.com/office/powerpoint/2010/main" val="1655148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on this topic later in the course</a:t>
            </a:r>
          </a:p>
        </p:txBody>
      </p:sp>
      <p:sp>
        <p:nvSpPr>
          <p:cNvPr id="4" name="Slide Number Placeholder 3"/>
          <p:cNvSpPr>
            <a:spLocks noGrp="1"/>
          </p:cNvSpPr>
          <p:nvPr>
            <p:ph type="sldNum" sz="quarter" idx="5"/>
          </p:nvPr>
        </p:nvSpPr>
        <p:spPr/>
        <p:txBody>
          <a:bodyPr/>
          <a:lstStyle/>
          <a:p>
            <a:fld id="{3EF2277D-4E65-471B-8FDC-312617F5EA89}" type="slidenum">
              <a:rPr lang="en-US" smtClean="0"/>
              <a:pPr/>
              <a:t>102</a:t>
            </a:fld>
            <a:endParaRPr lang="en-US" dirty="0"/>
          </a:p>
        </p:txBody>
      </p:sp>
    </p:spTree>
    <p:extLst>
      <p:ext uri="{BB962C8B-B14F-4D97-AF65-F5344CB8AC3E}">
        <p14:creationId xmlns:p14="http://schemas.microsoft.com/office/powerpoint/2010/main" val="15340241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42289" rtl="0" eaLnBrk="1" fontAlgn="auto" latinLnBrk="0" hangingPunct="1">
              <a:lnSpc>
                <a:spcPct val="100000"/>
              </a:lnSpc>
              <a:spcBef>
                <a:spcPts val="0"/>
              </a:spcBef>
              <a:spcAft>
                <a:spcPts val="0"/>
              </a:spcAft>
              <a:buClrTx/>
              <a:buSzTx/>
              <a:buFontTx/>
              <a:buNone/>
              <a:tabLst/>
              <a:defRPr/>
            </a:pPr>
            <a:r>
              <a:rPr lang="en-US" sz="1200" b="1" i="0" u="none" strike="noStrike" kern="1200" baseline="0" dirty="0">
                <a:solidFill>
                  <a:schemeClr val="tx1"/>
                </a:solidFill>
                <a:latin typeface="+mn-lt"/>
                <a:ea typeface="+mn-ea"/>
                <a:cs typeface="+mn-cs"/>
              </a:rPr>
              <a:t>Transcript</a:t>
            </a:r>
          </a:p>
          <a:p>
            <a:pPr defTabSz="942289">
              <a:defRPr/>
            </a:pPr>
            <a:endParaRPr lang="en-IN" dirty="0">
              <a:solidFill>
                <a:prstClr val="black"/>
              </a:solidFill>
            </a:endParaRPr>
          </a:p>
          <a:p>
            <a:pPr defTabSz="942289">
              <a:defRPr/>
            </a:pPr>
            <a:r>
              <a:rPr lang="en-IN" dirty="0">
                <a:solidFill>
                  <a:prstClr val="black"/>
                </a:solidFill>
              </a:rPr>
              <a:t>Cloud Manager is an </a:t>
            </a:r>
            <a:r>
              <a:rPr lang="en-IN" b="1" dirty="0">
                <a:solidFill>
                  <a:prstClr val="black"/>
                </a:solidFill>
              </a:rPr>
              <a:t>essential component</a:t>
            </a:r>
            <a:r>
              <a:rPr lang="en-IN" dirty="0">
                <a:solidFill>
                  <a:prstClr val="black"/>
                </a:solidFill>
              </a:rPr>
              <a:t> to AEM as a Cloud Service. </a:t>
            </a:r>
          </a:p>
          <a:p>
            <a:pPr defTabSz="942289">
              <a:defRPr/>
            </a:pPr>
            <a:endParaRPr lang="en-IN" dirty="0">
              <a:solidFill>
                <a:prstClr val="black"/>
              </a:solidFill>
            </a:endParaRPr>
          </a:p>
          <a:p>
            <a:pPr defTabSz="942289">
              <a:defRPr/>
            </a:pPr>
            <a:r>
              <a:rPr lang="en-IN" dirty="0">
                <a:solidFill>
                  <a:prstClr val="black"/>
                </a:solidFill>
              </a:rPr>
              <a:t>Cloud Manager is the single entry point for the developer and system administrators to easily deploy code and manage environments.</a:t>
            </a:r>
          </a:p>
          <a:p>
            <a:pPr defTabSz="942289">
              <a:defRPr/>
            </a:pPr>
            <a:endParaRPr lang="en-IN" dirty="0">
              <a:solidFill>
                <a:prstClr val="black"/>
              </a:solidFill>
            </a:endParaRPr>
          </a:p>
          <a:p>
            <a:pPr defTabSz="942289">
              <a:defRPr/>
            </a:pPr>
            <a:r>
              <a:rPr lang="en-IN" dirty="0">
                <a:solidFill>
                  <a:prstClr val="black"/>
                </a:solidFill>
              </a:rPr>
              <a:t>Each new tenant of the AEM as a Cloud Service is first provisioned for Cloud Manager access.</a:t>
            </a:r>
          </a:p>
          <a:p>
            <a:pPr defTabSz="942289">
              <a:defRPr/>
            </a:pPr>
            <a:endParaRPr lang="en-IN" dirty="0">
              <a:solidFill>
                <a:prstClr val="black"/>
              </a:solidFill>
            </a:endParaRPr>
          </a:p>
          <a:p>
            <a:pPr defTabSz="942289">
              <a:defRPr/>
            </a:pPr>
            <a:r>
              <a:rPr lang="en-IN" dirty="0">
                <a:solidFill>
                  <a:prstClr val="black"/>
                </a:solidFill>
              </a:rPr>
              <a:t>Cloud Manager is in charge of </a:t>
            </a:r>
            <a:r>
              <a:rPr lang="en-IN" b="1" dirty="0">
                <a:solidFill>
                  <a:prstClr val="black"/>
                </a:solidFill>
              </a:rPr>
              <a:t>all updates</a:t>
            </a:r>
            <a:r>
              <a:rPr lang="en-IN" dirty="0">
                <a:solidFill>
                  <a:prstClr val="black"/>
                </a:solidFill>
              </a:rPr>
              <a:t> to the instances of the AEM Cloud Service. It is mandatory, and the only way to build, test, and deploy the customer application both to the Author and the Publish Tier. </a:t>
            </a:r>
          </a:p>
          <a:p>
            <a:pPr defTabSz="942289">
              <a:defRPr/>
            </a:pPr>
            <a:endParaRPr lang="en-IN" dirty="0">
              <a:solidFill>
                <a:prstClr val="black"/>
              </a:solidFill>
            </a:endParaRPr>
          </a:p>
          <a:p>
            <a:pPr defTabSz="942289">
              <a:defRPr/>
            </a:pPr>
            <a:r>
              <a:rPr lang="en-IN" dirty="0">
                <a:solidFill>
                  <a:prstClr val="black"/>
                </a:solidFill>
              </a:rPr>
              <a:t>These updates can be triggered by Adobe, when a new version of the AEM is ready, or by the Customer, when a new version of customer application is ready.</a:t>
            </a:r>
          </a:p>
          <a:p>
            <a:pPr defTabSz="942289">
              <a:defRPr/>
            </a:pPr>
            <a:endParaRPr lang="en-IN" dirty="0">
              <a:solidFill>
                <a:prstClr val="black"/>
              </a:solidFill>
            </a:endParaRPr>
          </a:p>
          <a:p>
            <a:pPr defTabSz="942289">
              <a:defRPr/>
            </a:pPr>
            <a:endParaRPr lang="en-IN" dirty="0">
              <a:solidFill>
                <a:prstClr val="black"/>
              </a:solidFill>
            </a:endParaRPr>
          </a:p>
          <a:p>
            <a:pPr defTabSz="942289" fontAlgn="base">
              <a:defRPr/>
            </a:pPr>
            <a:r>
              <a:rPr lang="en-IN" dirty="0">
                <a:solidFill>
                  <a:prstClr val="black"/>
                </a:solidFill>
              </a:rPr>
              <a:t>The User Interface (UI) for Cloud Manager enables customers to easily access and manage the cloud environment and other important components of AEM  as a Cloud Service</a:t>
            </a:r>
          </a:p>
          <a:p>
            <a:pPr defTabSz="942289">
              <a:defRPr/>
            </a:pPr>
            <a:br>
              <a:rPr lang="en-IN" dirty="0">
                <a:solidFill>
                  <a:prstClr val="black"/>
                </a:solidFill>
              </a:rPr>
            </a:br>
            <a:r>
              <a:rPr lang="en-IN" dirty="0">
                <a:solidFill>
                  <a:prstClr val="black"/>
                </a:solidFill>
              </a:rPr>
              <a:t>One Such important component is program – in Cloud Manager – Programs are a set of environments that support a logical grouping of customer initiatives. Each program has exactly one production environment and may have multiple non-production environments.</a:t>
            </a:r>
          </a:p>
          <a:p>
            <a:pPr defTabSz="942289">
              <a:defRPr/>
            </a:pPr>
            <a:endParaRPr lang="en-IN" dirty="0">
              <a:solidFill>
                <a:prstClr val="black"/>
              </a:solidFill>
            </a:endParaRPr>
          </a:p>
          <a:p>
            <a:pPr defTabSz="942289">
              <a:defRPr/>
            </a:pPr>
            <a:endParaRPr lang="en-IN" dirty="0">
              <a:solidFill>
                <a:prstClr val="black"/>
              </a:solidFill>
            </a:endParaRPr>
          </a:p>
          <a:p>
            <a:pPr defTabSz="942289">
              <a:defRPr/>
            </a:pPr>
            <a:r>
              <a:rPr lang="en-IN" dirty="0">
                <a:solidFill>
                  <a:prstClr val="black"/>
                </a:solidFill>
              </a:rPr>
              <a:t>Creating and managing entire new Programs. </a:t>
            </a:r>
          </a:p>
          <a:p>
            <a:pPr defTabSz="942289">
              <a:defRPr/>
            </a:pPr>
            <a:endParaRPr lang="en-IN" dirty="0">
              <a:solidFill>
                <a:prstClr val="black"/>
              </a:solidFill>
            </a:endParaRPr>
          </a:p>
          <a:p>
            <a:pPr defTabSz="942289">
              <a:defRPr/>
            </a:pPr>
            <a:r>
              <a:rPr lang="en-IN" dirty="0">
                <a:solidFill>
                  <a:prstClr val="black"/>
                </a:solidFill>
              </a:rPr>
              <a:t>Any new AEM project is always bound to exactly </a:t>
            </a:r>
            <a:r>
              <a:rPr lang="en-IN" b="1" dirty="0">
                <a:solidFill>
                  <a:prstClr val="black"/>
                </a:solidFill>
              </a:rPr>
              <a:t>one particular codebase</a:t>
            </a:r>
            <a:r>
              <a:rPr lang="en-IN" dirty="0">
                <a:solidFill>
                  <a:prstClr val="black"/>
                </a:solidFill>
              </a:rPr>
              <a:t> where customers can store both configuration and custom code for their project. This information is stored in a </a:t>
            </a:r>
            <a:r>
              <a:rPr lang="en-IN" b="1" dirty="0">
                <a:solidFill>
                  <a:prstClr val="black"/>
                </a:solidFill>
              </a:rPr>
              <a:t>code repository</a:t>
            </a:r>
            <a:r>
              <a:rPr lang="en-IN" dirty="0">
                <a:solidFill>
                  <a:prstClr val="black"/>
                </a:solidFill>
              </a:rPr>
              <a:t>, which is made available to our customers at the time new programs are created. This code repository can be accessed by usual Git clients.</a:t>
            </a:r>
          </a:p>
          <a:p>
            <a:pPr defTabSz="942289">
              <a:defRPr/>
            </a:pPr>
            <a:endParaRPr lang="en-IN" dirty="0">
              <a:solidFill>
                <a:prstClr val="black"/>
              </a:solidFill>
            </a:endParaRPr>
          </a:p>
          <a:p>
            <a:pPr defTabSz="942289">
              <a:defRPr/>
            </a:pPr>
            <a:endParaRPr lang="en-IN" dirty="0">
              <a:solidFill>
                <a:prstClr val="black"/>
              </a:solidFill>
            </a:endParaRPr>
          </a:p>
          <a:p>
            <a:pPr defTabSz="942289">
              <a:defRPr/>
            </a:pPr>
            <a:r>
              <a:rPr lang="en-IN" dirty="0">
                <a:solidFill>
                  <a:prstClr val="black"/>
                </a:solidFill>
              </a:rPr>
              <a:t>With Cloud Manager, you can also create and manage AEM environments within these programs, as programs can contain multiple non-production environments.</a:t>
            </a:r>
          </a:p>
          <a:p>
            <a:pPr defTabSz="942289">
              <a:defRPr/>
            </a:pPr>
            <a:endParaRPr lang="en-IN" dirty="0">
              <a:solidFill>
                <a:prstClr val="black"/>
              </a:solidFill>
            </a:endParaRPr>
          </a:p>
          <a:p>
            <a:pPr marL="176679" indent="-176679" defTabSz="942289">
              <a:buFont typeface="Arial" panose="020B0604020202020204" pitchFamily="34" charset="0"/>
              <a:buChar char="•"/>
              <a:defRPr/>
            </a:pPr>
            <a:r>
              <a:rPr lang="en-IN" dirty="0">
                <a:solidFill>
                  <a:prstClr val="black"/>
                </a:solidFill>
              </a:rPr>
              <a:t>Creating and managing the pipelines for deploying the customer code and configuration to a particular environment</a:t>
            </a:r>
          </a:p>
          <a:p>
            <a:pPr marL="176679" indent="-176679" defTabSz="942289">
              <a:buFont typeface="Arial" panose="020B0604020202020204" pitchFamily="34" charset="0"/>
              <a:buChar char="•"/>
              <a:defRPr/>
            </a:pPr>
            <a:r>
              <a:rPr lang="en-IN" dirty="0">
                <a:solidFill>
                  <a:prstClr val="black"/>
                </a:solidFill>
              </a:rPr>
              <a:t>Getting notified of important lifecycle events for these components (for example, product updates)</a:t>
            </a:r>
          </a:p>
          <a:p>
            <a:pPr defTabSz="942289">
              <a:defRPr/>
            </a:pPr>
            <a:endParaRPr lang="en-IN" dirty="0">
              <a:solidFill>
                <a:prstClr val="black"/>
              </a:solidFill>
            </a:endParaRPr>
          </a:p>
          <a:p>
            <a:pPr defTabSz="942289">
              <a:defRPr/>
            </a:pPr>
            <a:r>
              <a:rPr lang="en-IN" dirty="0">
                <a:solidFill>
                  <a:prstClr val="black"/>
                </a:solidFill>
              </a:rPr>
              <a:t>Cloud Manager includes a Continuous Integration (CI) and Continuous Delivery (CD) framework (CI/CD), which allows implementation teams to quickly test and deliver new or updated code. The CI/CD pipeline also automates unit and performance testing processes to increase deployment efficiency and pro-actively identify critical issues that are expensive to fix after deployment</a:t>
            </a:r>
          </a:p>
          <a:p>
            <a:pPr defTabSz="942289">
              <a:defRPr/>
            </a:pPr>
            <a:endParaRPr lang="en-IN" dirty="0">
              <a:solidFill>
                <a:prstClr val="black"/>
              </a:solidFill>
            </a:endParaRPr>
          </a:p>
          <a:p>
            <a:pPr defTabSz="942289">
              <a:defRPr/>
            </a:pPr>
            <a:endParaRPr lang="en-IN" dirty="0">
              <a:solidFill>
                <a:prstClr val="black"/>
              </a:solidFill>
            </a:endParaRPr>
          </a:p>
          <a:p>
            <a:pPr defTabSz="942289">
              <a:defRPr/>
            </a:pPr>
            <a:r>
              <a:rPr lang="en-IN" dirty="0">
                <a:solidFill>
                  <a:prstClr val="black"/>
                </a:solidFill>
              </a:rPr>
              <a:t>Code Inspection, performance testing, and security validation based on best practices.</a:t>
            </a:r>
            <a:endParaRPr lang="en-US" dirty="0">
              <a:solidFill>
                <a:prstClr val="black"/>
              </a:solidFill>
            </a:endParaRPr>
          </a:p>
          <a:p>
            <a:pPr defTabSz="942289">
              <a:defRPr/>
            </a:pPr>
            <a:endParaRPr lang="en-US" dirty="0">
              <a:solidFill>
                <a:prstClr val="black"/>
              </a:solidFill>
            </a:endParaRPr>
          </a:p>
          <a:p>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103</a:t>
            </a:fld>
            <a:endParaRPr lang="en-US" dirty="0"/>
          </a:p>
        </p:txBody>
      </p:sp>
    </p:spTree>
    <p:extLst>
      <p:ext uri="{BB962C8B-B14F-4D97-AF65-F5344CB8AC3E}">
        <p14:creationId xmlns:p14="http://schemas.microsoft.com/office/powerpoint/2010/main" val="21578877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just an introductory slide.  More detail later in CI/CD section</a:t>
            </a:r>
          </a:p>
          <a:p>
            <a:endParaRPr lang="en-US" dirty="0"/>
          </a:p>
          <a:p>
            <a:r>
              <a:rPr lang="en-US" sz="1200" b="1" i="0" kern="1200" dirty="0" err="1">
                <a:solidFill>
                  <a:schemeClr val="tx1"/>
                </a:solidFill>
                <a:effectLst/>
                <a:latin typeface="+mn-lt"/>
                <a:ea typeface="+mn-ea"/>
                <a:cs typeface="+mn-cs"/>
              </a:rPr>
              <a:t>Fron</a:t>
            </a:r>
            <a:r>
              <a:rPr lang="en-US" sz="1200" b="1" i="0" kern="1200" dirty="0">
                <a:solidFill>
                  <a:schemeClr val="tx1"/>
                </a:solidFill>
                <a:effectLst/>
                <a:latin typeface="+mn-lt"/>
                <a:ea typeface="+mn-ea"/>
                <a:cs typeface="+mn-cs"/>
              </a:rPr>
              <a:t> Orientation KT:</a:t>
            </a:r>
          </a:p>
          <a:p>
            <a:r>
              <a:rPr lang="en-US" sz="1200" b="1" i="0" kern="1200" dirty="0">
                <a:solidFill>
                  <a:schemeClr val="tx1"/>
                </a:solidFill>
                <a:effectLst/>
                <a:latin typeface="+mn-lt"/>
                <a:ea typeface="+mn-ea"/>
                <a:cs typeface="+mn-cs"/>
              </a:rPr>
              <a:t>Deployment</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Pipeline</a:t>
            </a:r>
            <a:r>
              <a:rPr lang="en-US" sz="1200" b="0" i="0" kern="1200" dirty="0">
                <a:solidFill>
                  <a:schemeClr val="tx1"/>
                </a:solidFill>
                <a:effectLst/>
                <a:latin typeface="+mn-lt"/>
                <a:ea typeface="+mn-ea"/>
                <a:cs typeface="+mn-cs"/>
              </a:rPr>
              <a:t>, coupled to each environment within a program. When a Cloud Manager pipeline is running, it aims at creating fresh new version of the customer application, both for the author and the publish tiers, by combining the latest customer packages with the latest baseline Adobe image. When the new images are built and tested successfully, Cloud Manager </a:t>
            </a:r>
            <a:r>
              <a:rPr lang="en-US" sz="1200" b="1" i="0" kern="1200" dirty="0">
                <a:solidFill>
                  <a:schemeClr val="tx1"/>
                </a:solidFill>
                <a:effectLst/>
                <a:latin typeface="+mn-lt"/>
                <a:ea typeface="+mn-ea"/>
                <a:cs typeface="+mn-cs"/>
              </a:rPr>
              <a:t>fully automates the cutover</a:t>
            </a:r>
            <a:r>
              <a:rPr lang="en-US" sz="1200" b="0" i="0" kern="1200" dirty="0">
                <a:solidFill>
                  <a:schemeClr val="tx1"/>
                </a:solidFill>
                <a:effectLst/>
                <a:latin typeface="+mn-lt"/>
                <a:ea typeface="+mn-ea"/>
                <a:cs typeface="+mn-cs"/>
              </a:rPr>
              <a:t> to the latest version of the image, by updating all service nodes using a </a:t>
            </a:r>
            <a:r>
              <a:rPr lang="en-US" sz="1200" b="1" i="0" kern="1200" dirty="0">
                <a:solidFill>
                  <a:schemeClr val="tx1"/>
                </a:solidFill>
                <a:effectLst/>
                <a:latin typeface="+mn-lt"/>
                <a:ea typeface="+mn-ea"/>
                <a:cs typeface="+mn-cs"/>
              </a:rPr>
              <a:t>rolling update</a:t>
            </a:r>
            <a:r>
              <a:rPr lang="en-US" sz="1200" b="0" i="0" kern="1200" dirty="0">
                <a:solidFill>
                  <a:schemeClr val="tx1"/>
                </a:solidFill>
                <a:effectLst/>
                <a:latin typeface="+mn-lt"/>
                <a:ea typeface="+mn-ea"/>
                <a:cs typeface="+mn-cs"/>
              </a:rPr>
              <a:t> pattern. This results in no down time for either the Author or Publish Service.</a:t>
            </a:r>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104</a:t>
            </a:fld>
            <a:endParaRPr lang="en-US" dirty="0"/>
          </a:p>
        </p:txBody>
      </p:sp>
    </p:spTree>
    <p:extLst>
      <p:ext uri="{BB962C8B-B14F-4D97-AF65-F5344CB8AC3E}">
        <p14:creationId xmlns:p14="http://schemas.microsoft.com/office/powerpoint/2010/main" val="5979438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Publish Tier</a:t>
            </a:r>
            <a:r>
              <a:rPr lang="en-US" sz="1200" b="0" i="0" kern="1200" dirty="0">
                <a:solidFill>
                  <a:schemeClr val="tx1"/>
                </a:solidFill>
                <a:effectLst/>
                <a:latin typeface="+mn-lt"/>
                <a:ea typeface="+mn-ea"/>
                <a:cs typeface="+mn-cs"/>
              </a:rPr>
              <a:t> is made of two or more nodes within a single Publish farm: they can operate independently from each other. </a:t>
            </a:r>
          </a:p>
          <a:p>
            <a:r>
              <a:rPr lang="en-US" sz="1200" b="0" i="0" kern="1200" dirty="0">
                <a:solidFill>
                  <a:schemeClr val="tx1"/>
                </a:solidFill>
                <a:effectLst/>
                <a:latin typeface="+mn-lt"/>
                <a:ea typeface="+mn-ea"/>
                <a:cs typeface="+mn-cs"/>
              </a:rPr>
              <a:t>Each node consists of an AEM publisher and a Web Server equipped with the AEM dispatcher module. It scales automatically with site traffic needs.</a:t>
            </a:r>
          </a:p>
          <a:p>
            <a:r>
              <a:rPr lang="en-US" sz="1200" b="0" i="0" kern="1200" dirty="0">
                <a:solidFill>
                  <a:schemeClr val="tx1"/>
                </a:solidFill>
                <a:effectLst/>
                <a:latin typeface="+mn-lt"/>
                <a:ea typeface="+mn-ea"/>
                <a:cs typeface="+mn-cs"/>
              </a:rPr>
              <a:t>End users, or site visitors, visit the website by hitting the AEM Publish Service</a:t>
            </a:r>
          </a:p>
          <a:p>
            <a:br>
              <a:rPr lang="en-US" dirty="0"/>
            </a:br>
            <a:r>
              <a:rPr lang="en-US" sz="1200" b="0" i="0" kern="1200" dirty="0">
                <a:solidFill>
                  <a:schemeClr val="tx1"/>
                </a:solidFill>
                <a:effectLst/>
                <a:latin typeface="+mn-lt"/>
                <a:ea typeface="+mn-ea"/>
                <a:cs typeface="+mn-cs"/>
              </a:rPr>
              <a:t>Publish service content delivery includes: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CDN (typically managed by Adobe)</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AEM dispatcher</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AEM publish</a:t>
            </a:r>
          </a:p>
          <a:p>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109</a:t>
            </a:fld>
            <a:endParaRPr lang="en-US" dirty="0"/>
          </a:p>
        </p:txBody>
      </p:sp>
    </p:spTree>
    <p:extLst>
      <p:ext uri="{BB962C8B-B14F-4D97-AF65-F5344CB8AC3E}">
        <p14:creationId xmlns:p14="http://schemas.microsoft.com/office/powerpoint/2010/main" val="19349660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data flow is as follows:</a:t>
            </a:r>
          </a:p>
          <a:p>
            <a:pPr marL="228600" indent="-228600">
              <a:buFont typeface="+mj-lt"/>
              <a:buAutoNum type="arabicPeriod"/>
            </a:pPr>
            <a:r>
              <a:rPr lang="en-US" sz="1200" b="0" i="0" kern="1200" dirty="0">
                <a:solidFill>
                  <a:schemeClr val="tx1"/>
                </a:solidFill>
                <a:effectLst/>
                <a:latin typeface="+mn-lt"/>
                <a:ea typeface="+mn-ea"/>
                <a:cs typeface="+mn-cs"/>
              </a:rPr>
              <a:t>URL put in browser</a:t>
            </a:r>
          </a:p>
          <a:p>
            <a:pPr marL="228600" indent="-228600">
              <a:buFont typeface="+mj-lt"/>
              <a:buAutoNum type="arabicPeriod"/>
            </a:pPr>
            <a:r>
              <a:rPr lang="en-US" sz="1200" b="0" i="0" kern="1200" dirty="0">
                <a:solidFill>
                  <a:schemeClr val="tx1"/>
                </a:solidFill>
                <a:effectLst/>
                <a:latin typeface="+mn-lt"/>
                <a:ea typeface="+mn-ea"/>
                <a:cs typeface="+mn-cs"/>
              </a:rPr>
              <a:t>Request made to CDN mapped in DNS to that domain</a:t>
            </a:r>
          </a:p>
          <a:p>
            <a:pPr marL="228600" indent="-228600">
              <a:buFont typeface="+mj-lt"/>
              <a:buAutoNum type="arabicPeriod"/>
            </a:pPr>
            <a:r>
              <a:rPr lang="en-US" sz="1200" b="0" i="0" kern="1200" dirty="0">
                <a:solidFill>
                  <a:schemeClr val="tx1"/>
                </a:solidFill>
                <a:effectLst/>
                <a:latin typeface="+mn-lt"/>
                <a:ea typeface="+mn-ea"/>
                <a:cs typeface="+mn-cs"/>
              </a:rPr>
              <a:t>If content is fully cached on CDN, CDN serves it to the browser</a:t>
            </a:r>
          </a:p>
          <a:p>
            <a:pPr marL="228600" indent="-228600">
              <a:buFont typeface="+mj-lt"/>
              <a:buAutoNum type="arabicPeriod"/>
            </a:pPr>
            <a:r>
              <a:rPr lang="en-US" sz="1200" b="0" i="0" kern="1200" dirty="0">
                <a:solidFill>
                  <a:schemeClr val="tx1"/>
                </a:solidFill>
                <a:effectLst/>
                <a:latin typeface="+mn-lt"/>
                <a:ea typeface="+mn-ea"/>
                <a:cs typeface="+mn-cs"/>
              </a:rPr>
              <a:t>If content is not fully cached, the CDN calls out (reverse proxy) to the dispatcher</a:t>
            </a:r>
          </a:p>
          <a:p>
            <a:pPr marL="228600" indent="-228600">
              <a:buFont typeface="+mj-lt"/>
              <a:buAutoNum type="arabicPeriod"/>
            </a:pPr>
            <a:r>
              <a:rPr lang="en-US" sz="1200" b="0" i="0" kern="1200" dirty="0">
                <a:solidFill>
                  <a:schemeClr val="tx1"/>
                </a:solidFill>
                <a:effectLst/>
                <a:latin typeface="+mn-lt"/>
                <a:ea typeface="+mn-ea"/>
                <a:cs typeface="+mn-cs"/>
              </a:rPr>
              <a:t>If content is fully cached on dispatcher, dispatcher serves it to the CDN</a:t>
            </a:r>
          </a:p>
          <a:p>
            <a:pPr marL="228600" indent="-228600">
              <a:buFont typeface="+mj-lt"/>
              <a:buAutoNum type="arabicPeriod"/>
            </a:pPr>
            <a:r>
              <a:rPr lang="en-US" sz="1200" b="0" i="0" kern="1200" dirty="0">
                <a:solidFill>
                  <a:schemeClr val="tx1"/>
                </a:solidFill>
                <a:effectLst/>
                <a:latin typeface="+mn-lt"/>
                <a:ea typeface="+mn-ea"/>
                <a:cs typeface="+mn-cs"/>
              </a:rPr>
              <a:t>If content is not fully cached, the dispatcher calls out (reverse proxy) to the AEM publish</a:t>
            </a:r>
          </a:p>
          <a:p>
            <a:pPr marL="228600" indent="-228600">
              <a:buFont typeface="+mj-lt"/>
              <a:buAutoNum type="arabicPeriod"/>
            </a:pPr>
            <a:r>
              <a:rPr lang="en-US" sz="1200" b="0" i="0" kern="1200" dirty="0">
                <a:solidFill>
                  <a:schemeClr val="tx1"/>
                </a:solidFill>
                <a:effectLst/>
                <a:latin typeface="+mn-lt"/>
                <a:ea typeface="+mn-ea"/>
                <a:cs typeface="+mn-cs"/>
              </a:rPr>
              <a:t>Publish service returns content thru dispatcher</a:t>
            </a:r>
          </a:p>
          <a:p>
            <a:pPr marL="228600" indent="-228600">
              <a:buFont typeface="+mj-lt"/>
              <a:buAutoNum type="arabicPeriod"/>
            </a:pPr>
            <a:r>
              <a:rPr lang="en-US" sz="1200" b="0" i="0" kern="1200" dirty="0">
                <a:solidFill>
                  <a:schemeClr val="tx1"/>
                </a:solidFill>
                <a:effectLst/>
                <a:latin typeface="+mn-lt"/>
                <a:ea typeface="+mn-ea"/>
                <a:cs typeface="+mn-cs"/>
              </a:rPr>
              <a:t>Content rendered by browser, which may also cache it, depending on headers</a:t>
            </a:r>
          </a:p>
          <a:p>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110</a:t>
            </a:fld>
            <a:endParaRPr lang="en-US" dirty="0"/>
          </a:p>
        </p:txBody>
      </p:sp>
    </p:spTree>
    <p:extLst>
      <p:ext uri="{BB962C8B-B14F-4D97-AF65-F5344CB8AC3E}">
        <p14:creationId xmlns:p14="http://schemas.microsoft.com/office/powerpoint/2010/main" val="32539038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AEM OOTB and managed CDN name – no need to share with the customer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#1 is highly recommended option since it is tightly integrated</a:t>
            </a:r>
          </a:p>
          <a:p>
            <a:r>
              <a:rPr lang="en-US" sz="1200" b="0" i="0" kern="1200" dirty="0">
                <a:solidFill>
                  <a:schemeClr val="tx1"/>
                </a:solidFill>
                <a:effectLst/>
                <a:latin typeface="+mn-lt"/>
                <a:ea typeface="+mn-ea"/>
                <a:cs typeface="+mn-cs"/>
              </a:rPr>
              <a:t>Adobe cannot be responsible for the result of any misconfiguration of #2.</a:t>
            </a:r>
          </a:p>
          <a:p>
            <a:r>
              <a:rPr lang="en-US" sz="1200" b="0" i="0" kern="1200" dirty="0">
                <a:solidFill>
                  <a:schemeClr val="tx1"/>
                </a:solidFill>
                <a:effectLst/>
                <a:latin typeface="+mn-lt"/>
                <a:ea typeface="+mn-ea"/>
                <a:cs typeface="+mn-cs"/>
              </a:rPr>
              <a:t>#2 and #3 will be allowed on a case-by-case basis based on meeting certain pre-requisites including, but not limited to, the customer having a legacy integration with their CDN vendor, which would be difficult to untie themselves from.</a:t>
            </a:r>
          </a:p>
          <a:p>
            <a:r>
              <a:rPr lang="en-US" sz="1200" b="0" i="0" kern="1200" dirty="0">
                <a:solidFill>
                  <a:schemeClr val="tx1"/>
                </a:solidFill>
                <a:effectLst/>
                <a:latin typeface="+mn-lt"/>
                <a:ea typeface="+mn-ea"/>
                <a:cs typeface="+mn-cs"/>
              </a:rPr>
              <a:t>For #3 - Supported if customers want to use their existing CDN, but can't satisfy the requirements of Customer managed CDN. In this case, customers manage their own CDN, but point to Adobe's managed CDN. </a:t>
            </a:r>
          </a:p>
          <a:p>
            <a:r>
              <a:rPr lang="en-US" sz="1200" b="0" i="0" kern="1200" dirty="0">
                <a:solidFill>
                  <a:schemeClr val="tx1"/>
                </a:solidFill>
                <a:effectLst/>
                <a:latin typeface="+mn-lt"/>
                <a:ea typeface="+mn-ea"/>
                <a:cs typeface="+mn-cs"/>
              </a:rPr>
              <a:t>Customers must:</a:t>
            </a:r>
          </a:p>
          <a:p>
            <a:r>
              <a:rPr lang="en-US" sz="1200" b="0" i="0" kern="1200" dirty="0">
                <a:solidFill>
                  <a:schemeClr val="tx1"/>
                </a:solidFill>
                <a:effectLst/>
                <a:latin typeface="+mn-lt"/>
                <a:ea typeface="+mn-ea"/>
                <a:cs typeface="+mn-cs"/>
              </a:rPr>
              <a:t>perform and successfully pass a load test before going to production</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111</a:t>
            </a:fld>
            <a:endParaRPr lang="en-US" dirty="0"/>
          </a:p>
        </p:txBody>
      </p:sp>
    </p:spTree>
    <p:extLst>
      <p:ext uri="{BB962C8B-B14F-4D97-AF65-F5344CB8AC3E}">
        <p14:creationId xmlns:p14="http://schemas.microsoft.com/office/powerpoint/2010/main" val="24635025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Cache invalidation follows these rules:</a:t>
            </a:r>
          </a:p>
          <a:p>
            <a:r>
              <a:rPr lang="en-US" sz="1200" b="0" i="0" kern="1200" dirty="0">
                <a:solidFill>
                  <a:schemeClr val="tx1"/>
                </a:solidFill>
                <a:effectLst/>
                <a:latin typeface="+mn-lt"/>
                <a:ea typeface="+mn-ea"/>
                <a:cs typeface="+mn-cs"/>
              </a:rPr>
              <a:t>In general, HTML content is cached in the CDN for 5 minutes, based on the cache-control header emitted by the dispatcher</a:t>
            </a:r>
          </a:p>
          <a:p>
            <a:r>
              <a:rPr lang="en-US" sz="1200" b="0" i="0" kern="1200" dirty="0">
                <a:solidFill>
                  <a:schemeClr val="tx1"/>
                </a:solidFill>
                <a:effectLst/>
                <a:latin typeface="+mn-lt"/>
                <a:ea typeface="+mn-ea"/>
                <a:cs typeface="+mn-cs"/>
              </a:rPr>
              <a:t>Client libraries (JavaScript and CSS) are cached indefinitely using the cache-control set to "immutable" or 30 days for older browsers who don't respect the "immutable" value. Note that the client libraries are served on a unique path that changes if the client libraries change. In other words, HTML that references the client libraries will be produced as needed so customers can experience new content as it is published.</a:t>
            </a:r>
          </a:p>
          <a:p>
            <a:r>
              <a:rPr lang="en-US" sz="1200" b="0" i="0" kern="1200" dirty="0">
                <a:solidFill>
                  <a:schemeClr val="tx1"/>
                </a:solidFill>
                <a:effectLst/>
                <a:latin typeface="+mn-lt"/>
                <a:ea typeface="+mn-ea"/>
                <a:cs typeface="+mn-cs"/>
              </a:rPr>
              <a:t>By default, images are not cached</a:t>
            </a:r>
          </a:p>
          <a:p>
            <a:r>
              <a:rPr lang="en-US" sz="1200" b="0" i="0" kern="1200" dirty="0">
                <a:solidFill>
                  <a:schemeClr val="tx1"/>
                </a:solidFill>
                <a:effectLst/>
                <a:latin typeface="+mn-lt"/>
                <a:ea typeface="+mn-ea"/>
                <a:cs typeface="+mn-cs"/>
              </a:rPr>
              <a:t>Prior to accepting live traffic, customers should validate with Adobe customer support that the end-to-end traffic routing is functioning correctly.</a:t>
            </a:r>
          </a:p>
          <a:p>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112</a:t>
            </a:fld>
            <a:endParaRPr lang="en-US" dirty="0"/>
          </a:p>
        </p:txBody>
      </p:sp>
    </p:spTree>
    <p:extLst>
      <p:ext uri="{BB962C8B-B14F-4D97-AF65-F5344CB8AC3E}">
        <p14:creationId xmlns:p14="http://schemas.microsoft.com/office/powerpoint/2010/main" val="23928925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113</a:t>
            </a:fld>
            <a:endParaRPr lang="en-US" dirty="0"/>
          </a:p>
        </p:txBody>
      </p:sp>
    </p:spTree>
    <p:extLst>
      <p:ext uri="{BB962C8B-B14F-4D97-AF65-F5344CB8AC3E}">
        <p14:creationId xmlns:p14="http://schemas.microsoft.com/office/powerpoint/2010/main" val="15769393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114</a:t>
            </a:fld>
            <a:endParaRPr lang="en-US" dirty="0"/>
          </a:p>
        </p:txBody>
      </p:sp>
    </p:spTree>
    <p:extLst>
      <p:ext uri="{BB962C8B-B14F-4D97-AF65-F5344CB8AC3E}">
        <p14:creationId xmlns:p14="http://schemas.microsoft.com/office/powerpoint/2010/main" val="3815515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10</a:t>
            </a:fld>
            <a:endParaRPr lang="en-US" dirty="0"/>
          </a:p>
        </p:txBody>
      </p:sp>
    </p:spTree>
    <p:extLst>
      <p:ext uri="{BB962C8B-B14F-4D97-AF65-F5344CB8AC3E}">
        <p14:creationId xmlns:p14="http://schemas.microsoft.com/office/powerpoint/2010/main" val="74046565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next slides are overview only – more detail in the CI/CD section.</a:t>
            </a:r>
          </a:p>
          <a:p>
            <a:r>
              <a:rPr lang="en-US" dirty="0"/>
              <a:t>Customer Git </a:t>
            </a:r>
            <a:r>
              <a:rPr lang="en-US" dirty="0">
                <a:sym typeface="Wingdings" pitchFamily="2" charset="2"/>
              </a:rPr>
              <a:t>  </a:t>
            </a:r>
            <a:r>
              <a:rPr lang="en-US" dirty="0"/>
              <a:t>Cloud Manager Git </a:t>
            </a:r>
            <a:r>
              <a:rPr lang="en-US" dirty="0">
                <a:sym typeface="Wingdings" pitchFamily="2" charset="2"/>
              </a:rPr>
              <a:t>  </a:t>
            </a:r>
            <a:r>
              <a:rPr lang="en-US" dirty="0"/>
              <a:t>Multiple Pipelines </a:t>
            </a:r>
            <a:r>
              <a:rPr lang="en-US" dirty="0">
                <a:sym typeface="Wingdings" pitchFamily="2" charset="2"/>
              </a:rPr>
              <a:t>  </a:t>
            </a:r>
            <a:r>
              <a:rPr lang="en-US" dirty="0"/>
              <a:t>An AEM Environment is an entire deployment  </a:t>
            </a:r>
            <a:r>
              <a:rPr lang="en-US" dirty="0">
                <a:sym typeface="Wingdings" pitchFamily="2" charset="2"/>
              </a:rPr>
              <a:t>  </a:t>
            </a:r>
            <a:r>
              <a:rPr lang="en-US" dirty="0"/>
              <a:t>Access to Cloud is managed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116</a:t>
            </a:fld>
            <a:endParaRPr lang="en-US" dirty="0"/>
          </a:p>
        </p:txBody>
      </p:sp>
    </p:spTree>
    <p:extLst>
      <p:ext uri="{BB962C8B-B14F-4D97-AF65-F5344CB8AC3E}">
        <p14:creationId xmlns:p14="http://schemas.microsoft.com/office/powerpoint/2010/main" val="22707839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next slides are overview only – more detail in the CI/CD section.</a:t>
            </a:r>
          </a:p>
          <a:p>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117</a:t>
            </a:fld>
            <a:endParaRPr lang="en-US" dirty="0"/>
          </a:p>
        </p:txBody>
      </p:sp>
    </p:spTree>
    <p:extLst>
      <p:ext uri="{BB962C8B-B14F-4D97-AF65-F5344CB8AC3E}">
        <p14:creationId xmlns:p14="http://schemas.microsoft.com/office/powerpoint/2010/main" val="25371665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CRXDE Limited:  cannot make changes to immutable content: /apps, /libs</a:t>
            </a:r>
          </a:p>
          <a:p>
            <a:r>
              <a:rPr lang="en-US" dirty="0"/>
              <a:t>Package Manager Limited: can’t install packages that make changes to /apps, /libs</a:t>
            </a:r>
          </a:p>
        </p:txBody>
      </p:sp>
      <p:sp>
        <p:nvSpPr>
          <p:cNvPr id="4" name="Slide Number Placeholder 3"/>
          <p:cNvSpPr>
            <a:spLocks noGrp="1"/>
          </p:cNvSpPr>
          <p:nvPr>
            <p:ph type="sldNum" sz="quarter" idx="5"/>
          </p:nvPr>
        </p:nvSpPr>
        <p:spPr/>
        <p:txBody>
          <a:bodyPr/>
          <a:lstStyle/>
          <a:p>
            <a:fld id="{3EF2277D-4E65-471B-8FDC-312617F5EA89}" type="slidenum">
              <a:rPr lang="en-US" smtClean="0"/>
              <a:pPr/>
              <a:t>120</a:t>
            </a:fld>
            <a:endParaRPr lang="en-US" dirty="0"/>
          </a:p>
        </p:txBody>
      </p:sp>
    </p:spTree>
    <p:extLst>
      <p:ext uri="{BB962C8B-B14F-4D97-AF65-F5344CB8AC3E}">
        <p14:creationId xmlns:p14="http://schemas.microsoft.com/office/powerpoint/2010/main" val="349125750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Limited:  cannot make changes to immutable content: /apps, /libs</a:t>
            </a:r>
          </a:p>
        </p:txBody>
      </p:sp>
      <p:sp>
        <p:nvSpPr>
          <p:cNvPr id="4" name="Slide Number Placeholder 3"/>
          <p:cNvSpPr>
            <a:spLocks noGrp="1"/>
          </p:cNvSpPr>
          <p:nvPr>
            <p:ph type="sldNum" sz="quarter" idx="5"/>
          </p:nvPr>
        </p:nvSpPr>
        <p:spPr/>
        <p:txBody>
          <a:bodyPr/>
          <a:lstStyle/>
          <a:p>
            <a:fld id="{3EF2277D-4E65-471B-8FDC-312617F5EA89}" type="slidenum">
              <a:rPr lang="en-US" smtClean="0"/>
              <a:pPr/>
              <a:t>121</a:t>
            </a:fld>
            <a:endParaRPr lang="en-US" dirty="0"/>
          </a:p>
        </p:txBody>
      </p:sp>
    </p:spTree>
    <p:extLst>
      <p:ext uri="{BB962C8B-B14F-4D97-AF65-F5344CB8AC3E}">
        <p14:creationId xmlns:p14="http://schemas.microsoft.com/office/powerpoint/2010/main" val="33162516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123</a:t>
            </a:fld>
            <a:endParaRPr lang="en-US" dirty="0"/>
          </a:p>
        </p:txBody>
      </p:sp>
    </p:spTree>
    <p:extLst>
      <p:ext uri="{BB962C8B-B14F-4D97-AF65-F5344CB8AC3E}">
        <p14:creationId xmlns:p14="http://schemas.microsoft.com/office/powerpoint/2010/main" val="223805570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a:t>
            </a:r>
            <a:r>
              <a:rPr lang="en-US" dirty="0"/>
              <a:t>: on prem deployments will follow the customer’s defined processes</a:t>
            </a:r>
          </a:p>
        </p:txBody>
      </p:sp>
      <p:sp>
        <p:nvSpPr>
          <p:cNvPr id="4" name="Slide Number Placeholder 3"/>
          <p:cNvSpPr>
            <a:spLocks noGrp="1"/>
          </p:cNvSpPr>
          <p:nvPr>
            <p:ph type="sldNum" sz="quarter" idx="5"/>
          </p:nvPr>
        </p:nvSpPr>
        <p:spPr/>
        <p:txBody>
          <a:bodyPr/>
          <a:lstStyle/>
          <a:p>
            <a:fld id="{3EF2277D-4E65-471B-8FDC-312617F5EA89}" type="slidenum">
              <a:rPr lang="en-US" smtClean="0"/>
              <a:pPr/>
              <a:t>125</a:t>
            </a:fld>
            <a:endParaRPr lang="en-US" dirty="0"/>
          </a:p>
        </p:txBody>
      </p:sp>
    </p:spTree>
    <p:extLst>
      <p:ext uri="{BB962C8B-B14F-4D97-AF65-F5344CB8AC3E}">
        <p14:creationId xmlns:p14="http://schemas.microsoft.com/office/powerpoint/2010/main" val="18488478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API jar version matches version of AEM. Developers should test against same version running in production.</a:t>
            </a:r>
          </a:p>
        </p:txBody>
      </p:sp>
      <p:sp>
        <p:nvSpPr>
          <p:cNvPr id="4" name="Slide Number Placeholder 3"/>
          <p:cNvSpPr>
            <a:spLocks noGrp="1"/>
          </p:cNvSpPr>
          <p:nvPr>
            <p:ph type="sldNum" sz="quarter" idx="5"/>
          </p:nvPr>
        </p:nvSpPr>
        <p:spPr/>
        <p:txBody>
          <a:bodyPr/>
          <a:lstStyle/>
          <a:p>
            <a:fld id="{3EF2277D-4E65-471B-8FDC-312617F5EA89}" type="slidenum">
              <a:rPr lang="en-US" smtClean="0"/>
              <a:pPr/>
              <a:t>128</a:t>
            </a:fld>
            <a:endParaRPr lang="en-US" dirty="0"/>
          </a:p>
        </p:txBody>
      </p:sp>
    </p:spTree>
    <p:extLst>
      <p:ext uri="{BB962C8B-B14F-4D97-AF65-F5344CB8AC3E}">
        <p14:creationId xmlns:p14="http://schemas.microsoft.com/office/powerpoint/2010/main" val="358877231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131</a:t>
            </a:fld>
            <a:endParaRPr lang="en-US" dirty="0"/>
          </a:p>
        </p:txBody>
      </p:sp>
    </p:spTree>
    <p:extLst>
      <p:ext uri="{BB962C8B-B14F-4D97-AF65-F5344CB8AC3E}">
        <p14:creationId xmlns:p14="http://schemas.microsoft.com/office/powerpoint/2010/main" val="161391733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module contains only content packages and deploys a single artifact as a content package.</a:t>
            </a:r>
          </a:p>
          <a:p>
            <a:r>
              <a:rPr lang="en-US" dirty="0"/>
              <a:t>all module is what you send into the pipeline – single artifact</a:t>
            </a:r>
          </a:p>
          <a:p>
            <a:r>
              <a:rPr lang="en-US" dirty="0"/>
              <a:t>Good idea to demo and expand the modules so they can see what is there.</a:t>
            </a:r>
          </a:p>
          <a:p>
            <a:r>
              <a:rPr lang="en-US" dirty="0"/>
              <a:t>Orange = all module</a:t>
            </a:r>
          </a:p>
          <a:p>
            <a:r>
              <a:rPr lang="en-US" dirty="0"/>
              <a:t>Green = immutable</a:t>
            </a:r>
          </a:p>
          <a:p>
            <a:r>
              <a:rPr lang="en-US" dirty="0"/>
              <a:t>Blue = mutable</a:t>
            </a:r>
          </a:p>
          <a:p>
            <a:r>
              <a:rPr lang="en-US" dirty="0"/>
              <a:t>Red = tests</a:t>
            </a:r>
          </a:p>
          <a:p>
            <a:r>
              <a:rPr lang="en-US" dirty="0"/>
              <a:t>Purple = dispatcher</a:t>
            </a:r>
          </a:p>
          <a:p>
            <a:endParaRPr lang="en-US" dirty="0"/>
          </a:p>
          <a:p>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132</a:t>
            </a:fld>
            <a:endParaRPr lang="en-US" dirty="0"/>
          </a:p>
        </p:txBody>
      </p:sp>
    </p:spTree>
    <p:extLst>
      <p:ext uri="{BB962C8B-B14F-4D97-AF65-F5344CB8AC3E}">
        <p14:creationId xmlns:p14="http://schemas.microsoft.com/office/powerpoint/2010/main" val="24205104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work with no changes for AEM 6.5 on prem.  Good practice to prepare for move to the Cloud.</a:t>
            </a:r>
          </a:p>
          <a:p>
            <a:r>
              <a:rPr lang="en-US" dirty="0"/>
              <a:t>Single package should in turn contain sub-packages that comprise everything required by the application to function, including code, configuration and any supporting baseline content</a:t>
            </a:r>
          </a:p>
        </p:txBody>
      </p:sp>
      <p:sp>
        <p:nvSpPr>
          <p:cNvPr id="4" name="Slide Number Placeholder 3"/>
          <p:cNvSpPr>
            <a:spLocks noGrp="1"/>
          </p:cNvSpPr>
          <p:nvPr>
            <p:ph type="sldNum" sz="quarter" idx="5"/>
          </p:nvPr>
        </p:nvSpPr>
        <p:spPr/>
        <p:txBody>
          <a:bodyPr/>
          <a:lstStyle/>
          <a:p>
            <a:fld id="{3EF2277D-4E65-471B-8FDC-312617F5EA89}" type="slidenum">
              <a:rPr lang="en-US" smtClean="0"/>
              <a:pPr/>
              <a:t>133</a:t>
            </a:fld>
            <a:endParaRPr lang="en-US" dirty="0"/>
          </a:p>
        </p:txBody>
      </p:sp>
    </p:spTree>
    <p:extLst>
      <p:ext uri="{BB962C8B-B14F-4D97-AF65-F5344CB8AC3E}">
        <p14:creationId xmlns:p14="http://schemas.microsoft.com/office/powerpoint/2010/main" val="21150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Author Tier:  </a:t>
            </a:r>
            <a:r>
              <a:rPr lang="en-US" sz="1200" b="0" i="0" kern="1200" dirty="0">
                <a:solidFill>
                  <a:schemeClr val="tx1"/>
                </a:solidFill>
                <a:effectLst/>
                <a:latin typeface="+mn-lt"/>
                <a:ea typeface="+mn-ea"/>
                <a:cs typeface="+mn-cs"/>
              </a:rPr>
              <a:t>made of two or more nodes within a single author cluster. It scales automatically, dependent on the authoring activity.</a:t>
            </a:r>
          </a:p>
          <a:p>
            <a:r>
              <a:rPr lang="en-US" b="1" dirty="0"/>
              <a:t>Publish Tier: </a:t>
            </a:r>
            <a:r>
              <a:rPr lang="en-US" sz="1200" b="0" i="0" kern="1200" dirty="0">
                <a:solidFill>
                  <a:schemeClr val="tx1"/>
                </a:solidFill>
                <a:effectLst/>
                <a:latin typeface="+mn-lt"/>
                <a:ea typeface="+mn-ea"/>
                <a:cs typeface="+mn-cs"/>
              </a:rPr>
              <a:t>comprised of two or more nodes within a single publish farm: they can operate independently from each other. Each node consists of an AEM publisher and a web server equipped with the AEM Dispatcher module. It scales automatically with site traffic needs.</a:t>
            </a:r>
          </a:p>
          <a:p>
            <a:pPr fontAlgn="base"/>
            <a:r>
              <a:rPr lang="en-US" b="1" dirty="0"/>
              <a:t>Content Repository: </a:t>
            </a:r>
            <a:r>
              <a:rPr lang="en-US" sz="1200" b="0" i="0" kern="1200" dirty="0">
                <a:solidFill>
                  <a:schemeClr val="tx1"/>
                </a:solidFill>
                <a:effectLst/>
                <a:latin typeface="+mn-lt"/>
                <a:ea typeface="+mn-ea"/>
                <a:cs typeface="+mn-cs"/>
              </a:rPr>
              <a:t>Both the author tier and publish tier read and persist content from/to a Content Repository Service.</a:t>
            </a:r>
          </a:p>
          <a:p>
            <a:pPr marL="171450" indent="-171450" fontAlgn="base">
              <a:buFont typeface="Arial" panose="020B0604020202020204" pitchFamily="34" charset="0"/>
              <a:buChar char="•"/>
            </a:pPr>
            <a:r>
              <a:rPr lang="en-US" sz="1200" b="0" i="0" kern="1200" dirty="0">
                <a:solidFill>
                  <a:schemeClr val="tx1"/>
                </a:solidFill>
                <a:effectLst/>
                <a:latin typeface="+mn-lt"/>
                <a:ea typeface="+mn-ea"/>
                <a:cs typeface="+mn-cs"/>
              </a:rPr>
              <a:t>Publish tier only reads content from the persistence layer.</a:t>
            </a:r>
          </a:p>
          <a:p>
            <a:pPr marL="171450" indent="-171450" fontAlgn="base">
              <a:buFont typeface="Arial" panose="020B0604020202020204" pitchFamily="34" charset="0"/>
              <a:buChar char="•"/>
            </a:pPr>
            <a:r>
              <a:rPr lang="en-US" sz="1200" b="0" i="0" kern="1200" dirty="0">
                <a:solidFill>
                  <a:schemeClr val="tx1"/>
                </a:solidFill>
                <a:effectLst/>
                <a:latin typeface="+mn-lt"/>
                <a:ea typeface="+mn-ea"/>
                <a:cs typeface="+mn-cs"/>
              </a:rPr>
              <a:t>Author tier reads and writes content from and to the persistence layer.</a:t>
            </a:r>
          </a:p>
          <a:p>
            <a:pPr marL="171450" indent="-171450" fontAlgn="base">
              <a:buFont typeface="Arial" panose="020B0604020202020204" pitchFamily="34" charset="0"/>
              <a:buChar char="•"/>
            </a:pPr>
            <a:r>
              <a:rPr lang="en-US" sz="1200" b="0" i="0" kern="1200" dirty="0">
                <a:solidFill>
                  <a:schemeClr val="tx1"/>
                </a:solidFill>
                <a:effectLst/>
                <a:latin typeface="+mn-lt"/>
                <a:ea typeface="+mn-ea"/>
                <a:cs typeface="+mn-cs"/>
              </a:rPr>
              <a:t>Blobs storage is shared across the publish and the author tier; files are not </a:t>
            </a:r>
            <a:r>
              <a:rPr lang="en-US" sz="1200" b="0" i="1" kern="1200" dirty="0">
                <a:solidFill>
                  <a:schemeClr val="tx1"/>
                </a:solidFill>
                <a:effectLst/>
                <a:latin typeface="+mn-lt"/>
                <a:ea typeface="+mn-ea"/>
                <a:cs typeface="+mn-cs"/>
              </a:rPr>
              <a:t>moved </a:t>
            </a:r>
            <a:r>
              <a:rPr lang="en-US" sz="1200" b="0" i="0" kern="1200" dirty="0">
                <a:solidFill>
                  <a:schemeClr val="tx1"/>
                </a:solidFill>
                <a:effectLst/>
                <a:latin typeface="+mn-lt"/>
                <a:ea typeface="+mn-ea"/>
                <a:cs typeface="+mn-cs"/>
              </a:rPr>
              <a:t>.</a:t>
            </a:r>
          </a:p>
          <a:p>
            <a:pPr fontAlgn="base"/>
            <a:r>
              <a:rPr lang="en-US" sz="1200" b="1" i="0" kern="1200" dirty="0">
                <a:solidFill>
                  <a:schemeClr val="tx1"/>
                </a:solidFill>
                <a:effectLst/>
                <a:latin typeface="+mn-lt"/>
                <a:ea typeface="+mn-ea"/>
                <a:cs typeface="+mn-cs"/>
              </a:rPr>
              <a:t>Replication Service: </a:t>
            </a:r>
            <a:r>
              <a:rPr lang="en-US" sz="1200" b="0" i="0" kern="1200" dirty="0">
                <a:solidFill>
                  <a:schemeClr val="tx1"/>
                </a:solidFill>
                <a:effectLst/>
                <a:latin typeface="+mn-lt"/>
                <a:ea typeface="+mn-ea"/>
                <a:cs typeface="+mn-cs"/>
              </a:rPr>
              <a:t>Approved content is pushed to the publish tier persistence layer via the Replication Service, a middleware pipeline. This pipeline receives the new content, with the individual publish service nodes subscribing to the content pushed to the pipeline.</a:t>
            </a:r>
          </a:p>
          <a:p>
            <a:pPr fontAlgn="base"/>
            <a:r>
              <a:rPr lang="en-US" sz="1200" b="1" i="0" kern="1200" dirty="0">
                <a:solidFill>
                  <a:schemeClr val="tx1"/>
                </a:solidFill>
                <a:effectLst/>
                <a:latin typeface="+mn-lt"/>
                <a:ea typeface="+mn-ea"/>
                <a:cs typeface="+mn-cs"/>
              </a:rPr>
              <a:t>Authentication: </a:t>
            </a:r>
            <a:r>
              <a:rPr lang="en-US" sz="1200" b="0" i="0" kern="1200" dirty="0">
                <a:solidFill>
                  <a:schemeClr val="tx1"/>
                </a:solidFill>
                <a:effectLst/>
                <a:latin typeface="+mn-lt"/>
                <a:ea typeface="+mn-ea"/>
                <a:cs typeface="+mn-cs"/>
              </a:rPr>
              <a:t>IMS</a:t>
            </a:r>
          </a:p>
          <a:p>
            <a:pPr fontAlgn="base"/>
            <a:r>
              <a:rPr lang="en-US" sz="1200" b="1" i="0" kern="1200" dirty="0">
                <a:solidFill>
                  <a:schemeClr val="tx1"/>
                </a:solidFill>
                <a:effectLst/>
                <a:latin typeface="+mn-lt"/>
                <a:ea typeface="+mn-ea"/>
                <a:cs typeface="+mn-cs"/>
              </a:rPr>
              <a:t>Access: </a:t>
            </a:r>
            <a:r>
              <a:rPr lang="en-US" sz="1200" b="0" i="0" kern="1200" dirty="0">
                <a:solidFill>
                  <a:schemeClr val="tx1"/>
                </a:solidFill>
                <a:effectLst/>
                <a:latin typeface="+mn-lt"/>
                <a:ea typeface="+mn-ea"/>
                <a:cs typeface="+mn-cs"/>
              </a:rPr>
              <a:t>via a load balancer. This is always up-to-date with the active nodes in each of the tiers.   For the publish tier, a Continuous Delivery Network (CDN) Service is also available as the first entry point.</a:t>
            </a:r>
          </a:p>
          <a:p>
            <a:pPr fontAlgn="base"/>
            <a:r>
              <a:rPr lang="en-US" sz="1200" b="1" i="0" kern="1200" dirty="0">
                <a:solidFill>
                  <a:schemeClr val="tx1"/>
                </a:solidFill>
                <a:effectLst/>
                <a:latin typeface="+mn-lt"/>
                <a:ea typeface="+mn-ea"/>
                <a:cs typeface="+mn-cs"/>
              </a:rPr>
              <a:t>AEM Assets</a:t>
            </a:r>
            <a:r>
              <a:rPr lang="en-US" sz="1200" b="0" i="0" kern="1200" dirty="0">
                <a:solidFill>
                  <a:schemeClr val="tx1"/>
                </a:solidFill>
                <a:effectLst/>
                <a:latin typeface="+mn-lt"/>
                <a:ea typeface="+mn-ea"/>
                <a:cs typeface="+mn-cs"/>
              </a:rPr>
              <a:t>:  includes only an authoring environment.  Assets integration and processing use a dedicated Assets Compute Service.</a:t>
            </a:r>
          </a:p>
          <a:p>
            <a:pPr fontAlgn="base"/>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EF2277D-4E65-471B-8FDC-312617F5EA89}" type="slidenum">
              <a:rPr lang="en-US" smtClean="0"/>
              <a:pPr/>
              <a:t>11</a:t>
            </a:fld>
            <a:endParaRPr lang="en-US" dirty="0"/>
          </a:p>
        </p:txBody>
      </p:sp>
    </p:spTree>
    <p:extLst>
      <p:ext uri="{BB962C8B-B14F-4D97-AF65-F5344CB8AC3E}">
        <p14:creationId xmlns:p14="http://schemas.microsoft.com/office/powerpoint/2010/main" val="10650921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134</a:t>
            </a:fld>
            <a:endParaRPr lang="en-US" dirty="0"/>
          </a:p>
        </p:txBody>
      </p:sp>
    </p:spTree>
    <p:extLst>
      <p:ext uri="{BB962C8B-B14F-4D97-AF65-F5344CB8AC3E}">
        <p14:creationId xmlns:p14="http://schemas.microsoft.com/office/powerpoint/2010/main" val="326124636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AEM Archetype 21 or later.  Archetype 23 has built in support for AEM Cloud Service.</a:t>
            </a:r>
          </a:p>
        </p:txBody>
      </p:sp>
      <p:sp>
        <p:nvSpPr>
          <p:cNvPr id="4" name="Slide Number Placeholder 3"/>
          <p:cNvSpPr>
            <a:spLocks noGrp="1"/>
          </p:cNvSpPr>
          <p:nvPr>
            <p:ph type="sldNum" sz="quarter" idx="5"/>
          </p:nvPr>
        </p:nvSpPr>
        <p:spPr/>
        <p:txBody>
          <a:bodyPr/>
          <a:lstStyle/>
          <a:p>
            <a:fld id="{3EF2277D-4E65-471B-8FDC-312617F5EA89}" type="slidenum">
              <a:rPr lang="en-US" smtClean="0"/>
              <a:pPr/>
              <a:t>135</a:t>
            </a:fld>
            <a:endParaRPr lang="en-US" dirty="0"/>
          </a:p>
        </p:txBody>
      </p:sp>
    </p:spTree>
    <p:extLst>
      <p:ext uri="{BB962C8B-B14F-4D97-AF65-F5344CB8AC3E}">
        <p14:creationId xmlns:p14="http://schemas.microsoft.com/office/powerpoint/2010/main" val="188160705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138</a:t>
            </a:fld>
            <a:endParaRPr lang="en-US" dirty="0"/>
          </a:p>
        </p:txBody>
      </p:sp>
    </p:spTree>
    <p:extLst>
      <p:ext uri="{BB962C8B-B14F-4D97-AF65-F5344CB8AC3E}">
        <p14:creationId xmlns:p14="http://schemas.microsoft.com/office/powerpoint/2010/main" val="40826670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prem customers will continue to deploy dispatcher as always.</a:t>
            </a:r>
          </a:p>
          <a:p>
            <a:r>
              <a:rPr lang="en-US" dirty="0"/>
              <a:t>Parent </a:t>
            </a:r>
            <a:r>
              <a:rPr lang="en-US" dirty="0" err="1"/>
              <a:t>pom.xml</a:t>
            </a:r>
            <a:r>
              <a:rPr lang="en-US" dirty="0"/>
              <a:t> file modified to load dispatcher module</a:t>
            </a:r>
          </a:p>
          <a:p>
            <a:r>
              <a:rPr lang="en-US" dirty="0"/>
              <a:t>Code with dispatcher module deployed through Cloud Manager</a:t>
            </a:r>
          </a:p>
          <a:p>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139</a:t>
            </a:fld>
            <a:endParaRPr lang="en-US" dirty="0"/>
          </a:p>
        </p:txBody>
      </p:sp>
    </p:spTree>
    <p:extLst>
      <p:ext uri="{BB962C8B-B14F-4D97-AF65-F5344CB8AC3E}">
        <p14:creationId xmlns:p14="http://schemas.microsoft.com/office/powerpoint/2010/main" val="322923053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idea as AMS dispatcher configuration.  Modified file names.  Less freedom</a:t>
            </a:r>
          </a:p>
        </p:txBody>
      </p:sp>
      <p:sp>
        <p:nvSpPr>
          <p:cNvPr id="4" name="Slide Number Placeholder 3"/>
          <p:cNvSpPr>
            <a:spLocks noGrp="1"/>
          </p:cNvSpPr>
          <p:nvPr>
            <p:ph type="sldNum" sz="quarter" idx="5"/>
          </p:nvPr>
        </p:nvSpPr>
        <p:spPr/>
        <p:txBody>
          <a:bodyPr/>
          <a:lstStyle/>
          <a:p>
            <a:fld id="{3EF2277D-4E65-471B-8FDC-312617F5EA89}" type="slidenum">
              <a:rPr lang="en-US" smtClean="0"/>
              <a:pPr/>
              <a:t>140</a:t>
            </a:fld>
            <a:endParaRPr lang="en-US" dirty="0"/>
          </a:p>
        </p:txBody>
      </p:sp>
    </p:spTree>
    <p:extLst>
      <p:ext uri="{BB962C8B-B14F-4D97-AF65-F5344CB8AC3E}">
        <p14:creationId xmlns:p14="http://schemas.microsoft.com/office/powerpoint/2010/main" val="232228343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141</a:t>
            </a:fld>
            <a:endParaRPr lang="en-US" dirty="0"/>
          </a:p>
        </p:txBody>
      </p:sp>
    </p:spTree>
    <p:extLst>
      <p:ext uri="{BB962C8B-B14F-4D97-AF65-F5344CB8AC3E}">
        <p14:creationId xmlns:p14="http://schemas.microsoft.com/office/powerpoint/2010/main" val="109828645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  </a:t>
            </a:r>
            <a:r>
              <a:rPr lang="en-US" dirty="0"/>
              <a:t>The Docker image cannot be run from inside the </a:t>
            </a:r>
            <a:r>
              <a:rPr lang="en-US" dirty="0" err="1"/>
              <a:t>ReadyTech</a:t>
            </a:r>
            <a:r>
              <a:rPr lang="en-US" dirty="0"/>
              <a:t> image.  You cannot run a virtual image inside a virtual image.  More later in the section on how to teach the dispatcher section.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Note:  </a:t>
            </a:r>
            <a:r>
              <a:rPr lang="en-US" sz="1200" b="0" i="0" kern="1200" dirty="0">
                <a:solidFill>
                  <a:schemeClr val="tx1"/>
                </a:solidFill>
                <a:effectLst/>
                <a:latin typeface="+mn-lt"/>
                <a:ea typeface="+mn-ea"/>
                <a:cs typeface="+mn-cs"/>
              </a:rPr>
              <a:t>AEM Cloud Service maven archetype will generate the same dispatcher configuration file structure. </a:t>
            </a:r>
            <a:endParaRPr lang="en-US" dirty="0"/>
          </a:p>
          <a:p>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142</a:t>
            </a:fld>
            <a:endParaRPr lang="en-US" dirty="0"/>
          </a:p>
        </p:txBody>
      </p:sp>
    </p:spTree>
    <p:extLst>
      <p:ext uri="{BB962C8B-B14F-4D97-AF65-F5344CB8AC3E}">
        <p14:creationId xmlns:p14="http://schemas.microsoft.com/office/powerpoint/2010/main" val="202948145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Clear up any issues caught by the validator.  The necessary config files will not be written to the &lt;output-</a:t>
            </a:r>
            <a:r>
              <a:rPr lang="en-US" dirty="0" err="1"/>
              <a:t>foldername</a:t>
            </a:r>
            <a:r>
              <a:rPr lang="en-US" dirty="0"/>
              <a:t>&gt; until all issues are cleared up. </a:t>
            </a:r>
          </a:p>
          <a:p>
            <a:r>
              <a:rPr lang="en-US" b="1" dirty="0"/>
              <a:t>Note:  </a:t>
            </a:r>
            <a:r>
              <a:rPr lang="en-US" dirty="0"/>
              <a:t>I used an output/dump directory inside the dispatcher SDK folder for convenience in referencing the directory name from the scripts.  You can put the config files anywhere you wish.</a:t>
            </a:r>
          </a:p>
        </p:txBody>
      </p:sp>
      <p:sp>
        <p:nvSpPr>
          <p:cNvPr id="4" name="Slide Number Placeholder 3"/>
          <p:cNvSpPr>
            <a:spLocks noGrp="1"/>
          </p:cNvSpPr>
          <p:nvPr>
            <p:ph type="sldNum" sz="quarter" idx="5"/>
          </p:nvPr>
        </p:nvSpPr>
        <p:spPr/>
        <p:txBody>
          <a:bodyPr/>
          <a:lstStyle/>
          <a:p>
            <a:fld id="{3EF2277D-4E65-471B-8FDC-312617F5EA89}" type="slidenum">
              <a:rPr lang="en-US" smtClean="0"/>
              <a:pPr/>
              <a:t>144</a:t>
            </a:fld>
            <a:endParaRPr lang="en-US" dirty="0"/>
          </a:p>
        </p:txBody>
      </p:sp>
    </p:spTree>
    <p:extLst>
      <p:ext uri="{BB962C8B-B14F-4D97-AF65-F5344CB8AC3E}">
        <p14:creationId xmlns:p14="http://schemas.microsoft.com/office/powerpoint/2010/main" val="45699037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 </a:t>
            </a:r>
            <a:r>
              <a:rPr lang="en-US" dirty="0"/>
              <a:t>you must use your IP address.  They seem to be working on why some machines need IP and some can use localhost.  </a:t>
            </a:r>
          </a:p>
        </p:txBody>
      </p:sp>
      <p:sp>
        <p:nvSpPr>
          <p:cNvPr id="4" name="Slide Number Placeholder 3"/>
          <p:cNvSpPr>
            <a:spLocks noGrp="1"/>
          </p:cNvSpPr>
          <p:nvPr>
            <p:ph type="sldNum" sz="quarter" idx="5"/>
          </p:nvPr>
        </p:nvSpPr>
        <p:spPr/>
        <p:txBody>
          <a:bodyPr/>
          <a:lstStyle/>
          <a:p>
            <a:fld id="{3EF2277D-4E65-471B-8FDC-312617F5EA89}" type="slidenum">
              <a:rPr lang="en-US" smtClean="0"/>
              <a:pPr/>
              <a:t>145</a:t>
            </a:fld>
            <a:endParaRPr lang="en-US" dirty="0"/>
          </a:p>
        </p:txBody>
      </p:sp>
    </p:spTree>
    <p:extLst>
      <p:ext uri="{BB962C8B-B14F-4D97-AF65-F5344CB8AC3E}">
        <p14:creationId xmlns:p14="http://schemas.microsoft.com/office/powerpoint/2010/main" val="375625271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146</a:t>
            </a:fld>
            <a:endParaRPr lang="en-US" dirty="0"/>
          </a:p>
        </p:txBody>
      </p:sp>
    </p:spTree>
    <p:extLst>
      <p:ext uri="{BB962C8B-B14F-4D97-AF65-F5344CB8AC3E}">
        <p14:creationId xmlns:p14="http://schemas.microsoft.com/office/powerpoint/2010/main" val="3409806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12</a:t>
            </a:fld>
            <a:endParaRPr lang="en-US" dirty="0"/>
          </a:p>
        </p:txBody>
      </p:sp>
    </p:spTree>
    <p:extLst>
      <p:ext uri="{BB962C8B-B14F-4D97-AF65-F5344CB8AC3E}">
        <p14:creationId xmlns:p14="http://schemas.microsoft.com/office/powerpoint/2010/main" val="179645817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147</a:t>
            </a:fld>
            <a:endParaRPr lang="en-US" dirty="0"/>
          </a:p>
        </p:txBody>
      </p:sp>
    </p:spTree>
    <p:extLst>
      <p:ext uri="{BB962C8B-B14F-4D97-AF65-F5344CB8AC3E}">
        <p14:creationId xmlns:p14="http://schemas.microsoft.com/office/powerpoint/2010/main" val="165871559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https://github.com/adobe/aem-core-wcm-components</a:t>
            </a:r>
            <a:endParaRPr lang="en-US" dirty="0"/>
          </a:p>
          <a:p>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150</a:t>
            </a:fld>
            <a:endParaRPr lang="en-US" dirty="0"/>
          </a:p>
        </p:txBody>
      </p:sp>
    </p:spTree>
    <p:extLst>
      <p:ext uri="{BB962C8B-B14F-4D97-AF65-F5344CB8AC3E}">
        <p14:creationId xmlns:p14="http://schemas.microsoft.com/office/powerpoint/2010/main" val="5043649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solidFill>
                  <a:schemeClr val="bg1"/>
                </a:solidFill>
              </a:rPr>
              <a:t>ACS Commons is not a:</a:t>
            </a:r>
          </a:p>
          <a:p>
            <a:pPr marL="285750" indent="-285750">
              <a:buFont typeface="Arial" panose="020B0604020202020204" pitchFamily="34" charset="0"/>
              <a:buChar char="•"/>
            </a:pPr>
            <a:r>
              <a:rPr lang="en-US" sz="1200" dirty="0">
                <a:solidFill>
                  <a:schemeClr val="bg1"/>
                </a:solidFill>
              </a:rPr>
              <a:t>Framework library with required 3rd party dependencies</a:t>
            </a:r>
          </a:p>
          <a:p>
            <a:pPr marL="285750" indent="-285750">
              <a:buFont typeface="Arial" panose="020B0604020202020204" pitchFamily="34" charset="0"/>
              <a:buChar char="•"/>
            </a:pPr>
            <a:r>
              <a:rPr lang="en-US" sz="1200" dirty="0">
                <a:solidFill>
                  <a:schemeClr val="bg1"/>
                </a:solidFill>
              </a:rPr>
              <a:t>Library that changes standard AEM functionality</a:t>
            </a:r>
          </a:p>
          <a:p>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152</a:t>
            </a:fld>
            <a:endParaRPr lang="en-US" dirty="0"/>
          </a:p>
        </p:txBody>
      </p:sp>
    </p:spTree>
    <p:extLst>
      <p:ext uri="{BB962C8B-B14F-4D97-AF65-F5344CB8AC3E}">
        <p14:creationId xmlns:p14="http://schemas.microsoft.com/office/powerpoint/2010/main" val="68530147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154</a:t>
            </a:fld>
            <a:endParaRPr lang="en-US" dirty="0"/>
          </a:p>
        </p:txBody>
      </p:sp>
    </p:spTree>
    <p:extLst>
      <p:ext uri="{BB962C8B-B14F-4D97-AF65-F5344CB8AC3E}">
        <p14:creationId xmlns:p14="http://schemas.microsoft.com/office/powerpoint/2010/main" val="68254134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Note</a:t>
            </a:r>
            <a:r>
              <a:rPr lang="en-US" dirty="0"/>
              <a:t>: on prem deployments will follow the customer’s defined processes</a:t>
            </a:r>
          </a:p>
          <a:p>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155</a:t>
            </a:fld>
            <a:endParaRPr lang="en-US" dirty="0"/>
          </a:p>
        </p:txBody>
      </p:sp>
    </p:spTree>
    <p:extLst>
      <p:ext uri="{BB962C8B-B14F-4D97-AF65-F5344CB8AC3E}">
        <p14:creationId xmlns:p14="http://schemas.microsoft.com/office/powerpoint/2010/main" val="8701648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164</a:t>
            </a:fld>
            <a:endParaRPr lang="en-US" dirty="0"/>
          </a:p>
        </p:txBody>
      </p:sp>
    </p:spTree>
    <p:extLst>
      <p:ext uri="{BB962C8B-B14F-4D97-AF65-F5344CB8AC3E}">
        <p14:creationId xmlns:p14="http://schemas.microsoft.com/office/powerpoint/2010/main" val="272695554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fontAlgn="base"/>
            <a:r>
              <a:rPr lang="en-US" sz="1200" kern="1200" dirty="0">
                <a:solidFill>
                  <a:schemeClr val="tx1"/>
                </a:solidFill>
                <a:effectLst/>
                <a:latin typeface="+mn-lt"/>
                <a:ea typeface="+mn-ea"/>
                <a:cs typeface="+mn-cs"/>
              </a:rPr>
              <a:t>The following table details what is going on during each step of the process:</a:t>
            </a:r>
          </a:p>
          <a:p>
            <a:pPr fontAlgn="base"/>
            <a:r>
              <a:rPr lang="en-US" sz="1200" kern="1200" dirty="0">
                <a:solidFill>
                  <a:schemeClr val="tx1"/>
                </a:solidFill>
                <a:effectLst/>
                <a:latin typeface="+mn-lt"/>
                <a:ea typeface="+mn-ea"/>
                <a:cs typeface="+mn-cs"/>
              </a:rPr>
              <a:t>Pipeline Process Step  /   What is going on?</a:t>
            </a:r>
          </a:p>
          <a:p>
            <a:pPr fontAlgn="base"/>
            <a:endParaRPr lang="en-US" sz="1200" kern="1200" dirty="0">
              <a:solidFill>
                <a:schemeClr val="tx1"/>
              </a:solidFill>
              <a:effectLst/>
              <a:latin typeface="+mn-lt"/>
              <a:ea typeface="+mn-ea"/>
              <a:cs typeface="+mn-cs"/>
            </a:endParaRPr>
          </a:p>
          <a:p>
            <a:pPr fontAlgn="base"/>
            <a:r>
              <a:rPr lang="en-US" sz="1200" kern="1200" dirty="0">
                <a:solidFill>
                  <a:schemeClr val="tx1"/>
                </a:solidFill>
                <a:effectLst/>
                <a:latin typeface="+mn-lt"/>
                <a:ea typeface="+mn-ea"/>
                <a:cs typeface="+mn-cs"/>
              </a:rPr>
              <a:t>1. Start a release</a:t>
            </a:r>
          </a:p>
          <a:p>
            <a:pPr fontAlgn="base"/>
            <a:r>
              <a:rPr lang="en-US" sz="1200" kern="1200" dirty="0">
                <a:solidFill>
                  <a:schemeClr val="tx1"/>
                </a:solidFill>
                <a:effectLst/>
                <a:latin typeface="+mn-lt"/>
                <a:ea typeface="+mn-ea"/>
                <a:cs typeface="+mn-cs"/>
              </a:rPr>
              <a:t>A deployment manager triggers a release either manually, with a Git commit or based on a recurring schedule.</a:t>
            </a:r>
          </a:p>
          <a:p>
            <a:pPr fontAlgn="base"/>
            <a:endParaRPr lang="en-US" sz="1200" kern="1200" dirty="0">
              <a:solidFill>
                <a:schemeClr val="tx1"/>
              </a:solidFill>
              <a:effectLst/>
              <a:latin typeface="+mn-lt"/>
              <a:ea typeface="+mn-ea"/>
              <a:cs typeface="+mn-cs"/>
            </a:endParaRPr>
          </a:p>
          <a:p>
            <a:pPr fontAlgn="base"/>
            <a:r>
              <a:rPr lang="en-US" sz="1200" kern="1200" dirty="0">
                <a:solidFill>
                  <a:schemeClr val="tx1"/>
                </a:solidFill>
                <a:effectLst/>
                <a:latin typeface="+mn-lt"/>
                <a:ea typeface="+mn-ea"/>
                <a:cs typeface="+mn-cs"/>
              </a:rPr>
              <a:t>2. Create Release tag</a:t>
            </a:r>
          </a:p>
          <a:p>
            <a:pPr fontAlgn="base"/>
            <a:r>
              <a:rPr lang="en-US" sz="1200" kern="1200" dirty="0">
                <a:solidFill>
                  <a:schemeClr val="tx1"/>
                </a:solidFill>
                <a:effectLst/>
                <a:latin typeface="+mn-lt"/>
                <a:ea typeface="+mn-ea"/>
                <a:cs typeface="+mn-cs"/>
              </a:rPr>
              <a:t>Cloud Manager creates a Git tag to mark the release using an automatically generated version number. For example: 2018.531.245527.0000001222</a:t>
            </a:r>
          </a:p>
          <a:p>
            <a:pPr fontAlgn="base"/>
            <a:endParaRPr lang="en-US" sz="1200" kern="1200" dirty="0">
              <a:solidFill>
                <a:schemeClr val="tx1"/>
              </a:solidFill>
              <a:effectLst/>
              <a:latin typeface="+mn-lt"/>
              <a:ea typeface="+mn-ea"/>
              <a:cs typeface="+mn-cs"/>
            </a:endParaRPr>
          </a:p>
          <a:p>
            <a:pPr fontAlgn="base"/>
            <a:r>
              <a:rPr lang="en-US" sz="1200" kern="1200" dirty="0">
                <a:solidFill>
                  <a:schemeClr val="tx1"/>
                </a:solidFill>
                <a:effectLst/>
                <a:latin typeface="+mn-lt"/>
                <a:ea typeface="+mn-ea"/>
                <a:cs typeface="+mn-cs"/>
              </a:rPr>
              <a:t>3. Built as Release with auto-generated version</a:t>
            </a:r>
          </a:p>
          <a:p>
            <a:pPr fontAlgn="base"/>
            <a:r>
              <a:rPr lang="en-US" sz="1200" kern="1200" dirty="0">
                <a:solidFill>
                  <a:schemeClr val="tx1"/>
                </a:solidFill>
                <a:effectLst/>
                <a:latin typeface="+mn-lt"/>
                <a:ea typeface="+mn-ea"/>
                <a:cs typeface="+mn-cs"/>
              </a:rPr>
              <a:t>Cloud Manager builds the application with the newly-assigned version number.</a:t>
            </a:r>
          </a:p>
          <a:p>
            <a:pPr fontAlgn="base"/>
            <a:endParaRPr lang="en-US" sz="1200" kern="1200" dirty="0">
              <a:solidFill>
                <a:schemeClr val="tx1"/>
              </a:solidFill>
              <a:effectLst/>
              <a:latin typeface="+mn-lt"/>
              <a:ea typeface="+mn-ea"/>
              <a:cs typeface="+mn-cs"/>
            </a:endParaRPr>
          </a:p>
          <a:p>
            <a:pPr fontAlgn="base"/>
            <a:r>
              <a:rPr lang="en-US" sz="1200" kern="1200" dirty="0">
                <a:solidFill>
                  <a:schemeClr val="tx1"/>
                </a:solidFill>
                <a:effectLst/>
                <a:latin typeface="+mn-lt"/>
                <a:ea typeface="+mn-ea"/>
                <a:cs typeface="+mn-cs"/>
              </a:rPr>
              <a:t>4. Evaluate Code Quality</a:t>
            </a:r>
          </a:p>
          <a:p>
            <a:pPr fontAlgn="base"/>
            <a:r>
              <a:rPr lang="en-US" sz="1200" kern="1200" dirty="0">
                <a:solidFill>
                  <a:schemeClr val="tx1"/>
                </a:solidFill>
                <a:effectLst/>
                <a:latin typeface="+mn-lt"/>
                <a:ea typeface="+mn-ea"/>
                <a:cs typeface="+mn-cs"/>
              </a:rPr>
              <a:t>Cloud Manager scans the source code and provides a summary before code can be deployed to the stage environment</a:t>
            </a:r>
          </a:p>
          <a:p>
            <a:pPr fontAlgn="base"/>
            <a:endParaRPr lang="en-US" sz="1200" kern="1200" dirty="0">
              <a:solidFill>
                <a:schemeClr val="tx1"/>
              </a:solidFill>
              <a:effectLst/>
              <a:latin typeface="+mn-lt"/>
              <a:ea typeface="+mn-ea"/>
              <a:cs typeface="+mn-cs"/>
            </a:endParaRPr>
          </a:p>
          <a:p>
            <a:pPr fontAlgn="base"/>
            <a:r>
              <a:rPr lang="en-US" sz="1200" kern="1200" dirty="0">
                <a:solidFill>
                  <a:schemeClr val="tx1"/>
                </a:solidFill>
                <a:effectLst/>
                <a:latin typeface="+mn-lt"/>
                <a:ea typeface="+mn-ea"/>
                <a:cs typeface="+mn-cs"/>
              </a:rPr>
              <a:t>5. Versioned Artifact(s) Stored</a:t>
            </a:r>
          </a:p>
          <a:p>
            <a:pPr fontAlgn="base"/>
            <a:r>
              <a:rPr lang="en-US" sz="1200" kern="1200" dirty="0">
                <a:solidFill>
                  <a:schemeClr val="tx1"/>
                </a:solidFill>
                <a:effectLst/>
                <a:latin typeface="+mn-lt"/>
                <a:ea typeface="+mn-ea"/>
                <a:cs typeface="+mn-cs"/>
              </a:rPr>
              <a:t>The release artifacts is stored for later usage in the deployment steps.</a:t>
            </a:r>
          </a:p>
          <a:p>
            <a:pPr fontAlgn="base"/>
            <a:endParaRPr lang="en-US" sz="1200" kern="1200" dirty="0">
              <a:solidFill>
                <a:schemeClr val="tx1"/>
              </a:solidFill>
              <a:effectLst/>
              <a:latin typeface="+mn-lt"/>
              <a:ea typeface="+mn-ea"/>
              <a:cs typeface="+mn-cs"/>
            </a:endParaRPr>
          </a:p>
          <a:p>
            <a:pPr fontAlgn="base"/>
            <a:r>
              <a:rPr lang="en-US" sz="1200" kern="1200" dirty="0">
                <a:solidFill>
                  <a:schemeClr val="tx1"/>
                </a:solidFill>
                <a:effectLst/>
                <a:latin typeface="+mn-lt"/>
                <a:ea typeface="+mn-ea"/>
                <a:cs typeface="+mn-cs"/>
              </a:rPr>
              <a:t>6. Automatic Deployment of Artifact(s) to AMS AEM Stage</a:t>
            </a:r>
          </a:p>
          <a:p>
            <a:pPr fontAlgn="base"/>
            <a:r>
              <a:rPr lang="en-US" sz="1200" kern="1200" dirty="0">
                <a:solidFill>
                  <a:schemeClr val="tx1"/>
                </a:solidFill>
                <a:effectLst/>
                <a:latin typeface="+mn-lt"/>
                <a:ea typeface="+mn-ea"/>
                <a:cs typeface="+mn-cs"/>
              </a:rPr>
              <a:t>The release artifact is deployed to the stage environment.</a:t>
            </a:r>
          </a:p>
          <a:p>
            <a:pPr fontAlgn="base"/>
            <a:endParaRPr lang="en-US" sz="1200" kern="1200" dirty="0">
              <a:solidFill>
                <a:schemeClr val="tx1"/>
              </a:solidFill>
              <a:effectLst/>
              <a:latin typeface="+mn-lt"/>
              <a:ea typeface="+mn-ea"/>
              <a:cs typeface="+mn-cs"/>
            </a:endParaRPr>
          </a:p>
          <a:p>
            <a:pPr fontAlgn="base"/>
            <a:r>
              <a:rPr lang="en-US" sz="1200" kern="1200" dirty="0">
                <a:solidFill>
                  <a:schemeClr val="tx1"/>
                </a:solidFill>
                <a:effectLst/>
                <a:latin typeface="+mn-lt"/>
                <a:ea typeface="+mn-ea"/>
                <a:cs typeface="+mn-cs"/>
              </a:rPr>
              <a:t>7. Trigger Automated Tests</a:t>
            </a:r>
          </a:p>
          <a:p>
            <a:pPr fontAlgn="base"/>
            <a:r>
              <a:rPr lang="en-US" sz="1200" kern="1200" dirty="0">
                <a:solidFill>
                  <a:schemeClr val="tx1"/>
                </a:solidFill>
                <a:effectLst/>
                <a:latin typeface="+mn-lt"/>
                <a:ea typeface="+mn-ea"/>
                <a:cs typeface="+mn-cs"/>
              </a:rPr>
              <a:t>Cloud Manager runs the Performance and Security tests on the artifact.</a:t>
            </a:r>
          </a:p>
          <a:p>
            <a:pPr fontAlgn="base"/>
            <a:endParaRPr lang="en-US" sz="1200" kern="1200" dirty="0">
              <a:solidFill>
                <a:schemeClr val="tx1"/>
              </a:solidFill>
              <a:effectLst/>
              <a:latin typeface="+mn-lt"/>
              <a:ea typeface="+mn-ea"/>
              <a:cs typeface="+mn-cs"/>
            </a:endParaRPr>
          </a:p>
          <a:p>
            <a:pPr fontAlgn="base"/>
            <a:r>
              <a:rPr lang="en-US" sz="1200" kern="1200" dirty="0">
                <a:solidFill>
                  <a:schemeClr val="tx1"/>
                </a:solidFill>
                <a:effectLst/>
                <a:latin typeface="+mn-lt"/>
                <a:ea typeface="+mn-ea"/>
                <a:cs typeface="+mn-cs"/>
              </a:rPr>
              <a:t>8. Production Trigger Deployment</a:t>
            </a:r>
          </a:p>
          <a:p>
            <a:pPr fontAlgn="base"/>
            <a:r>
              <a:rPr lang="en-US" sz="1200" kern="1200" dirty="0">
                <a:solidFill>
                  <a:schemeClr val="tx1"/>
                </a:solidFill>
                <a:effectLst/>
                <a:latin typeface="+mn-lt"/>
                <a:ea typeface="+mn-ea"/>
                <a:cs typeface="+mn-cs"/>
              </a:rPr>
              <a:t>After automated tests are complete Cloud Manager starts the deployment to production.</a:t>
            </a:r>
          </a:p>
          <a:p>
            <a:pPr fontAlgn="base"/>
            <a:endParaRPr lang="en-US" sz="1200" kern="1200" dirty="0">
              <a:solidFill>
                <a:schemeClr val="tx1"/>
              </a:solidFill>
              <a:effectLst/>
              <a:latin typeface="+mn-lt"/>
              <a:ea typeface="+mn-ea"/>
              <a:cs typeface="+mn-cs"/>
            </a:endParaRPr>
          </a:p>
          <a:p>
            <a:pPr fontAlgn="base"/>
            <a:r>
              <a:rPr lang="en-US" sz="1200" kern="1200" dirty="0">
                <a:solidFill>
                  <a:schemeClr val="tx1"/>
                </a:solidFill>
                <a:effectLst/>
                <a:latin typeface="+mn-lt"/>
                <a:ea typeface="+mn-ea"/>
                <a:cs typeface="+mn-cs"/>
              </a:rPr>
              <a:t>9. Cloud Manager gets Artifacts(s) to Deploy</a:t>
            </a:r>
          </a:p>
          <a:p>
            <a:pPr fontAlgn="base"/>
            <a:r>
              <a:rPr lang="en-US" sz="1200" kern="1200" dirty="0">
                <a:solidFill>
                  <a:schemeClr val="tx1"/>
                </a:solidFill>
                <a:effectLst/>
                <a:latin typeface="+mn-lt"/>
                <a:ea typeface="+mn-ea"/>
                <a:cs typeface="+mn-cs"/>
              </a:rPr>
              <a:t>Cloud Manager pulls the stored release artifacts.</a:t>
            </a:r>
          </a:p>
          <a:p>
            <a:pPr fontAlgn="base"/>
            <a:endParaRPr lang="en-US" sz="1200" kern="1200" dirty="0">
              <a:solidFill>
                <a:schemeClr val="tx1"/>
              </a:solidFill>
              <a:effectLst/>
              <a:latin typeface="+mn-lt"/>
              <a:ea typeface="+mn-ea"/>
              <a:cs typeface="+mn-cs"/>
            </a:endParaRPr>
          </a:p>
          <a:p>
            <a:pPr fontAlgn="base"/>
            <a:r>
              <a:rPr lang="en-US" sz="1200" kern="1200" dirty="0">
                <a:solidFill>
                  <a:schemeClr val="tx1"/>
                </a:solidFill>
                <a:effectLst/>
                <a:latin typeface="+mn-lt"/>
                <a:ea typeface="+mn-ea"/>
                <a:cs typeface="+mn-cs"/>
              </a:rPr>
              <a:t>10. Deploy Artifacts(s) to Production</a:t>
            </a:r>
          </a:p>
          <a:p>
            <a:pPr fontAlgn="base"/>
            <a:r>
              <a:rPr lang="en-US" sz="1200" kern="1200" dirty="0">
                <a:solidFill>
                  <a:schemeClr val="tx1"/>
                </a:solidFill>
                <a:effectLst/>
                <a:latin typeface="+mn-lt"/>
                <a:ea typeface="+mn-ea"/>
                <a:cs typeface="+mn-cs"/>
              </a:rPr>
              <a:t>The release artifacts are deployed to the Production environment.</a:t>
            </a:r>
          </a:p>
          <a:p>
            <a:pPr fontAlgn="base"/>
            <a:endParaRPr lang="en-US" sz="1200" kern="1200" dirty="0">
              <a:solidFill>
                <a:schemeClr val="tx1"/>
              </a:solidFill>
              <a:effectLst/>
              <a:latin typeface="+mn-lt"/>
              <a:ea typeface="+mn-ea"/>
              <a:cs typeface="+mn-cs"/>
            </a:endParaRPr>
          </a:p>
          <a:p>
            <a:pPr fontAlgn="base"/>
            <a:r>
              <a:rPr lang="en-US" sz="1200" kern="1200" dirty="0">
                <a:solidFill>
                  <a:schemeClr val="tx1"/>
                </a:solidFill>
                <a:effectLst/>
                <a:latin typeface="+mn-lt"/>
                <a:ea typeface="+mn-ea"/>
                <a:cs typeface="+mn-cs"/>
              </a:rPr>
              <a:t>(from https://docs.adobe.com/content/help/en/experience-manager-cloud-manager/using/overview/ci-cd-pipeline.html)</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171</a:t>
            </a:fld>
            <a:endParaRPr lang="en-US" dirty="0"/>
          </a:p>
        </p:txBody>
      </p:sp>
    </p:spTree>
    <p:extLst>
      <p:ext uri="{BB962C8B-B14F-4D97-AF65-F5344CB8AC3E}">
        <p14:creationId xmlns:p14="http://schemas.microsoft.com/office/powerpoint/2010/main" val="203779695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178</a:t>
            </a:fld>
            <a:endParaRPr lang="en-US" dirty="0"/>
          </a:p>
        </p:txBody>
      </p:sp>
    </p:spTree>
    <p:extLst>
      <p:ext uri="{BB962C8B-B14F-4D97-AF65-F5344CB8AC3E}">
        <p14:creationId xmlns:p14="http://schemas.microsoft.com/office/powerpoint/2010/main" val="145482181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180</a:t>
            </a:fld>
            <a:endParaRPr lang="en-US" dirty="0"/>
          </a:p>
        </p:txBody>
      </p:sp>
    </p:spTree>
    <p:extLst>
      <p:ext uri="{BB962C8B-B14F-4D97-AF65-F5344CB8AC3E}">
        <p14:creationId xmlns:p14="http://schemas.microsoft.com/office/powerpoint/2010/main" val="382258398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/adobe/</a:t>
            </a:r>
            <a:r>
              <a:rPr lang="en-US" dirty="0" err="1"/>
              <a:t>aem</a:t>
            </a:r>
            <a:r>
              <a:rPr lang="en-US" dirty="0"/>
              <a:t>-modernize-tools</a:t>
            </a:r>
          </a:p>
        </p:txBody>
      </p:sp>
      <p:sp>
        <p:nvSpPr>
          <p:cNvPr id="4" name="Slide Number Placeholder 3"/>
          <p:cNvSpPr>
            <a:spLocks noGrp="1"/>
          </p:cNvSpPr>
          <p:nvPr>
            <p:ph type="sldNum" sz="quarter" idx="5"/>
          </p:nvPr>
        </p:nvSpPr>
        <p:spPr/>
        <p:txBody>
          <a:bodyPr/>
          <a:lstStyle/>
          <a:p>
            <a:fld id="{3EF2277D-4E65-471B-8FDC-312617F5EA89}" type="slidenum">
              <a:rPr lang="en-US" smtClean="0"/>
              <a:pPr/>
              <a:t>181</a:t>
            </a:fld>
            <a:endParaRPr lang="en-US"/>
          </a:p>
        </p:txBody>
      </p:sp>
    </p:spTree>
    <p:extLst>
      <p:ext uri="{BB962C8B-B14F-4D97-AF65-F5344CB8AC3E}">
        <p14:creationId xmlns:p14="http://schemas.microsoft.com/office/powerpoint/2010/main" val="22835756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9.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Course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F2C3BAA-5B1B-470D-9E8B-5ACB412CA8AB}"/>
              </a:ext>
            </a:extLst>
          </p:cNvPr>
          <p:cNvSpPr/>
          <p:nvPr userDrawn="1"/>
        </p:nvSpPr>
        <p:spPr>
          <a:xfrm>
            <a:off x="0" y="1303020"/>
            <a:ext cx="12188825" cy="1165860"/>
          </a:xfrm>
          <a:prstGeom prst="rect">
            <a:avLst/>
          </a:prstGeom>
          <a:solidFill>
            <a:schemeClr val="tx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drawing&#10;&#10;Description automatically generated">
            <a:extLst>
              <a:ext uri="{FF2B5EF4-FFF2-40B4-BE49-F238E27FC236}">
                <a16:creationId xmlns:a16="http://schemas.microsoft.com/office/drawing/2014/main" id="{2824938F-964A-2C4A-8FE5-317313BAD6F3}"/>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67A68328-70F6-F74C-B626-0AE7AFACF61B}"/>
              </a:ext>
            </a:extLst>
          </p:cNvPr>
          <p:cNvPicPr>
            <a:picLocks noChangeAspect="1"/>
          </p:cNvPicPr>
          <p:nvPr userDrawn="1"/>
        </p:nvPicPr>
        <p:blipFill>
          <a:blip r:embed="rId4">
            <a:alphaModFix/>
          </a:blip>
          <a:stretch>
            <a:fillRect/>
          </a:stretch>
        </p:blipFill>
        <p:spPr>
          <a:xfrm>
            <a:off x="489778" y="5740945"/>
            <a:ext cx="522594" cy="713787"/>
          </a:xfrm>
          <a:prstGeom prst="rect">
            <a:avLst/>
          </a:prstGeom>
        </p:spPr>
      </p:pic>
      <p:sp>
        <p:nvSpPr>
          <p:cNvPr id="9" name="Title 1">
            <a:extLst>
              <a:ext uri="{FF2B5EF4-FFF2-40B4-BE49-F238E27FC236}">
                <a16:creationId xmlns:a16="http://schemas.microsoft.com/office/drawing/2014/main" id="{7243829D-B0FD-4424-B611-6D8E94A45FB0}"/>
              </a:ext>
            </a:extLst>
          </p:cNvPr>
          <p:cNvSpPr>
            <a:spLocks noGrp="1"/>
          </p:cNvSpPr>
          <p:nvPr>
            <p:ph type="ctrTitle" hasCustomPrompt="1"/>
          </p:nvPr>
        </p:nvSpPr>
        <p:spPr>
          <a:xfrm>
            <a:off x="489778" y="2781300"/>
            <a:ext cx="7892143" cy="553998"/>
          </a:xfrm>
        </p:spPr>
        <p:txBody>
          <a:bodyPr wrap="square" lIns="0" tIns="0" rIns="0" bIns="0" anchor="b">
            <a:spAutoFit/>
          </a:bodyPr>
          <a:lstStyle>
            <a:lvl1pPr>
              <a:defRPr sz="3600" b="1" i="0">
                <a:solidFill>
                  <a:schemeClr val="bg1"/>
                </a:solidFill>
                <a:latin typeface="Adobe Clean ExtraBold" panose="020B0503020404020204" pitchFamily="34" charset="0"/>
              </a:defRPr>
            </a:lvl1pPr>
          </a:lstStyle>
          <a:p>
            <a:r>
              <a:rPr lang="en-US" dirty="0"/>
              <a:t>&lt;Enter course or module name here&gt;</a:t>
            </a:r>
          </a:p>
        </p:txBody>
      </p:sp>
      <p:sp>
        <p:nvSpPr>
          <p:cNvPr id="10" name="Subtitle 2">
            <a:extLst>
              <a:ext uri="{FF2B5EF4-FFF2-40B4-BE49-F238E27FC236}">
                <a16:creationId xmlns:a16="http://schemas.microsoft.com/office/drawing/2014/main" id="{11B32672-95CE-4AB6-9BE6-05136A6BD5E3}"/>
              </a:ext>
            </a:extLst>
          </p:cNvPr>
          <p:cNvSpPr>
            <a:spLocks noGrp="1"/>
          </p:cNvSpPr>
          <p:nvPr>
            <p:ph type="subTitle" idx="1" hasCustomPrompt="1"/>
          </p:nvPr>
        </p:nvSpPr>
        <p:spPr>
          <a:xfrm>
            <a:off x="489778" y="3338593"/>
            <a:ext cx="7892143" cy="307777"/>
          </a:xfrm>
        </p:spPr>
        <p:txBody>
          <a:bodyPr wrap="square" lIns="0" tIns="0" rIns="0" bIns="0">
            <a:spAutoFit/>
          </a:bodyPr>
          <a:lstStyle>
            <a:lvl1pPr marL="0" indent="0" algn="l">
              <a:buNone/>
              <a:defRPr sz="2000">
                <a:solidFill>
                  <a:schemeClr val="bg1"/>
                </a:solidFill>
                <a:latin typeface="Adobe Clean ExtraBold" panose="020B0903020404020204" pitchFamily="34" charset="0"/>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dirty="0"/>
              <a:t>&lt;Enter course subtitle here&gt;</a:t>
            </a:r>
          </a:p>
        </p:txBody>
      </p:sp>
      <p:sp>
        <p:nvSpPr>
          <p:cNvPr id="19" name="Rectangle 21">
            <a:extLst>
              <a:ext uri="{FF2B5EF4-FFF2-40B4-BE49-F238E27FC236}">
                <a16:creationId xmlns:a16="http://schemas.microsoft.com/office/drawing/2014/main" id="{D2C54817-2ED9-9748-BA52-EFB7071BCDD4}"/>
              </a:ext>
            </a:extLst>
          </p:cNvPr>
          <p:cNvSpPr>
            <a:spLocks noChangeArrowheads="1"/>
          </p:cNvSpPr>
          <p:nvPr userDrawn="1"/>
        </p:nvSpPr>
        <p:spPr bwMode="auto">
          <a:xfrm>
            <a:off x="489778" y="6595319"/>
            <a:ext cx="5181679" cy="107722"/>
          </a:xfrm>
          <a:prstGeom prst="rect">
            <a:avLst/>
          </a:prstGeom>
          <a:noFill/>
          <a:ln w="9525">
            <a:noFill/>
            <a:miter lim="800000"/>
            <a:headEnd/>
            <a:tailEnd/>
          </a:ln>
        </p:spPr>
        <p:txBody>
          <a:bodyPr wrap="square" lIns="0" tIns="0" rIns="0" bIns="0" anchor="b">
            <a:spAutoFit/>
          </a:bodyPr>
          <a:lstStyle/>
          <a:p>
            <a:r>
              <a:rPr lang="en-US" sz="700">
                <a:solidFill>
                  <a:srgbClr val="FFFFFF"/>
                </a:solidFill>
                <a:latin typeface="Adobe Clean" pitchFamily="-111" charset="0"/>
              </a:rPr>
              <a:t>© 2021 Adobe.  All Rights Reserved</a:t>
            </a:r>
          </a:p>
        </p:txBody>
      </p:sp>
    </p:spTree>
    <p:custDataLst>
      <p:tags r:id="rId1"/>
    </p:custDataLst>
    <p:extLst>
      <p:ext uri="{BB962C8B-B14F-4D97-AF65-F5344CB8AC3E}">
        <p14:creationId xmlns:p14="http://schemas.microsoft.com/office/powerpoint/2010/main" val="2165000455"/>
      </p:ext>
    </p:extLst>
  </p:cSld>
  <p:clrMapOvr>
    <a:masterClrMapping/>
  </p:clrMapOvr>
  <p:extLst>
    <p:ext uri="{DCECCB84-F9BA-43D5-87BE-67443E8EF086}">
      <p15:sldGuideLst xmlns:p15="http://schemas.microsoft.com/office/powerpoint/2012/main">
        <p15:guide id="1" orient="horz" pos="175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Title and Nu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9BF20-B5CB-494F-B795-BD27BFB9A00A}"/>
              </a:ext>
            </a:extLst>
          </p:cNvPr>
          <p:cNvSpPr>
            <a:spLocks noGrp="1"/>
          </p:cNvSpPr>
          <p:nvPr>
            <p:ph type="title" hasCustomPrompt="1"/>
          </p:nvPr>
        </p:nvSpPr>
        <p:spPr/>
        <p:txBody>
          <a:bodyPr/>
          <a:lstStyle>
            <a:lvl1pPr>
              <a:defRPr/>
            </a:lvl1pPr>
          </a:lstStyle>
          <a:p>
            <a:r>
              <a:rPr lang="en-US" dirty="0"/>
              <a:t>Click to Edit Master Title Style</a:t>
            </a:r>
          </a:p>
        </p:txBody>
      </p:sp>
      <p:sp>
        <p:nvSpPr>
          <p:cNvPr id="6" name="Text Placeholder 2">
            <a:extLst>
              <a:ext uri="{FF2B5EF4-FFF2-40B4-BE49-F238E27FC236}">
                <a16:creationId xmlns:a16="http://schemas.microsoft.com/office/drawing/2014/main" id="{0E786832-8FE4-3143-9A31-D45E6BA002D0}"/>
              </a:ext>
            </a:extLst>
          </p:cNvPr>
          <p:cNvSpPr>
            <a:spLocks noGrp="1"/>
          </p:cNvSpPr>
          <p:nvPr>
            <p:ph idx="1"/>
          </p:nvPr>
        </p:nvSpPr>
        <p:spPr>
          <a:xfrm>
            <a:off x="320040" y="1073672"/>
            <a:ext cx="11579384" cy="5181600"/>
          </a:xfrm>
          <a:prstGeom prst="rect">
            <a:avLst/>
          </a:prstGeom>
        </p:spPr>
        <p:txBody>
          <a:bodyPr vert="horz" lIns="91440" tIns="45720" rIns="91440" bIns="45720" rtlCol="0">
            <a:normAutofit/>
          </a:bodyPr>
          <a:lstStyle>
            <a:lvl2pPr>
              <a:buFont typeface="+mj-lt"/>
              <a:buAutoNum type="arabicPeriod"/>
              <a:defRPr/>
            </a:lvl2pPr>
            <a:lvl3pPr>
              <a:buFont typeface="+mj-lt"/>
              <a:buAutoNum type="alphaLcPeriod"/>
              <a:defRPr/>
            </a:lvl3pPr>
          </a:lstStyle>
          <a:p>
            <a:pPr lvl="0"/>
            <a:r>
              <a:rPr lang="en-US" dirty="0"/>
              <a:t>Click to edit Master text styles</a:t>
            </a:r>
          </a:p>
          <a:p>
            <a:pPr lvl="1"/>
            <a:r>
              <a:rPr lang="en-US" dirty="0"/>
              <a:t>First level</a:t>
            </a:r>
          </a:p>
          <a:p>
            <a:pPr lvl="2"/>
            <a:r>
              <a:rPr lang="en-US" dirty="0"/>
              <a:t>Second level</a:t>
            </a:r>
          </a:p>
        </p:txBody>
      </p:sp>
    </p:spTree>
    <p:custDataLst>
      <p:tags r:id="rId1"/>
    </p:custDataLst>
    <p:extLst>
      <p:ext uri="{BB962C8B-B14F-4D97-AF65-F5344CB8AC3E}">
        <p14:creationId xmlns:p14="http://schemas.microsoft.com/office/powerpoint/2010/main" val="1502296083"/>
      </p:ext>
    </p:extLst>
  </p:cSld>
  <p:clrMapOvr>
    <a:masterClrMapping/>
  </p:clrMapOvr>
  <p:extLst>
    <p:ext uri="{DCECCB84-F9BA-43D5-87BE-67443E8EF086}">
      <p15:sldGuideLst xmlns:p15="http://schemas.microsoft.com/office/powerpoint/2012/main">
        <p15:guide id="1" pos="3839" userDrawn="1">
          <p15:clr>
            <a:srgbClr val="FBAE40"/>
          </p15:clr>
        </p15:guide>
        <p15:guide id="2" pos="623" userDrawn="1">
          <p15:clr>
            <a:srgbClr val="FBAE40"/>
          </p15:clr>
        </p15:guide>
        <p15:guide id="3" pos="839" userDrawn="1">
          <p15:clr>
            <a:srgbClr val="FBAE40"/>
          </p15:clr>
        </p15:guide>
        <p15:guide id="4" pos="407"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Title and Bullets [Dark]">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EECCFEF-2E34-41AB-8DA0-38A34C0B1514}"/>
              </a:ext>
            </a:extLst>
          </p:cNvPr>
          <p:cNvSpPr/>
          <p:nvPr userDrawn="1"/>
        </p:nvSpPr>
        <p:spPr>
          <a:xfrm>
            <a:off x="-12023" y="0"/>
            <a:ext cx="12200848" cy="693242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9" name="Rectangle 8">
            <a:extLst>
              <a:ext uri="{FF2B5EF4-FFF2-40B4-BE49-F238E27FC236}">
                <a16:creationId xmlns:a16="http://schemas.microsoft.com/office/drawing/2014/main" id="{1BDB0B12-ED72-E742-A04D-80FB3DE67B12}"/>
              </a:ext>
            </a:extLst>
          </p:cNvPr>
          <p:cNvSpPr/>
          <p:nvPr userDrawn="1"/>
        </p:nvSpPr>
        <p:spPr>
          <a:xfrm>
            <a:off x="-12023" y="6443207"/>
            <a:ext cx="12188825" cy="4114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D1D86A6C-8376-1E41-BD5C-E20A76288A7C}"/>
              </a:ext>
            </a:extLst>
          </p:cNvPr>
          <p:cNvSpPr>
            <a:spLocks noGrp="1"/>
          </p:cNvSpPr>
          <p:nvPr>
            <p:ph type="title" hasCustomPrompt="1"/>
          </p:nvPr>
        </p:nvSpPr>
        <p:spPr>
          <a:xfrm>
            <a:off x="290984" y="312661"/>
            <a:ext cx="11495710" cy="646710"/>
          </a:xfrm>
        </p:spPr>
        <p:txBody>
          <a:bodyPr/>
          <a:lstStyle>
            <a:lvl1pPr>
              <a:defRPr>
                <a:solidFill>
                  <a:schemeClr val="bg1"/>
                </a:solidFill>
              </a:defRPr>
            </a:lvl1pPr>
          </a:lstStyle>
          <a:p>
            <a:r>
              <a:rPr lang="en-US" dirty="0"/>
              <a:t>Click to Edit Master Title Style</a:t>
            </a:r>
          </a:p>
        </p:txBody>
      </p:sp>
      <p:sp>
        <p:nvSpPr>
          <p:cNvPr id="16" name="Content Placeholder 15">
            <a:extLst>
              <a:ext uri="{FF2B5EF4-FFF2-40B4-BE49-F238E27FC236}">
                <a16:creationId xmlns:a16="http://schemas.microsoft.com/office/drawing/2014/main" id="{4EE18BCB-5B0C-CC43-82F4-E212011C84B9}"/>
              </a:ext>
            </a:extLst>
          </p:cNvPr>
          <p:cNvSpPr>
            <a:spLocks noGrp="1"/>
          </p:cNvSpPr>
          <p:nvPr>
            <p:ph sz="quarter" idx="13"/>
          </p:nvPr>
        </p:nvSpPr>
        <p:spPr>
          <a:xfrm>
            <a:off x="290984" y="1394086"/>
            <a:ext cx="11495710" cy="4646950"/>
          </a:xfrm>
        </p:spPr>
        <p:txBody>
          <a:bodyPr anchor="t"/>
          <a:lstStyle>
            <a:lvl1pPr marL="0" indent="0">
              <a:lnSpc>
                <a:spcPct val="100000"/>
              </a:lnSpc>
              <a:buClr>
                <a:schemeClr val="bg1"/>
              </a:buClr>
              <a:buFont typeface="Arial" panose="020B0604020202020204" pitchFamily="34" charset="0"/>
              <a:buNone/>
              <a:defRPr>
                <a:solidFill>
                  <a:schemeClr val="bg1"/>
                </a:solidFill>
              </a:defRPr>
            </a:lvl1pPr>
            <a:lvl2pPr marL="576072" indent="-344488" algn="l" defTabSz="1088291" rtl="0" eaLnBrk="1" latinLnBrk="0" hangingPunct="1">
              <a:lnSpc>
                <a:spcPct val="100000"/>
              </a:lnSpc>
              <a:spcBef>
                <a:spcPts val="1200"/>
              </a:spcBef>
              <a:buClr>
                <a:schemeClr val="bg1"/>
              </a:buClr>
              <a:buFont typeface="System Font Regular"/>
              <a:buChar char="•"/>
              <a:tabLst/>
              <a:defRPr lang="en-US" sz="2200" b="0" i="0" kern="1200" dirty="0">
                <a:solidFill>
                  <a:schemeClr val="bg1"/>
                </a:solidFill>
                <a:latin typeface="Adobe Clean SemiLight" panose="020B0403020404020204" pitchFamily="34" charset="0"/>
                <a:ea typeface="+mn-ea"/>
                <a:cs typeface="+mn-cs"/>
              </a:defRPr>
            </a:lvl2pPr>
            <a:lvl3pPr marL="914400" marR="0" indent="-347472" algn="l" defTabSz="1088291" rtl="0" eaLnBrk="1" fontAlgn="auto" latinLnBrk="0" hangingPunct="1">
              <a:lnSpc>
                <a:spcPct val="100000"/>
              </a:lnSpc>
              <a:spcBef>
                <a:spcPts val="1200"/>
              </a:spcBef>
              <a:spcAft>
                <a:spcPts val="0"/>
              </a:spcAft>
              <a:buClr>
                <a:srgbClr val="FFFFFF"/>
              </a:buClr>
              <a:buSzPct val="100000"/>
              <a:buFont typeface="System Font Regular"/>
              <a:buChar char="⁃"/>
              <a:tabLst/>
              <a:defRPr lang="en-US" sz="2200" b="0" i="0" kern="1200" dirty="0" smtClean="0">
                <a:solidFill>
                  <a:schemeClr val="bg1"/>
                </a:solidFill>
                <a:latin typeface="Adobe Clean SemiLight" panose="020B0403020404020204" pitchFamily="34" charset="0"/>
                <a:ea typeface="+mn-ea"/>
                <a:cs typeface="+mn-cs"/>
              </a:defRPr>
            </a:lvl3pPr>
            <a:lvl4pPr marL="1604482" indent="-233293">
              <a:lnSpc>
                <a:spcPct val="100000"/>
              </a:lnSpc>
              <a:buClr>
                <a:schemeClr val="bg1"/>
              </a:buClr>
              <a:buFont typeface="Arial" panose="020B0604020202020204" pitchFamily="34" charset="0"/>
              <a:buChar char="•"/>
              <a:defRPr lang="en-US" sz="2200" b="0" i="0" kern="1200" dirty="0" smtClean="0">
                <a:solidFill>
                  <a:schemeClr val="bg1"/>
                </a:solidFill>
                <a:latin typeface="Adobe Clean SemiLight" panose="020B0403020404020204" pitchFamily="34" charset="0"/>
                <a:ea typeface="+mn-ea"/>
                <a:cs typeface="+mn-cs"/>
              </a:defRPr>
            </a:lvl4pPr>
            <a:lvl5pPr marL="2061544" indent="-233293">
              <a:lnSpc>
                <a:spcPct val="100000"/>
              </a:lnSpc>
              <a:buFont typeface="Arial" panose="020B0604020202020204" pitchFamily="34" charset="0"/>
              <a:buChar char="•"/>
              <a:defRPr>
                <a:solidFill>
                  <a:schemeClr val="bg1"/>
                </a:solidFill>
              </a:defRPr>
            </a:lvl5pPr>
          </a:lstStyle>
          <a:p>
            <a:pPr lvl="0"/>
            <a:r>
              <a:rPr lang="en-US" dirty="0"/>
              <a:t>Click to edit Master text styles</a:t>
            </a:r>
          </a:p>
          <a:p>
            <a:pPr lvl="1"/>
            <a:r>
              <a:rPr lang="en-US" dirty="0"/>
              <a:t>First level</a:t>
            </a:r>
          </a:p>
          <a:p>
            <a:pPr lvl="2"/>
            <a:r>
              <a:rPr lang="en-US" dirty="0"/>
              <a:t>Second level</a:t>
            </a:r>
          </a:p>
          <a:p>
            <a:pPr marL="1260475" lvl="3" indent="-344488" algn="l" defTabSz="1088291" rtl="0" eaLnBrk="1" latinLnBrk="0" hangingPunct="1">
              <a:spcBef>
                <a:spcPts val="1200"/>
              </a:spcBef>
              <a:buClrTx/>
              <a:buSzPct val="50000"/>
              <a:buFont typeface="System Font Regular"/>
              <a:buChar char="◆"/>
              <a:tabLst/>
            </a:pPr>
            <a:r>
              <a:rPr lang="en-US" dirty="0"/>
              <a:t>Third level</a:t>
            </a:r>
          </a:p>
          <a:p>
            <a:pPr marL="915988" lvl="2" indent="-344488" algn="l" defTabSz="1088291" rtl="0" eaLnBrk="1" latinLnBrk="0" hangingPunct="1">
              <a:spcBef>
                <a:spcPts val="1200"/>
              </a:spcBef>
              <a:buClr>
                <a:schemeClr val="tx1">
                  <a:lumMod val="85000"/>
                  <a:lumOff val="15000"/>
                </a:schemeClr>
              </a:buClr>
              <a:buSzPct val="100000"/>
              <a:buFont typeface="System Font Regular"/>
              <a:buChar char="⁃"/>
              <a:tabLst/>
            </a:pPr>
            <a:endParaRPr lang="en-US" dirty="0"/>
          </a:p>
        </p:txBody>
      </p:sp>
      <p:pic>
        <p:nvPicPr>
          <p:cNvPr id="11" name="Picture 10">
            <a:extLst>
              <a:ext uri="{FF2B5EF4-FFF2-40B4-BE49-F238E27FC236}">
                <a16:creationId xmlns:a16="http://schemas.microsoft.com/office/drawing/2014/main" id="{895E6AC3-D485-6043-8529-F7AF758A563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4" name="TextBox 13">
            <a:extLst>
              <a:ext uri="{FF2B5EF4-FFF2-40B4-BE49-F238E27FC236}">
                <a16:creationId xmlns:a16="http://schemas.microsoft.com/office/drawing/2014/main" id="{236CD4E0-5A87-4B4E-A8DF-4C5E610133F0}"/>
              </a:ext>
            </a:extLst>
          </p:cNvPr>
          <p:cNvSpPr txBox="1"/>
          <p:nvPr userDrawn="1"/>
        </p:nvSpPr>
        <p:spPr>
          <a:xfrm>
            <a:off x="8065558" y="6524038"/>
            <a:ext cx="3429000" cy="276999"/>
          </a:xfrm>
          <a:prstGeom prst="rect">
            <a:avLst/>
          </a:prstGeom>
          <a:noFill/>
        </p:spPr>
        <p:txBody>
          <a:bodyPr wrap="square" rtlCol="0">
            <a:spAutoFit/>
          </a:bodyPr>
          <a:lstStyle/>
          <a:p>
            <a:pPr algn="r"/>
            <a:r>
              <a:rPr lang="en-US" sz="1200">
                <a:solidFill>
                  <a:schemeClr val="bg1"/>
                </a:solidFill>
              </a:rPr>
              <a:t>Adobe Digital Learning Services</a:t>
            </a:r>
          </a:p>
        </p:txBody>
      </p:sp>
      <p:sp>
        <p:nvSpPr>
          <p:cNvPr id="17" name="Slide Number Placeholder 5">
            <a:extLst>
              <a:ext uri="{FF2B5EF4-FFF2-40B4-BE49-F238E27FC236}">
                <a16:creationId xmlns:a16="http://schemas.microsoft.com/office/drawing/2014/main" id="{555684BD-95A5-2A40-A84A-394F43F56588}"/>
              </a:ext>
            </a:extLst>
          </p:cNvPr>
          <p:cNvSpPr txBox="1">
            <a:spLocks/>
          </p:cNvSpPr>
          <p:nvPr userDrawn="1"/>
        </p:nvSpPr>
        <p:spPr>
          <a:xfrm>
            <a:off x="5586545" y="6565901"/>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z="1200" smtClean="0">
                <a:solidFill>
                  <a:schemeClr val="bg1"/>
                </a:solidFill>
              </a:rPr>
              <a:pPr algn="ctr"/>
              <a:t>‹#›</a:t>
            </a:fld>
            <a:endParaRPr lang="en-US" sz="1200">
              <a:solidFill>
                <a:schemeClr val="bg1"/>
              </a:solidFill>
            </a:endParaRPr>
          </a:p>
        </p:txBody>
      </p:sp>
      <p:sp>
        <p:nvSpPr>
          <p:cNvPr id="15" name="TextBox 14">
            <a:extLst>
              <a:ext uri="{FF2B5EF4-FFF2-40B4-BE49-F238E27FC236}">
                <a16:creationId xmlns:a16="http://schemas.microsoft.com/office/drawing/2014/main" id="{C898E6B8-81FD-41E0-9707-2B786ED3413F}"/>
              </a:ext>
            </a:extLst>
          </p:cNvPr>
          <p:cNvSpPr txBox="1"/>
          <p:nvPr userDrawn="1"/>
        </p:nvSpPr>
        <p:spPr>
          <a:xfrm>
            <a:off x="254001" y="6524038"/>
            <a:ext cx="3429000" cy="276999"/>
          </a:xfrm>
          <a:prstGeom prst="rect">
            <a:avLst/>
          </a:prstGeom>
          <a:noFill/>
        </p:spPr>
        <p:txBody>
          <a:bodyPr wrap="square" rtlCol="0">
            <a:spAutoFit/>
          </a:bodyPr>
          <a:lstStyle/>
          <a:p>
            <a:r>
              <a:rPr lang="en-US" sz="1200" dirty="0">
                <a:solidFill>
                  <a:schemeClr val="bg1"/>
                </a:solidFill>
              </a:rPr>
              <a:t>© 2021 Adobe. All Rights Reserved</a:t>
            </a:r>
          </a:p>
        </p:txBody>
      </p:sp>
    </p:spTree>
    <p:custDataLst>
      <p:tags r:id="rId1"/>
    </p:custDataLst>
    <p:extLst>
      <p:ext uri="{BB962C8B-B14F-4D97-AF65-F5344CB8AC3E}">
        <p14:creationId xmlns:p14="http://schemas.microsoft.com/office/powerpoint/2010/main" val="3636582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Demonstration">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8949D2F-1619-DB40-83BD-E30671B3F538}"/>
              </a:ext>
            </a:extLst>
          </p:cNvPr>
          <p:cNvSpPr txBox="1">
            <a:spLocks/>
          </p:cNvSpPr>
          <p:nvPr userDrawn="1"/>
        </p:nvSpPr>
        <p:spPr>
          <a:xfrm>
            <a:off x="304719" y="2970626"/>
            <a:ext cx="11579385" cy="625475"/>
          </a:xfrm>
          <a:prstGeom prst="rect">
            <a:avLst/>
          </a:prstGeom>
        </p:spPr>
        <p:txBody>
          <a:bodyPr vert="horz" lIns="91440" tIns="45720" rIns="91440" bIns="45720" rtlCol="0" anchor="ctr">
            <a:normAutofit/>
          </a:bodyPr>
          <a:lstStyle>
            <a:lvl1pPr algn="ctr" defTabSz="1088291" rtl="0" eaLnBrk="1" latinLnBrk="0" hangingPunct="1">
              <a:spcBef>
                <a:spcPct val="0"/>
              </a:spcBef>
              <a:buNone/>
              <a:defRPr sz="3600" b="1" i="0" u="none" kern="1200">
                <a:solidFill>
                  <a:schemeClr val="accent6"/>
                </a:solidFill>
                <a:latin typeface="Adobe Clean ExtraBold" panose="020B0903020404020204" pitchFamily="34" charset="0"/>
                <a:ea typeface="+mj-ea"/>
                <a:cs typeface="+mj-cs"/>
              </a:defRPr>
            </a:lvl1pPr>
          </a:lstStyle>
          <a:p>
            <a:endParaRPr lang="en-US" sz="2400" b="0" dirty="0"/>
          </a:p>
        </p:txBody>
      </p:sp>
      <p:sp>
        <p:nvSpPr>
          <p:cNvPr id="5" name="Text Placeholder 4">
            <a:extLst>
              <a:ext uri="{FF2B5EF4-FFF2-40B4-BE49-F238E27FC236}">
                <a16:creationId xmlns:a16="http://schemas.microsoft.com/office/drawing/2014/main" id="{3EE4A055-6949-41E3-9C54-0DE447999EB8}"/>
              </a:ext>
            </a:extLst>
          </p:cNvPr>
          <p:cNvSpPr>
            <a:spLocks noGrp="1"/>
          </p:cNvSpPr>
          <p:nvPr>
            <p:ph type="body" sz="quarter" idx="10" hasCustomPrompt="1"/>
          </p:nvPr>
        </p:nvSpPr>
        <p:spPr>
          <a:xfrm>
            <a:off x="3927473" y="2511119"/>
            <a:ext cx="4333875" cy="625475"/>
          </a:xfrm>
        </p:spPr>
        <p:txBody>
          <a:bodyPr/>
          <a:lstStyle>
            <a:lvl1pPr>
              <a:defRPr>
                <a:solidFill>
                  <a:srgbClr val="FF0000"/>
                </a:solidFill>
                <a:latin typeface="Adobe Clean ExtraBold" panose="020B0903020404020204" pitchFamily="34" charset="0"/>
              </a:defRPr>
            </a:lvl1pPr>
          </a:lstStyle>
          <a:p>
            <a:pPr lvl="0"/>
            <a:r>
              <a:rPr lang="en-US" dirty="0"/>
              <a:t>&lt;Enter Demo Description Here&gt;</a:t>
            </a:r>
          </a:p>
        </p:txBody>
      </p:sp>
      <p:grpSp>
        <p:nvGrpSpPr>
          <p:cNvPr id="6" name="Group 5">
            <a:extLst>
              <a:ext uri="{FF2B5EF4-FFF2-40B4-BE49-F238E27FC236}">
                <a16:creationId xmlns:a16="http://schemas.microsoft.com/office/drawing/2014/main" id="{6D07A336-E228-4A2C-A655-0F1D4759DFA6}"/>
              </a:ext>
            </a:extLst>
          </p:cNvPr>
          <p:cNvGrpSpPr/>
          <p:nvPr userDrawn="1"/>
        </p:nvGrpSpPr>
        <p:grpSpPr>
          <a:xfrm>
            <a:off x="3318692" y="3126094"/>
            <a:ext cx="4267627" cy="3183130"/>
            <a:chOff x="3736162" y="1677490"/>
            <a:chExt cx="4267627" cy="3183130"/>
          </a:xfrm>
        </p:grpSpPr>
        <p:pic>
          <p:nvPicPr>
            <p:cNvPr id="7" name="Picture 6" descr="A picture containing table, game&#10;&#10;Description automatically generated">
              <a:extLst>
                <a:ext uri="{FF2B5EF4-FFF2-40B4-BE49-F238E27FC236}">
                  <a16:creationId xmlns:a16="http://schemas.microsoft.com/office/drawing/2014/main" id="{414EE76F-2967-4877-8C17-1A4351A49C12}"/>
                </a:ext>
              </a:extLst>
            </p:cNvPr>
            <p:cNvPicPr>
              <a:picLocks noChangeAspect="1"/>
            </p:cNvPicPr>
            <p:nvPr/>
          </p:nvPicPr>
          <p:blipFill>
            <a:blip r:embed="rId3"/>
            <a:stretch>
              <a:fillRect/>
            </a:stretch>
          </p:blipFill>
          <p:spPr>
            <a:xfrm>
              <a:off x="4820659" y="1677490"/>
              <a:ext cx="3183130" cy="3183130"/>
            </a:xfrm>
            <a:prstGeom prst="rect">
              <a:avLst/>
            </a:prstGeom>
            <a:ln>
              <a:noFill/>
            </a:ln>
            <a:effectLst/>
          </p:spPr>
        </p:pic>
        <p:cxnSp>
          <p:nvCxnSpPr>
            <p:cNvPr id="8" name="Straight Arrow Connector 7">
              <a:extLst>
                <a:ext uri="{FF2B5EF4-FFF2-40B4-BE49-F238E27FC236}">
                  <a16:creationId xmlns:a16="http://schemas.microsoft.com/office/drawing/2014/main" id="{11F7C3E5-8F99-43C4-A7AB-DD601E668A56}"/>
                </a:ext>
              </a:extLst>
            </p:cNvPr>
            <p:cNvCxnSpPr>
              <a:cxnSpLocks/>
            </p:cNvCxnSpPr>
            <p:nvPr/>
          </p:nvCxnSpPr>
          <p:spPr>
            <a:xfrm>
              <a:off x="3736162" y="3429000"/>
              <a:ext cx="2265228" cy="0"/>
            </a:xfrm>
            <a:prstGeom prst="straightConnector1">
              <a:avLst/>
            </a:prstGeom>
            <a:ln w="82550">
              <a:solidFill>
                <a:srgbClr val="6E6E6E"/>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828E6ED4-708C-43A2-9697-01B924487C44}"/>
              </a:ext>
            </a:extLst>
          </p:cNvPr>
          <p:cNvSpPr txBox="1"/>
          <p:nvPr userDrawn="1"/>
        </p:nvSpPr>
        <p:spPr>
          <a:xfrm>
            <a:off x="3742660" y="1828800"/>
            <a:ext cx="4667693" cy="646331"/>
          </a:xfrm>
          <a:prstGeom prst="rect">
            <a:avLst/>
          </a:prstGeom>
          <a:noFill/>
        </p:spPr>
        <p:txBody>
          <a:bodyPr wrap="square" rtlCol="0">
            <a:spAutoFit/>
          </a:bodyPr>
          <a:lstStyle/>
          <a:p>
            <a:pPr algn="ctr"/>
            <a:r>
              <a:rPr lang="en-US" sz="3600" dirty="0">
                <a:solidFill>
                  <a:schemeClr val="accent6"/>
                </a:solidFill>
                <a:latin typeface="Adobe Clean ExtraBold" panose="020B0903020404020204" pitchFamily="34" charset="0"/>
              </a:rPr>
              <a:t>Demonstration</a:t>
            </a:r>
          </a:p>
        </p:txBody>
      </p:sp>
    </p:spTree>
    <p:custDataLst>
      <p:tags r:id="rId1"/>
    </p:custDataLst>
    <p:extLst>
      <p:ext uri="{BB962C8B-B14F-4D97-AF65-F5344CB8AC3E}">
        <p14:creationId xmlns:p14="http://schemas.microsoft.com/office/powerpoint/2010/main" val="1709200144"/>
      </p:ext>
    </p:extLst>
  </p:cSld>
  <p:clrMapOvr>
    <a:masterClrMapping/>
  </p:clrMapOvr>
  <p:extLst>
    <p:ext uri="{DCECCB84-F9BA-43D5-87BE-67443E8EF086}">
      <p15:sldGuideLst xmlns:p15="http://schemas.microsoft.com/office/powerpoint/2012/main">
        <p15:guide id="1" pos="3839">
          <p15:clr>
            <a:srgbClr val="FBAE40"/>
          </p15:clr>
        </p15:guide>
        <p15:guide id="2" pos="623">
          <p15:clr>
            <a:srgbClr val="FBAE40"/>
          </p15:clr>
        </p15:guide>
        <p15:guide id="3" pos="839">
          <p15:clr>
            <a:srgbClr val="FBAE40"/>
          </p15:clr>
        </p15:guide>
        <p15:guide id="4" pos="40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a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960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aBlank_Dark">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696698" y="6528878"/>
            <a:ext cx="187408" cy="258055"/>
          </a:xfrm>
          <a:prstGeom prst="rect">
            <a:avLst/>
          </a:prstGeom>
        </p:spPr>
      </p:pic>
      <p:sp>
        <p:nvSpPr>
          <p:cNvPr id="7" name="Rectangle 21"/>
          <p:cNvSpPr>
            <a:spLocks noChangeArrowheads="1"/>
          </p:cNvSpPr>
          <p:nvPr userDrawn="1"/>
        </p:nvSpPr>
        <p:spPr bwMode="auto">
          <a:xfrm>
            <a:off x="304721" y="6505258"/>
            <a:ext cx="5181679" cy="89705"/>
          </a:xfrm>
          <a:prstGeom prst="rect">
            <a:avLst/>
          </a:prstGeom>
          <a:noFill/>
          <a:ln w="9525">
            <a:noFill/>
            <a:miter lim="800000"/>
            <a:headEnd/>
            <a:tailEnd/>
          </a:ln>
        </p:spPr>
        <p:txBody>
          <a:bodyPr wrap="square" lIns="0" tIns="0" rIns="0" bIns="0" anchor="b">
            <a:spAutoFit/>
          </a:bodyPr>
          <a:lstStyle/>
          <a:p>
            <a:r>
              <a:rPr lang="en-US" sz="583" dirty="0">
                <a:solidFill>
                  <a:schemeClr val="bg1"/>
                </a:solidFill>
                <a:latin typeface="Adobe Clean" pitchFamily="-111" charset="0"/>
              </a:rPr>
              <a:t>© 2017 Adobe Systems Incorporated.  All Rights Reserved.  Adobe Confidential.</a:t>
            </a:r>
          </a:p>
        </p:txBody>
      </p:sp>
      <p:sp>
        <p:nvSpPr>
          <p:cNvPr id="8" name="Rectangle 7"/>
          <p:cNvSpPr>
            <a:spLocks noChangeArrowheads="1"/>
          </p:cNvSpPr>
          <p:nvPr userDrawn="1"/>
        </p:nvSpPr>
        <p:spPr bwMode="auto">
          <a:xfrm>
            <a:off x="2" y="0"/>
            <a:ext cx="121888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76159" tIns="38080" rIns="76159" bIns="38080" anchor="ctr"/>
          <a:lstStyle/>
          <a:p>
            <a:pPr algn="ctr" rtl="0" fontAlgn="base">
              <a:spcBef>
                <a:spcPct val="0"/>
              </a:spcBef>
              <a:spcAft>
                <a:spcPct val="0"/>
              </a:spcAft>
            </a:pPr>
            <a:endParaRPr lang="en-US" sz="1798" kern="1200" dirty="0">
              <a:solidFill>
                <a:srgbClr val="FFFFFF"/>
              </a:solidFill>
              <a:latin typeface="+mn-lt"/>
              <a:ea typeface="ＭＳ Ｐゴシック" pitchFamily="-111" charset="-128"/>
              <a:cs typeface="+mn-cs"/>
            </a:endParaRPr>
          </a:p>
        </p:txBody>
      </p:sp>
    </p:spTree>
    <p:custDataLst>
      <p:tags r:id="rId1"/>
    </p:custDataLst>
    <p:extLst>
      <p:ext uri="{BB962C8B-B14F-4D97-AF65-F5344CB8AC3E}">
        <p14:creationId xmlns:p14="http://schemas.microsoft.com/office/powerpoint/2010/main" val="2832489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aEnd Slide">
    <p:bg>
      <p:bgPr>
        <a:solidFill>
          <a:srgbClr val="FA0F00"/>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7D1A37-D98F-8844-AF99-5DCC9E674734}"/>
              </a:ext>
            </a:extLst>
          </p:cNvPr>
          <p:cNvPicPr>
            <a:picLocks noChangeAspect="1"/>
          </p:cNvPicPr>
          <p:nvPr userDrawn="1"/>
        </p:nvPicPr>
        <p:blipFill>
          <a:blip r:embed="rId3"/>
          <a:stretch>
            <a:fillRect/>
          </a:stretch>
        </p:blipFill>
        <p:spPr>
          <a:xfrm>
            <a:off x="5604373" y="2759988"/>
            <a:ext cx="980080" cy="1338025"/>
          </a:xfrm>
          <a:prstGeom prst="rect">
            <a:avLst/>
          </a:prstGeom>
        </p:spPr>
      </p:pic>
    </p:spTree>
    <p:custDataLst>
      <p:tags r:id="rId1"/>
    </p:custDataLst>
    <p:extLst>
      <p:ext uri="{BB962C8B-B14F-4D97-AF65-F5344CB8AC3E}">
        <p14:creationId xmlns:p14="http://schemas.microsoft.com/office/powerpoint/2010/main" val="7604793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 Adobe Experience Clou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F2C3BAA-5B1B-470D-9E8B-5ACB412CA8AB}"/>
              </a:ext>
            </a:extLst>
          </p:cNvPr>
          <p:cNvSpPr/>
          <p:nvPr userDrawn="1"/>
        </p:nvSpPr>
        <p:spPr>
          <a:xfrm>
            <a:off x="0" y="1303020"/>
            <a:ext cx="12188825" cy="1165860"/>
          </a:xfrm>
          <a:prstGeom prst="rect">
            <a:avLst/>
          </a:prstGeom>
          <a:solidFill>
            <a:schemeClr val="tx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drawing&#10;&#10;Description automatically generated">
            <a:extLst>
              <a:ext uri="{FF2B5EF4-FFF2-40B4-BE49-F238E27FC236}">
                <a16:creationId xmlns:a16="http://schemas.microsoft.com/office/drawing/2014/main" id="{2824938F-964A-2C4A-8FE5-317313BAD6F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67A68328-70F6-F74C-B626-0AE7AFACF61B}"/>
              </a:ext>
            </a:extLst>
          </p:cNvPr>
          <p:cNvPicPr>
            <a:picLocks noChangeAspect="1"/>
          </p:cNvPicPr>
          <p:nvPr userDrawn="1"/>
        </p:nvPicPr>
        <p:blipFill>
          <a:blip r:embed="rId3">
            <a:alphaModFix/>
          </a:blip>
          <a:stretch>
            <a:fillRect/>
          </a:stretch>
        </p:blipFill>
        <p:spPr>
          <a:xfrm>
            <a:off x="489778" y="5740945"/>
            <a:ext cx="522594" cy="713787"/>
          </a:xfrm>
          <a:prstGeom prst="rect">
            <a:avLst/>
          </a:prstGeom>
        </p:spPr>
      </p:pic>
      <p:sp>
        <p:nvSpPr>
          <p:cNvPr id="9" name="Title 1">
            <a:extLst>
              <a:ext uri="{FF2B5EF4-FFF2-40B4-BE49-F238E27FC236}">
                <a16:creationId xmlns:a16="http://schemas.microsoft.com/office/drawing/2014/main" id="{7243829D-B0FD-4424-B611-6D8E94A45FB0}"/>
              </a:ext>
            </a:extLst>
          </p:cNvPr>
          <p:cNvSpPr>
            <a:spLocks noGrp="1"/>
          </p:cNvSpPr>
          <p:nvPr>
            <p:ph type="ctrTitle"/>
          </p:nvPr>
        </p:nvSpPr>
        <p:spPr>
          <a:xfrm>
            <a:off x="1719942" y="1433198"/>
            <a:ext cx="7892143" cy="553998"/>
          </a:xfrm>
        </p:spPr>
        <p:txBody>
          <a:bodyPr wrap="square" lIns="0" tIns="0" rIns="0" bIns="0">
            <a:spAutoFit/>
          </a:bodyPr>
          <a:lstStyle>
            <a:lvl1pPr>
              <a:defRPr sz="3600" b="1" i="0">
                <a:solidFill>
                  <a:schemeClr val="bg1"/>
                </a:solidFill>
                <a:latin typeface="Adobe Clean ExtraBold" panose="020B0503020404020204" pitchFamily="34" charset="0"/>
              </a:defRPr>
            </a:lvl1pPr>
          </a:lstStyle>
          <a:p>
            <a:r>
              <a:rPr lang="en-US" dirty="0"/>
              <a:t>Click to edit Master title style</a:t>
            </a:r>
          </a:p>
        </p:txBody>
      </p:sp>
      <p:sp>
        <p:nvSpPr>
          <p:cNvPr id="10" name="Subtitle 2">
            <a:extLst>
              <a:ext uri="{FF2B5EF4-FFF2-40B4-BE49-F238E27FC236}">
                <a16:creationId xmlns:a16="http://schemas.microsoft.com/office/drawing/2014/main" id="{11B32672-95CE-4AB6-9BE6-05136A6BD5E3}"/>
              </a:ext>
            </a:extLst>
          </p:cNvPr>
          <p:cNvSpPr>
            <a:spLocks noGrp="1"/>
          </p:cNvSpPr>
          <p:nvPr>
            <p:ph type="subTitle" idx="1"/>
          </p:nvPr>
        </p:nvSpPr>
        <p:spPr>
          <a:xfrm>
            <a:off x="1719942" y="1990491"/>
            <a:ext cx="7892143" cy="307777"/>
          </a:xfrm>
        </p:spPr>
        <p:txBody>
          <a:bodyPr wrap="square" lIns="0" tIns="0" rIns="0" bIns="0">
            <a:spAutoFit/>
          </a:bodyPr>
          <a:lstStyle>
            <a:lvl1pPr marL="0" indent="0" algn="l">
              <a:buNone/>
              <a:defRPr sz="2000">
                <a:solidFill>
                  <a:schemeClr val="bg1"/>
                </a:solidFill>
                <a:latin typeface="Adobe Clean ExtraBold" panose="020B0903020404020204" pitchFamily="34" charset="0"/>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dirty="0"/>
              <a:t>Click to edit Master subtitle style</a:t>
            </a:r>
          </a:p>
        </p:txBody>
      </p:sp>
      <p:sp>
        <p:nvSpPr>
          <p:cNvPr id="19" name="Rectangle 21">
            <a:extLst>
              <a:ext uri="{FF2B5EF4-FFF2-40B4-BE49-F238E27FC236}">
                <a16:creationId xmlns:a16="http://schemas.microsoft.com/office/drawing/2014/main" id="{D2C54817-2ED9-9748-BA52-EFB7071BCDD4}"/>
              </a:ext>
            </a:extLst>
          </p:cNvPr>
          <p:cNvSpPr>
            <a:spLocks noChangeArrowheads="1"/>
          </p:cNvSpPr>
          <p:nvPr userDrawn="1"/>
        </p:nvSpPr>
        <p:spPr bwMode="auto">
          <a:xfrm>
            <a:off x="489778" y="6595319"/>
            <a:ext cx="5181679" cy="107722"/>
          </a:xfrm>
          <a:prstGeom prst="rect">
            <a:avLst/>
          </a:prstGeom>
          <a:noFill/>
          <a:ln w="9525">
            <a:noFill/>
            <a:miter lim="800000"/>
            <a:headEnd/>
            <a:tailEnd/>
          </a:ln>
        </p:spPr>
        <p:txBody>
          <a:bodyPr wrap="square" lIns="0" tIns="0" rIns="0" bIns="0" anchor="b">
            <a:spAutoFit/>
          </a:bodyPr>
          <a:lstStyle/>
          <a:p>
            <a:r>
              <a:rPr lang="en-US" sz="700" dirty="0">
                <a:solidFill>
                  <a:srgbClr val="FFFFFF"/>
                </a:solidFill>
                <a:latin typeface="Adobe Clean" pitchFamily="-111" charset="0"/>
              </a:rPr>
              <a:t>© 2020 Adobe.  All Rights Reserved</a:t>
            </a:r>
          </a:p>
        </p:txBody>
      </p:sp>
      <p:pic>
        <p:nvPicPr>
          <p:cNvPr id="20" name="Picture 19">
            <a:extLst>
              <a:ext uri="{FF2B5EF4-FFF2-40B4-BE49-F238E27FC236}">
                <a16:creationId xmlns:a16="http://schemas.microsoft.com/office/drawing/2014/main" id="{4579F9F7-C15B-444F-9822-F43041F79801}"/>
              </a:ext>
            </a:extLst>
          </p:cNvPr>
          <p:cNvPicPr>
            <a:picLocks noChangeAspect="1"/>
          </p:cNvPicPr>
          <p:nvPr userDrawn="1"/>
        </p:nvPicPr>
        <p:blipFill>
          <a:blip r:embed="rId4"/>
          <a:stretch>
            <a:fillRect/>
          </a:stretch>
        </p:blipFill>
        <p:spPr>
          <a:xfrm>
            <a:off x="489778" y="1463975"/>
            <a:ext cx="947136" cy="852422"/>
          </a:xfrm>
          <a:prstGeom prst="rect">
            <a:avLst/>
          </a:prstGeom>
        </p:spPr>
      </p:pic>
    </p:spTree>
    <p:extLst>
      <p:ext uri="{BB962C8B-B14F-4D97-AF65-F5344CB8AC3E}">
        <p14:creationId xmlns:p14="http://schemas.microsoft.com/office/powerpoint/2010/main" val="1953509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Welcom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9A83322-0FC2-42F5-96C0-B2CD84CCF42D}"/>
              </a:ext>
            </a:extLst>
          </p:cNvPr>
          <p:cNvPicPr>
            <a:picLocks/>
          </p:cNvPicPr>
          <p:nvPr userDrawn="1"/>
        </p:nvPicPr>
        <p:blipFill rotWithShape="1">
          <a:blip r:embed="rId2" cstate="hqprint">
            <a:extLst>
              <a:ext uri="{28A0092B-C50C-407E-A947-70E740481C1C}">
                <a14:useLocalDpi xmlns:a14="http://schemas.microsoft.com/office/drawing/2010/main"/>
              </a:ext>
            </a:extLst>
          </a:blip>
          <a:srcRect l="11684" t="-630"/>
          <a:stretch/>
        </p:blipFill>
        <p:spPr>
          <a:xfrm flipH="1">
            <a:off x="-1" y="-33495"/>
            <a:ext cx="4297679" cy="6767670"/>
          </a:xfrm>
          <a:prstGeom prst="rect">
            <a:avLst/>
          </a:prstGeom>
        </p:spPr>
      </p:pic>
      <p:sp>
        <p:nvSpPr>
          <p:cNvPr id="8" name="Rectangle 7">
            <a:extLst>
              <a:ext uri="{FF2B5EF4-FFF2-40B4-BE49-F238E27FC236}">
                <a16:creationId xmlns:a16="http://schemas.microsoft.com/office/drawing/2014/main" id="{E96B5DE2-9C75-42BC-B940-DBA40991867A}"/>
              </a:ext>
            </a:extLst>
          </p:cNvPr>
          <p:cNvSpPr/>
          <p:nvPr userDrawn="1"/>
        </p:nvSpPr>
        <p:spPr bwMode="auto">
          <a:xfrm>
            <a:off x="0" y="6442076"/>
            <a:ext cx="12188825" cy="4159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a:endParaRPr lang="en-US" dirty="0">
              <a:solidFill>
                <a:srgbClr val="FFFFFF"/>
              </a:solidFill>
              <a:ea typeface="ＭＳ Ｐゴシック" pitchFamily="-111" charset="-128"/>
            </a:endParaRPr>
          </a:p>
        </p:txBody>
      </p:sp>
      <p:sp>
        <p:nvSpPr>
          <p:cNvPr id="14" name="Slide Number Placeholder 5">
            <a:extLst>
              <a:ext uri="{FF2B5EF4-FFF2-40B4-BE49-F238E27FC236}">
                <a16:creationId xmlns:a16="http://schemas.microsoft.com/office/drawing/2014/main" id="{9F40F383-43DE-4F85-A033-75CD2101F135}"/>
              </a:ext>
            </a:extLst>
          </p:cNvPr>
          <p:cNvSpPr txBox="1">
            <a:spLocks/>
          </p:cNvSpPr>
          <p:nvPr userDrawn="1"/>
        </p:nvSpPr>
        <p:spPr>
          <a:xfrm>
            <a:off x="5586545" y="6565901"/>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a:t>
            </a:fld>
            <a:endParaRPr lang="en-US" dirty="0"/>
          </a:p>
        </p:txBody>
      </p:sp>
      <p:sp>
        <p:nvSpPr>
          <p:cNvPr id="7" name="Rectangle 6">
            <a:extLst>
              <a:ext uri="{FF2B5EF4-FFF2-40B4-BE49-F238E27FC236}">
                <a16:creationId xmlns:a16="http://schemas.microsoft.com/office/drawing/2014/main" id="{B3B71868-D0FB-4B9A-8BA0-BD3A789743C8}"/>
              </a:ext>
            </a:extLst>
          </p:cNvPr>
          <p:cNvSpPr/>
          <p:nvPr userDrawn="1"/>
        </p:nvSpPr>
        <p:spPr>
          <a:xfrm>
            <a:off x="-1" y="4572000"/>
            <a:ext cx="4297680" cy="1371600"/>
          </a:xfrm>
          <a:prstGeom prst="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Adobe Clean Light" panose="020B0303020404020204" pitchFamily="34" charset="0"/>
              </a:rPr>
              <a:t>Welcome</a:t>
            </a:r>
          </a:p>
        </p:txBody>
      </p:sp>
      <p:pic>
        <p:nvPicPr>
          <p:cNvPr id="10" name="Picture 9">
            <a:extLst>
              <a:ext uri="{FF2B5EF4-FFF2-40B4-BE49-F238E27FC236}">
                <a16:creationId xmlns:a16="http://schemas.microsoft.com/office/drawing/2014/main" id="{9EE09B35-2A03-45E7-B853-88861C61DD33}"/>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2" name="Rectangle 21">
            <a:extLst>
              <a:ext uri="{FF2B5EF4-FFF2-40B4-BE49-F238E27FC236}">
                <a16:creationId xmlns:a16="http://schemas.microsoft.com/office/drawing/2014/main" id="{6EDF83B5-B314-4A24-8FBE-8464C57B916E}"/>
              </a:ext>
            </a:extLst>
          </p:cNvPr>
          <p:cNvSpPr>
            <a:spLocks noChangeArrowheads="1"/>
          </p:cNvSpPr>
          <p:nvPr userDrawn="1"/>
        </p:nvSpPr>
        <p:spPr bwMode="auto">
          <a:xfrm>
            <a:off x="304720" y="6595319"/>
            <a:ext cx="5181679" cy="107722"/>
          </a:xfrm>
          <a:prstGeom prst="rect">
            <a:avLst/>
          </a:prstGeom>
          <a:noFill/>
          <a:ln w="9525">
            <a:noFill/>
            <a:miter lim="800000"/>
            <a:headEnd/>
            <a:tailEnd/>
          </a:ln>
        </p:spPr>
        <p:txBody>
          <a:bodyPr wrap="square" lIns="0" tIns="0" rIns="0" bIns="0" anchor="b">
            <a:spAutoFit/>
          </a:bodyPr>
          <a:lstStyle/>
          <a:p>
            <a:r>
              <a:rPr lang="en-US" sz="700" dirty="0">
                <a:solidFill>
                  <a:srgbClr val="FFFFFF"/>
                </a:solidFill>
                <a:latin typeface="Adobe Clean" pitchFamily="-111" charset="0"/>
              </a:rPr>
              <a:t>© 2020 Adobe.  All Rights Reserved.  Adobe Confidential.</a:t>
            </a:r>
          </a:p>
        </p:txBody>
      </p:sp>
      <p:sp>
        <p:nvSpPr>
          <p:cNvPr id="15" name="TextBox 14">
            <a:extLst>
              <a:ext uri="{FF2B5EF4-FFF2-40B4-BE49-F238E27FC236}">
                <a16:creationId xmlns:a16="http://schemas.microsoft.com/office/drawing/2014/main" id="{454197D8-39C2-4801-BDBD-68CDCA32C0B7}"/>
              </a:ext>
            </a:extLst>
          </p:cNvPr>
          <p:cNvSpPr txBox="1"/>
          <p:nvPr userDrawn="1"/>
        </p:nvSpPr>
        <p:spPr>
          <a:xfrm>
            <a:off x="8221968" y="6511539"/>
            <a:ext cx="3300549" cy="276999"/>
          </a:xfrm>
          <a:prstGeom prst="rect">
            <a:avLst/>
          </a:prstGeom>
          <a:noFill/>
        </p:spPr>
        <p:txBody>
          <a:bodyPr wrap="square" rtlCol="0">
            <a:spAutoFit/>
          </a:bodyPr>
          <a:lstStyle/>
          <a:p>
            <a:pPr algn="r"/>
            <a:r>
              <a:rPr lang="en-US" sz="1200" dirty="0">
                <a:solidFill>
                  <a:schemeClr val="bg1"/>
                </a:solidFill>
              </a:rPr>
              <a:t>ADOBE DIGITAL LEARNING SERVICES</a:t>
            </a:r>
          </a:p>
        </p:txBody>
      </p:sp>
      <p:sp>
        <p:nvSpPr>
          <p:cNvPr id="3" name="Text Placeholder 2">
            <a:extLst>
              <a:ext uri="{FF2B5EF4-FFF2-40B4-BE49-F238E27FC236}">
                <a16:creationId xmlns:a16="http://schemas.microsoft.com/office/drawing/2014/main" id="{71A79C0F-C3F0-43BF-8882-EC79A9FE23EB}"/>
              </a:ext>
            </a:extLst>
          </p:cNvPr>
          <p:cNvSpPr>
            <a:spLocks noGrp="1"/>
          </p:cNvSpPr>
          <p:nvPr>
            <p:ph type="body" sz="quarter" idx="10" hasCustomPrompt="1"/>
          </p:nvPr>
        </p:nvSpPr>
        <p:spPr>
          <a:xfrm>
            <a:off x="4419600" y="666750"/>
            <a:ext cx="7315200" cy="5352207"/>
          </a:xfrm>
        </p:spPr>
        <p:txBody>
          <a:bodyPr lIns="0" tIns="45720" rIns="0" bIns="45720"/>
          <a:lstStyle>
            <a:lvl1pPr marL="0" indent="0">
              <a:buFont typeface="Arial" panose="020B0604020202020204" pitchFamily="34" charset="0"/>
              <a:buNone/>
              <a:defRPr b="0" i="0">
                <a:solidFill>
                  <a:schemeClr val="tx1"/>
                </a:solidFill>
                <a:latin typeface="Adobe Clean SemiLight" panose="020B0403020404020204" pitchFamily="34" charset="0"/>
              </a:defRPr>
            </a:lvl1pPr>
            <a:lvl2pPr>
              <a:defRPr b="0" i="0">
                <a:solidFill>
                  <a:schemeClr val="tx1"/>
                </a:solidFill>
                <a:latin typeface="Adobe Clean SemiLight" panose="020B0403020404020204" pitchFamily="34" charset="0"/>
              </a:defRPr>
            </a:lvl2pPr>
            <a:lvl3pPr>
              <a:defRPr b="0" i="0">
                <a:solidFill>
                  <a:schemeClr val="tx1"/>
                </a:solidFill>
                <a:latin typeface="Adobe Clean SemiLight" panose="020B0403020404020204" pitchFamily="34" charset="0"/>
              </a:defRPr>
            </a:lvl3pPr>
            <a:lvl4pPr>
              <a:defRPr b="0" i="0">
                <a:solidFill>
                  <a:schemeClr val="tx1"/>
                </a:solidFill>
                <a:latin typeface="Adobe Clean SemiLight" panose="020B0403020404020204" pitchFamily="34" charset="0"/>
              </a:defRPr>
            </a:lvl4pPr>
            <a:lvl5pPr>
              <a:defRPr b="0" i="0">
                <a:solidFill>
                  <a:schemeClr val="tx1"/>
                </a:solidFill>
                <a:latin typeface="Adobe Clean SemiLight" panose="020B0403020404020204" pitchFamily="34" charset="0"/>
              </a:defRPr>
            </a:lvl5pPr>
          </a:lstStyle>
          <a:p>
            <a:pPr lvl="0"/>
            <a:r>
              <a:rPr lang="en-US" dirty="0"/>
              <a:t>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Tree>
    <p:extLst>
      <p:ext uri="{BB962C8B-B14F-4D97-AF65-F5344CB8AC3E}">
        <p14:creationId xmlns:p14="http://schemas.microsoft.com/office/powerpoint/2010/main" val="39534531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vILT Points to remember">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16E2088-D540-4264-8BB1-F65EB5E30AFC}"/>
              </a:ext>
            </a:extLst>
          </p:cNvPr>
          <p:cNvSpPr/>
          <p:nvPr userDrawn="1"/>
        </p:nvSpPr>
        <p:spPr>
          <a:xfrm>
            <a:off x="0" y="0"/>
            <a:ext cx="12188825" cy="6858000"/>
          </a:xfrm>
          <a:prstGeom prst="rect">
            <a:avLst/>
          </a:prstGeom>
          <a:solidFill>
            <a:srgbClr val="2C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26" name="Rectangle 25">
            <a:extLst>
              <a:ext uri="{FF2B5EF4-FFF2-40B4-BE49-F238E27FC236}">
                <a16:creationId xmlns:a16="http://schemas.microsoft.com/office/drawing/2014/main" id="{C5FE96FA-92AD-4977-9ED3-2A4AF71CAF7D}"/>
              </a:ext>
            </a:extLst>
          </p:cNvPr>
          <p:cNvSpPr/>
          <p:nvPr userDrawn="1"/>
        </p:nvSpPr>
        <p:spPr>
          <a:xfrm>
            <a:off x="0" y="6446520"/>
            <a:ext cx="12188825" cy="411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6" name="Slide Number Placeholder 5">
            <a:extLst>
              <a:ext uri="{FF2B5EF4-FFF2-40B4-BE49-F238E27FC236}">
                <a16:creationId xmlns:a16="http://schemas.microsoft.com/office/drawing/2014/main" id="{B0758FC8-9E06-4096-A43A-C0CB5D69ECB2}"/>
              </a:ext>
            </a:extLst>
          </p:cNvPr>
          <p:cNvSpPr txBox="1">
            <a:spLocks/>
          </p:cNvSpPr>
          <p:nvPr userDrawn="1"/>
        </p:nvSpPr>
        <p:spPr>
          <a:xfrm>
            <a:off x="5586545" y="6565901"/>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solidFill>
                  <a:schemeClr val="tx1"/>
                </a:solidFill>
              </a:rPr>
              <a:pPr algn="ctr"/>
              <a:t>‹#›</a:t>
            </a:fld>
            <a:endParaRPr lang="en-US" dirty="0">
              <a:solidFill>
                <a:schemeClr val="tx1"/>
              </a:solidFill>
            </a:endParaRPr>
          </a:p>
        </p:txBody>
      </p:sp>
      <p:pic>
        <p:nvPicPr>
          <p:cNvPr id="17" name="Picture 16">
            <a:extLst>
              <a:ext uri="{FF2B5EF4-FFF2-40B4-BE49-F238E27FC236}">
                <a16:creationId xmlns:a16="http://schemas.microsoft.com/office/drawing/2014/main" id="{A1390076-5B4B-4CF7-9844-5E9287DD509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9" name="Rectangle 21">
            <a:extLst>
              <a:ext uri="{FF2B5EF4-FFF2-40B4-BE49-F238E27FC236}">
                <a16:creationId xmlns:a16="http://schemas.microsoft.com/office/drawing/2014/main" id="{B347122D-6AEB-483F-BD0B-88718A09CB0A}"/>
              </a:ext>
            </a:extLst>
          </p:cNvPr>
          <p:cNvSpPr>
            <a:spLocks noChangeArrowheads="1"/>
          </p:cNvSpPr>
          <p:nvPr userDrawn="1"/>
        </p:nvSpPr>
        <p:spPr bwMode="auto">
          <a:xfrm>
            <a:off x="304720" y="6595319"/>
            <a:ext cx="5181679" cy="107722"/>
          </a:xfrm>
          <a:prstGeom prst="rect">
            <a:avLst/>
          </a:prstGeom>
          <a:noFill/>
          <a:ln w="9525">
            <a:noFill/>
            <a:miter lim="800000"/>
            <a:headEnd/>
            <a:tailEnd/>
          </a:ln>
        </p:spPr>
        <p:txBody>
          <a:bodyPr wrap="square" lIns="0" tIns="0" rIns="0" bIns="0" anchor="b">
            <a:spAutoFit/>
          </a:bodyPr>
          <a:lstStyle/>
          <a:p>
            <a:r>
              <a:rPr lang="en-US" sz="700" dirty="0">
                <a:solidFill>
                  <a:srgbClr val="FFFFFF"/>
                </a:solidFill>
                <a:latin typeface="Adobe Clean" pitchFamily="-111" charset="0"/>
              </a:rPr>
              <a:t>© 2020 Adobe.  All Rights Reserved.  Adobe Confidential.</a:t>
            </a:r>
          </a:p>
        </p:txBody>
      </p:sp>
      <p:sp>
        <p:nvSpPr>
          <p:cNvPr id="20" name="TextBox 19">
            <a:extLst>
              <a:ext uri="{FF2B5EF4-FFF2-40B4-BE49-F238E27FC236}">
                <a16:creationId xmlns:a16="http://schemas.microsoft.com/office/drawing/2014/main" id="{52C9E268-944E-414B-8733-7448B662E704}"/>
              </a:ext>
            </a:extLst>
          </p:cNvPr>
          <p:cNvSpPr txBox="1"/>
          <p:nvPr userDrawn="1"/>
        </p:nvSpPr>
        <p:spPr>
          <a:xfrm>
            <a:off x="8221968" y="6511539"/>
            <a:ext cx="3300549" cy="276999"/>
          </a:xfrm>
          <a:prstGeom prst="rect">
            <a:avLst/>
          </a:prstGeom>
          <a:noFill/>
        </p:spPr>
        <p:txBody>
          <a:bodyPr wrap="square" rtlCol="0">
            <a:spAutoFit/>
          </a:bodyPr>
          <a:lstStyle/>
          <a:p>
            <a:pPr algn="r"/>
            <a:r>
              <a:rPr lang="en-US" sz="1200" dirty="0">
                <a:solidFill>
                  <a:schemeClr val="tx1"/>
                </a:solidFill>
              </a:rPr>
              <a:t>ADOBE DIGITAL LEARNING SERVICES</a:t>
            </a:r>
          </a:p>
        </p:txBody>
      </p:sp>
      <p:sp>
        <p:nvSpPr>
          <p:cNvPr id="2" name="TextBox 1">
            <a:extLst>
              <a:ext uri="{FF2B5EF4-FFF2-40B4-BE49-F238E27FC236}">
                <a16:creationId xmlns:a16="http://schemas.microsoft.com/office/drawing/2014/main" id="{9F7E7519-B077-4200-A569-600A9B4FA9BB}"/>
              </a:ext>
            </a:extLst>
          </p:cNvPr>
          <p:cNvSpPr txBox="1"/>
          <p:nvPr userDrawn="1"/>
        </p:nvSpPr>
        <p:spPr>
          <a:xfrm>
            <a:off x="746462" y="4664891"/>
            <a:ext cx="2820112" cy="830997"/>
          </a:xfrm>
          <a:prstGeom prst="rect">
            <a:avLst/>
          </a:prstGeom>
          <a:noFill/>
        </p:spPr>
        <p:txBody>
          <a:bodyPr wrap="square" rtlCol="0">
            <a:spAutoFit/>
          </a:bodyPr>
          <a:lstStyle/>
          <a:p>
            <a:pPr algn="ctr"/>
            <a:r>
              <a:rPr lang="en-US" sz="2400" b="0" i="0" dirty="0">
                <a:latin typeface="+mn-lt"/>
              </a:rPr>
              <a:t>Mute your phone while listening</a:t>
            </a:r>
          </a:p>
        </p:txBody>
      </p:sp>
      <p:sp>
        <p:nvSpPr>
          <p:cNvPr id="10" name="TextBox 9">
            <a:extLst>
              <a:ext uri="{FF2B5EF4-FFF2-40B4-BE49-F238E27FC236}">
                <a16:creationId xmlns:a16="http://schemas.microsoft.com/office/drawing/2014/main" id="{EF9DE27B-3015-41BD-8EC9-DE739B6BF826}"/>
              </a:ext>
            </a:extLst>
          </p:cNvPr>
          <p:cNvSpPr txBox="1"/>
          <p:nvPr userDrawn="1"/>
        </p:nvSpPr>
        <p:spPr>
          <a:xfrm>
            <a:off x="4684356" y="4664891"/>
            <a:ext cx="2820112" cy="1200329"/>
          </a:xfrm>
          <a:prstGeom prst="rect">
            <a:avLst/>
          </a:prstGeom>
          <a:noFill/>
        </p:spPr>
        <p:txBody>
          <a:bodyPr wrap="square" rtlCol="0">
            <a:spAutoFit/>
          </a:bodyPr>
          <a:lstStyle/>
          <a:p>
            <a:pPr algn="ctr"/>
            <a:r>
              <a:rPr lang="en-US" sz="2400" b="0" i="0" dirty="0">
                <a:latin typeface="+mn-lt"/>
              </a:rPr>
              <a:t>Unmute your phone to ask a question or to make a comment</a:t>
            </a:r>
          </a:p>
        </p:txBody>
      </p:sp>
      <p:sp>
        <p:nvSpPr>
          <p:cNvPr id="11" name="TextBox 10">
            <a:extLst>
              <a:ext uri="{FF2B5EF4-FFF2-40B4-BE49-F238E27FC236}">
                <a16:creationId xmlns:a16="http://schemas.microsoft.com/office/drawing/2014/main" id="{5613E9BC-B442-45F9-BEA0-B2919AD3F660}"/>
              </a:ext>
            </a:extLst>
          </p:cNvPr>
          <p:cNvSpPr txBox="1"/>
          <p:nvPr userDrawn="1"/>
        </p:nvSpPr>
        <p:spPr>
          <a:xfrm>
            <a:off x="8362604" y="4664891"/>
            <a:ext cx="3521501" cy="1200329"/>
          </a:xfrm>
          <a:prstGeom prst="rect">
            <a:avLst/>
          </a:prstGeom>
          <a:noFill/>
        </p:spPr>
        <p:txBody>
          <a:bodyPr wrap="square" rtlCol="0">
            <a:spAutoFit/>
          </a:bodyPr>
          <a:lstStyle/>
          <a:p>
            <a:pPr algn="ctr"/>
            <a:r>
              <a:rPr lang="en-US" sz="2400" b="0" i="0" dirty="0">
                <a:latin typeface="+mn-lt"/>
              </a:rPr>
              <a:t>Do not place your phone on ‘</a:t>
            </a:r>
            <a:r>
              <a:rPr lang="en-US" sz="2400" b="0" i="1" dirty="0">
                <a:latin typeface="+mn-lt"/>
              </a:rPr>
              <a:t>hold</a:t>
            </a:r>
            <a:r>
              <a:rPr lang="en-US" sz="2400" b="0" i="0" dirty="0">
                <a:latin typeface="+mn-lt"/>
              </a:rPr>
              <a:t>’ as we will hear your hold music</a:t>
            </a:r>
          </a:p>
        </p:txBody>
      </p:sp>
      <p:sp>
        <p:nvSpPr>
          <p:cNvPr id="4" name="Isosceles Triangle 3">
            <a:extLst>
              <a:ext uri="{FF2B5EF4-FFF2-40B4-BE49-F238E27FC236}">
                <a16:creationId xmlns:a16="http://schemas.microsoft.com/office/drawing/2014/main" id="{DF960633-D521-4494-AD2D-96CCA0183F2E}"/>
              </a:ext>
            </a:extLst>
          </p:cNvPr>
          <p:cNvSpPr/>
          <p:nvPr userDrawn="1"/>
        </p:nvSpPr>
        <p:spPr>
          <a:xfrm>
            <a:off x="1943856" y="4383531"/>
            <a:ext cx="425325" cy="216978"/>
          </a:xfrm>
          <a:prstGeom prst="triangl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A3F0D44-C97E-4610-A9D6-3E6A55F51B25}"/>
              </a:ext>
            </a:extLst>
          </p:cNvPr>
          <p:cNvSpPr/>
          <p:nvPr userDrawn="1"/>
        </p:nvSpPr>
        <p:spPr>
          <a:xfrm>
            <a:off x="5881750" y="4383531"/>
            <a:ext cx="425325" cy="216978"/>
          </a:xfrm>
          <a:prstGeom prst="triangl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02CDF97-262E-4B56-8F09-ADC9678545C8}"/>
              </a:ext>
            </a:extLst>
          </p:cNvPr>
          <p:cNvSpPr/>
          <p:nvPr userDrawn="1"/>
        </p:nvSpPr>
        <p:spPr>
          <a:xfrm>
            <a:off x="9819644" y="4383531"/>
            <a:ext cx="425325" cy="216978"/>
          </a:xfrm>
          <a:prstGeom prst="triangl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4B042C44-1C83-4A4B-9E6E-ECE59CBD42EF}"/>
              </a:ext>
            </a:extLst>
          </p:cNvPr>
          <p:cNvPicPr>
            <a:picLocks noChangeAspect="1"/>
          </p:cNvPicPr>
          <p:nvPr userDrawn="1"/>
        </p:nvPicPr>
        <p:blipFill>
          <a:blip r:embed="rId3"/>
          <a:stretch>
            <a:fillRect/>
          </a:stretch>
        </p:blipFill>
        <p:spPr>
          <a:xfrm>
            <a:off x="608706" y="1194949"/>
            <a:ext cx="3095625" cy="3095625"/>
          </a:xfrm>
          <a:prstGeom prst="rect">
            <a:avLst/>
          </a:prstGeom>
        </p:spPr>
      </p:pic>
      <p:pic>
        <p:nvPicPr>
          <p:cNvPr id="31" name="Picture 30">
            <a:extLst>
              <a:ext uri="{FF2B5EF4-FFF2-40B4-BE49-F238E27FC236}">
                <a16:creationId xmlns:a16="http://schemas.microsoft.com/office/drawing/2014/main" id="{5852BFE7-E6A6-4109-A4BD-FEEDF91CDC79}"/>
              </a:ext>
            </a:extLst>
          </p:cNvPr>
          <p:cNvPicPr>
            <a:picLocks noChangeAspect="1"/>
          </p:cNvPicPr>
          <p:nvPr userDrawn="1"/>
        </p:nvPicPr>
        <p:blipFill>
          <a:blip r:embed="rId4"/>
          <a:stretch>
            <a:fillRect/>
          </a:stretch>
        </p:blipFill>
        <p:spPr>
          <a:xfrm>
            <a:off x="4546600" y="1194949"/>
            <a:ext cx="3095625" cy="3095625"/>
          </a:xfrm>
          <a:prstGeom prst="rect">
            <a:avLst/>
          </a:prstGeom>
        </p:spPr>
      </p:pic>
      <p:pic>
        <p:nvPicPr>
          <p:cNvPr id="34" name="Picture 33">
            <a:extLst>
              <a:ext uri="{FF2B5EF4-FFF2-40B4-BE49-F238E27FC236}">
                <a16:creationId xmlns:a16="http://schemas.microsoft.com/office/drawing/2014/main" id="{835A8393-E611-406B-AE3D-536B13B64BDD}"/>
              </a:ext>
            </a:extLst>
          </p:cNvPr>
          <p:cNvPicPr>
            <a:picLocks noChangeAspect="1"/>
          </p:cNvPicPr>
          <p:nvPr userDrawn="1"/>
        </p:nvPicPr>
        <p:blipFill>
          <a:blip r:embed="rId5"/>
          <a:stretch>
            <a:fillRect/>
          </a:stretch>
        </p:blipFill>
        <p:spPr>
          <a:xfrm>
            <a:off x="8484494" y="1194949"/>
            <a:ext cx="3095625" cy="3095625"/>
          </a:xfrm>
          <a:prstGeom prst="rect">
            <a:avLst/>
          </a:prstGeom>
        </p:spPr>
      </p:pic>
      <p:sp>
        <p:nvSpPr>
          <p:cNvPr id="23" name="Rectangle 22">
            <a:extLst>
              <a:ext uri="{FF2B5EF4-FFF2-40B4-BE49-F238E27FC236}">
                <a16:creationId xmlns:a16="http://schemas.microsoft.com/office/drawing/2014/main" id="{452384EB-54E6-44F7-BD4E-EB21E525AED5}"/>
              </a:ext>
            </a:extLst>
          </p:cNvPr>
          <p:cNvSpPr/>
          <p:nvPr userDrawn="1"/>
        </p:nvSpPr>
        <p:spPr>
          <a:xfrm>
            <a:off x="320040" y="296432"/>
            <a:ext cx="11576304" cy="621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3200" i="0" dirty="0" err="1">
                <a:latin typeface="Adobe Clean ExtraBold" panose="020B0903020404020204" pitchFamily="34" charset="0"/>
              </a:rPr>
              <a:t>vILT</a:t>
            </a:r>
            <a:r>
              <a:rPr lang="en-US" sz="3200" i="0" dirty="0">
                <a:latin typeface="Adobe Clean ExtraBold" panose="020B0903020404020204" pitchFamily="34" charset="0"/>
              </a:rPr>
              <a:t> Points to remember</a:t>
            </a:r>
          </a:p>
        </p:txBody>
      </p:sp>
    </p:spTree>
    <p:extLst>
      <p:ext uri="{BB962C8B-B14F-4D97-AF65-F5344CB8AC3E}">
        <p14:creationId xmlns:p14="http://schemas.microsoft.com/office/powerpoint/2010/main" val="230755455"/>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White - Title Only">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423DF31-70A8-4898-9ABF-23E78F801824}"/>
              </a:ext>
            </a:extLst>
          </p:cNvPr>
          <p:cNvSpPr>
            <a:spLocks noGrp="1"/>
          </p:cNvSpPr>
          <p:nvPr>
            <p:ph type="title"/>
          </p:nvPr>
        </p:nvSpPr>
        <p:spPr>
          <a:xfrm>
            <a:off x="320040" y="393194"/>
            <a:ext cx="11579384" cy="492855"/>
          </a:xfrm>
          <a:prstGeom prst="rect">
            <a:avLst/>
          </a:prstGeom>
        </p:spPr>
        <p:txBody>
          <a:bodyPr>
            <a:noAutofit/>
          </a:bodyPr>
          <a:lstStyle>
            <a:lvl1pPr>
              <a:defRPr sz="3199">
                <a:solidFill>
                  <a:schemeClr val="tx1">
                    <a:lumMod val="75000"/>
                    <a:lumOff val="25000"/>
                  </a:schemeClr>
                </a:solidFill>
                <a:latin typeface="Adobe Clean Light" panose="020B0303020404020204" pitchFamily="34" charset="0"/>
              </a:defRPr>
            </a:lvl1pPr>
          </a:lstStyle>
          <a:p>
            <a:r>
              <a:rPr lang="en-US"/>
              <a:t>Click to edit Master title style</a:t>
            </a:r>
            <a:endParaRPr lang="en-US" dirty="0"/>
          </a:p>
        </p:txBody>
      </p:sp>
      <p:sp>
        <p:nvSpPr>
          <p:cNvPr id="6" name="Content Placeholder 2">
            <a:extLst>
              <a:ext uri="{FF2B5EF4-FFF2-40B4-BE49-F238E27FC236}">
                <a16:creationId xmlns:a16="http://schemas.microsoft.com/office/drawing/2014/main" id="{F1B0BE8D-8136-43CE-8621-47D7A65D7B2D}"/>
              </a:ext>
            </a:extLst>
          </p:cNvPr>
          <p:cNvSpPr>
            <a:spLocks noGrp="1"/>
          </p:cNvSpPr>
          <p:nvPr>
            <p:ph idx="4294967295"/>
          </p:nvPr>
        </p:nvSpPr>
        <p:spPr>
          <a:xfrm>
            <a:off x="304720" y="1143000"/>
            <a:ext cx="11579384" cy="5181600"/>
          </a:xfrm>
        </p:spPr>
        <p:txBody>
          <a:bodyPr>
            <a:normAutofit/>
          </a:bodyPr>
          <a:lstStyle/>
          <a:p>
            <a:pPr lvl="0"/>
            <a:r>
              <a:rPr lang="en-US" sz="2199">
                <a:latin typeface="+mn-lt"/>
              </a:rPr>
              <a:t>Edit Master text styles</a:t>
            </a:r>
          </a:p>
        </p:txBody>
      </p:sp>
    </p:spTree>
    <p:extLst>
      <p:ext uri="{BB962C8B-B14F-4D97-AF65-F5344CB8AC3E}">
        <p14:creationId xmlns:p14="http://schemas.microsoft.com/office/powerpoint/2010/main" val="2026871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Section Divider [White-B]">
    <p:bg>
      <p:bgRef idx="1001">
        <a:schemeClr val="bg1"/>
      </p:bgRef>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DBCDD68E-6A21-4946-A44A-CB84F98FF145}"/>
              </a:ext>
            </a:extLst>
          </p:cNvPr>
          <p:cNvPicPr>
            <a:picLocks noChangeAspect="1"/>
          </p:cNvPicPr>
          <p:nvPr userDrawn="1"/>
        </p:nvPicPr>
        <p:blipFill>
          <a:blip r:embed="rId3"/>
          <a:stretch>
            <a:fillRect/>
          </a:stretch>
        </p:blipFill>
        <p:spPr>
          <a:xfrm>
            <a:off x="-1" y="0"/>
            <a:ext cx="12188825" cy="6858000"/>
          </a:xfrm>
          <a:prstGeom prst="rect">
            <a:avLst/>
          </a:prstGeom>
        </p:spPr>
      </p:pic>
      <p:sp>
        <p:nvSpPr>
          <p:cNvPr id="4" name="Content Placeholder 8">
            <a:extLst>
              <a:ext uri="{FF2B5EF4-FFF2-40B4-BE49-F238E27FC236}">
                <a16:creationId xmlns:a16="http://schemas.microsoft.com/office/drawing/2014/main" id="{CD4D4154-E5D4-4120-AD35-716C093CEAB9}"/>
              </a:ext>
            </a:extLst>
          </p:cNvPr>
          <p:cNvSpPr>
            <a:spLocks noGrp="1"/>
          </p:cNvSpPr>
          <p:nvPr>
            <p:ph sz="quarter" idx="13" hasCustomPrompt="1"/>
          </p:nvPr>
        </p:nvSpPr>
        <p:spPr>
          <a:xfrm>
            <a:off x="794580" y="3611621"/>
            <a:ext cx="7892219" cy="1394267"/>
          </a:xfrm>
          <a:prstGeom prst="rect">
            <a:avLst/>
          </a:prstGeom>
        </p:spPr>
        <p:txBody>
          <a:bodyPr>
            <a:normAutofit/>
          </a:bodyPr>
          <a:lstStyle>
            <a:lvl1pPr marL="0" indent="0">
              <a:lnSpc>
                <a:spcPct val="100000"/>
              </a:lnSpc>
              <a:buNone/>
              <a:defRPr sz="3600" b="1" i="0" baseline="0">
                <a:solidFill>
                  <a:schemeClr val="accent6"/>
                </a:solidFill>
                <a:latin typeface="Adobe Clean ExtraBold" panose="020B0503020404020204" pitchFamily="34" charset="0"/>
              </a:defRPr>
            </a:lvl1pPr>
          </a:lstStyle>
          <a:p>
            <a:pPr lvl="0"/>
            <a:r>
              <a:rPr lang="en-US" dirty="0"/>
              <a:t>Click to edit section divider title</a:t>
            </a:r>
          </a:p>
        </p:txBody>
      </p:sp>
    </p:spTree>
    <p:custDataLst>
      <p:tags r:id="rId1"/>
    </p:custDataLst>
    <p:extLst>
      <p:ext uri="{BB962C8B-B14F-4D97-AF65-F5344CB8AC3E}">
        <p14:creationId xmlns:p14="http://schemas.microsoft.com/office/powerpoint/2010/main" val="109057087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75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Concept Black BG">
    <p:bg>
      <p:bgPr>
        <a:solidFill>
          <a:srgbClr val="40404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5586545" y="6915150"/>
            <a:ext cx="1015735" cy="168274"/>
          </a:xfrm>
          <a:prstGeom prst="rect">
            <a:avLst/>
          </a:prstGeom>
        </p:spPr>
        <p:txBody>
          <a:bodyPr/>
          <a:lstStyle/>
          <a:p>
            <a:fld id="{B3B8D6CA-D4AF-4FDC-9641-A8569C957DEB}" type="datetime1">
              <a:rPr lang="en-US" smtClean="0"/>
              <a:pPr/>
              <a:t>4/12/2022</a:t>
            </a:fld>
            <a:endParaRPr lang="en-US" dirty="0"/>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
        <p:nvSpPr>
          <p:cNvPr id="5" name="Title 4">
            <a:extLst>
              <a:ext uri="{FF2B5EF4-FFF2-40B4-BE49-F238E27FC236}">
                <a16:creationId xmlns:a16="http://schemas.microsoft.com/office/drawing/2014/main" id="{F041C98E-BDBE-CB4F-826D-3CD33D003E2E}"/>
              </a:ext>
            </a:extLst>
          </p:cNvPr>
          <p:cNvSpPr>
            <a:spLocks noGrp="1"/>
          </p:cNvSpPr>
          <p:nvPr>
            <p:ph type="title" hasCustomPrompt="1"/>
          </p:nvPr>
        </p:nvSpPr>
        <p:spPr>
          <a:xfrm>
            <a:off x="320040" y="457200"/>
            <a:ext cx="11579385" cy="625475"/>
          </a:xfrm>
          <a:prstGeom prst="rect">
            <a:avLst/>
          </a:prstGeom>
        </p:spPr>
        <p:txBody>
          <a:bodyPr/>
          <a:lstStyle>
            <a:lvl1pPr>
              <a:defRPr>
                <a:solidFill>
                  <a:schemeClr val="bg1"/>
                </a:solidFill>
              </a:defRPr>
            </a:lvl1pPr>
          </a:lstStyle>
          <a:p>
            <a:r>
              <a:rPr lang="en-US" dirty="0"/>
              <a:t>Enter Concept title here</a:t>
            </a:r>
          </a:p>
        </p:txBody>
      </p:sp>
      <p:sp>
        <p:nvSpPr>
          <p:cNvPr id="13" name="Content Placeholder 12">
            <a:extLst>
              <a:ext uri="{FF2B5EF4-FFF2-40B4-BE49-F238E27FC236}">
                <a16:creationId xmlns:a16="http://schemas.microsoft.com/office/drawing/2014/main" id="{992A0C44-7164-414C-A028-C23E9416B1E8}"/>
              </a:ext>
            </a:extLst>
          </p:cNvPr>
          <p:cNvSpPr>
            <a:spLocks noGrp="1"/>
          </p:cNvSpPr>
          <p:nvPr>
            <p:ph sz="quarter" idx="13"/>
          </p:nvPr>
        </p:nvSpPr>
        <p:spPr>
          <a:xfrm>
            <a:off x="320040" y="1234440"/>
            <a:ext cx="11579385" cy="5106988"/>
          </a:xfrm>
          <a:prstGeom prst="rect">
            <a:avLst/>
          </a:prstGeom>
        </p:spPr>
        <p:txBody>
          <a:bodyPr/>
          <a:lstStyle>
            <a:lvl1pPr>
              <a:defRPr>
                <a:solidFill>
                  <a:schemeClr val="bg1"/>
                </a:solidFill>
              </a:defRPr>
            </a:lvl1pPr>
            <a:lvl2pPr>
              <a:buClrTx/>
              <a:defRPr sz="2200">
                <a:solidFill>
                  <a:schemeClr val="bg1"/>
                </a:solidFill>
              </a:defRPr>
            </a:lvl2pPr>
            <a:lvl3pPr>
              <a:buClrTx/>
              <a:defRPr sz="2000">
                <a:solidFill>
                  <a:schemeClr val="bg1"/>
                </a:solidFill>
              </a:defRPr>
            </a:lvl3pPr>
            <a:lvl4pPr>
              <a:buClrTx/>
              <a:defRPr>
                <a:solidFill>
                  <a:schemeClr val="bg1"/>
                </a:solidFill>
              </a:defRPr>
            </a:lvl4pPr>
            <a:lvl5pPr>
              <a:buClrTx/>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26031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86A6C-8376-1E41-BD5C-E20A76288A7C}"/>
              </a:ext>
            </a:extLst>
          </p:cNvPr>
          <p:cNvSpPr>
            <a:spLocks noGrp="1"/>
          </p:cNvSpPr>
          <p:nvPr>
            <p:ph type="title"/>
          </p:nvPr>
        </p:nvSpPr>
        <p:spPr>
          <a:xfrm>
            <a:off x="291600" y="313200"/>
            <a:ext cx="11491015" cy="646189"/>
          </a:xfrm>
        </p:spPr>
        <p:txBody>
          <a:bodyPr lIns="45720" rIns="45720">
            <a:normAutofit/>
          </a:bodyPr>
          <a:lstStyle>
            <a:lvl1pPr>
              <a:defRPr sz="2800" b="1" i="0">
                <a:latin typeface="Adobe Clean ExtraBold" panose="020B0903020404020204" pitchFamily="34" charset="0"/>
              </a:defRPr>
            </a:lvl1pPr>
          </a:lstStyle>
          <a:p>
            <a:r>
              <a:rPr lang="en-US" dirty="0"/>
              <a:t>Click to edit Master title style</a:t>
            </a:r>
          </a:p>
        </p:txBody>
      </p:sp>
      <p:sp>
        <p:nvSpPr>
          <p:cNvPr id="3" name="Date Placeholder 2">
            <a:extLst>
              <a:ext uri="{FF2B5EF4-FFF2-40B4-BE49-F238E27FC236}">
                <a16:creationId xmlns:a16="http://schemas.microsoft.com/office/drawing/2014/main" id="{44B3472C-7D95-F84A-A3A5-3FF355EE73E3}"/>
              </a:ext>
            </a:extLst>
          </p:cNvPr>
          <p:cNvSpPr>
            <a:spLocks noGrp="1"/>
          </p:cNvSpPr>
          <p:nvPr>
            <p:ph type="dt" sz="half" idx="10"/>
          </p:nvPr>
        </p:nvSpPr>
        <p:spPr>
          <a:xfrm>
            <a:off x="11556231" y="6921699"/>
            <a:ext cx="632594" cy="267660"/>
          </a:xfrm>
        </p:spPr>
        <p:txBody>
          <a:bodyPr/>
          <a:lstStyle/>
          <a:p>
            <a:fld id="{8CB0EC54-4295-4C49-9904-62E624678780}" type="datetime1">
              <a:rPr lang="en-US" smtClean="0"/>
              <a:t>4/12/2022</a:t>
            </a:fld>
            <a:endParaRPr lang="en-US" dirty="0"/>
          </a:p>
        </p:txBody>
      </p:sp>
      <p:sp>
        <p:nvSpPr>
          <p:cNvPr id="16" name="Content Placeholder 15">
            <a:extLst>
              <a:ext uri="{FF2B5EF4-FFF2-40B4-BE49-F238E27FC236}">
                <a16:creationId xmlns:a16="http://schemas.microsoft.com/office/drawing/2014/main" id="{4EE18BCB-5B0C-CC43-82F4-E212011C84B9}"/>
              </a:ext>
            </a:extLst>
          </p:cNvPr>
          <p:cNvSpPr>
            <a:spLocks noGrp="1"/>
          </p:cNvSpPr>
          <p:nvPr>
            <p:ph sz="quarter" idx="13" hasCustomPrompt="1"/>
          </p:nvPr>
        </p:nvSpPr>
        <p:spPr>
          <a:xfrm>
            <a:off x="264175" y="1224400"/>
            <a:ext cx="11518440" cy="4940730"/>
          </a:xfrm>
        </p:spPr>
        <p:txBody>
          <a:bodyPr lIns="45720" rIns="45720" anchor="t">
            <a:noAutofit/>
          </a:bodyPr>
          <a:lstStyle>
            <a:lvl1pPr marL="0" indent="0">
              <a:lnSpc>
                <a:spcPct val="100000"/>
              </a:lnSpc>
              <a:buClr>
                <a:schemeClr val="tx1"/>
              </a:buClr>
              <a:buFont typeface="Arial" panose="020B0604020202020204" pitchFamily="34" charset="0"/>
              <a:buNone/>
              <a:defRPr sz="2400" b="0" i="0">
                <a:latin typeface="Adobe Clean SemiLight" panose="020B0403020404020204" pitchFamily="34" charset="0"/>
              </a:defRPr>
            </a:lvl1pPr>
            <a:lvl2pPr marL="618751" indent="-342900">
              <a:lnSpc>
                <a:spcPct val="100000"/>
              </a:lnSpc>
              <a:buFont typeface="Arial" panose="020B0604020202020204" pitchFamily="34" charset="0"/>
              <a:buChar char="•"/>
              <a:defRPr lang="en-US" sz="2200" b="0" i="0" kern="1200" dirty="0" smtClean="0">
                <a:solidFill>
                  <a:schemeClr val="tx1"/>
                </a:solidFill>
                <a:latin typeface="Adobe Clean SemiLight" panose="020B0403020404020204" pitchFamily="34" charset="0"/>
                <a:ea typeface="+mn-ea"/>
                <a:cs typeface="+mn-cs"/>
              </a:defRPr>
            </a:lvl2pPr>
            <a:lvl3pPr marL="894603" indent="-342900">
              <a:lnSpc>
                <a:spcPct val="100000"/>
              </a:lnSpc>
              <a:buSzPct val="100000"/>
              <a:buFont typeface="Courier New" panose="02070309020205020404" pitchFamily="49" charset="0"/>
              <a:buChar char="o"/>
              <a:defRPr lang="en-US" sz="2000" b="0" i="0" kern="1200" dirty="0" smtClean="0">
                <a:solidFill>
                  <a:schemeClr val="tx1"/>
                </a:solidFill>
                <a:latin typeface="Adobe Clean SemiLight" panose="020B0403020404020204" pitchFamily="34" charset="0"/>
                <a:ea typeface="+mn-ea"/>
                <a:cs typeface="+mn-cs"/>
              </a:defRPr>
            </a:lvl3pPr>
            <a:lvl4pPr marL="1038225" indent="-285750">
              <a:lnSpc>
                <a:spcPct val="100000"/>
              </a:lnSpc>
              <a:buSzPct val="100000"/>
              <a:buFont typeface="Wingdings" panose="05000000000000000000" pitchFamily="2" charset="2"/>
              <a:buChar char="q"/>
              <a:defRPr lang="en-US" sz="1800" b="0" i="0" kern="1200" dirty="0" smtClean="0">
                <a:solidFill>
                  <a:schemeClr val="tx1"/>
                </a:solidFill>
                <a:latin typeface="Adobe Clean SemiLight" panose="020B0403020404020204" pitchFamily="34" charset="0"/>
                <a:ea typeface="+mn-ea"/>
                <a:cs typeface="+mn-cs"/>
              </a:defRPr>
            </a:lvl4pPr>
            <a:lvl5pPr marL="1236663" indent="-285750">
              <a:lnSpc>
                <a:spcPct val="100000"/>
              </a:lnSpc>
              <a:buSzPct val="100000"/>
              <a:buFont typeface="Wingdings" panose="05000000000000000000" pitchFamily="2" charset="2"/>
              <a:buNone/>
              <a:defRPr lang="en-US" sz="1600" b="0" i="0" kern="1200" dirty="0" smtClean="0">
                <a:solidFill>
                  <a:schemeClr val="tx1"/>
                </a:solidFill>
                <a:latin typeface="Adobe Clean SemiLight" panose="020B0403020404020204" pitchFamily="34" charset="0"/>
                <a:ea typeface="+mn-ea"/>
                <a:cs typeface="+mn-cs"/>
              </a:defRPr>
            </a:lvl5pPr>
          </a:lstStyle>
          <a:p>
            <a:pPr lvl="0"/>
            <a:r>
              <a:rPr lang="en-US" dirty="0"/>
              <a:t>Edit Master text styles</a:t>
            </a:r>
          </a:p>
          <a:p>
            <a:pPr marL="551703" lvl="1" indent="-275852" algn="l" defTabSz="1088291" rtl="0" eaLnBrk="1" latinLnBrk="0" hangingPunct="1">
              <a:spcBef>
                <a:spcPts val="714"/>
              </a:spcBef>
              <a:buClrTx/>
              <a:buSzPct val="100000"/>
              <a:buFont typeface="Arial" panose="020B0604020202020204" pitchFamily="34" charset="0"/>
              <a:buChar char="•"/>
            </a:pPr>
            <a:r>
              <a:rPr lang="en-US" dirty="0"/>
              <a:t>First level</a:t>
            </a:r>
          </a:p>
          <a:p>
            <a:pPr marL="751979" lvl="2" indent="-200276" algn="l" defTabSz="1088291" rtl="0" eaLnBrk="1" latinLnBrk="0" hangingPunct="1">
              <a:spcBef>
                <a:spcPts val="714"/>
              </a:spcBef>
              <a:buClrTx/>
              <a:buSzPct val="100000"/>
              <a:buFont typeface="Courier New" panose="02070309020205020404" pitchFamily="49" charset="0"/>
              <a:buChar char="o"/>
            </a:pPr>
            <a:r>
              <a:rPr lang="en-US" dirty="0"/>
              <a:t>Second level</a:t>
            </a:r>
          </a:p>
          <a:p>
            <a:pPr marL="1030288" lvl="3" indent="-277813" algn="l" defTabSz="1088291" rtl="0" eaLnBrk="1" latinLnBrk="0" hangingPunct="1">
              <a:spcBef>
                <a:spcPts val="714"/>
              </a:spcBef>
              <a:buClrTx/>
              <a:buSzPct val="100000"/>
              <a:buFont typeface="Wingdings" panose="05000000000000000000" pitchFamily="2" charset="2"/>
              <a:buChar char="q"/>
            </a:pPr>
            <a:r>
              <a:rPr lang="en-US" dirty="0"/>
              <a:t>Third level</a:t>
            </a:r>
          </a:p>
          <a:p>
            <a:pPr marL="1147763" lvl="4" indent="-196850" algn="l" defTabSz="1088291" rtl="0" eaLnBrk="1" latinLnBrk="0" hangingPunct="1">
              <a:spcBef>
                <a:spcPts val="714"/>
              </a:spcBef>
              <a:buClrTx/>
              <a:buSzPct val="100000"/>
              <a:buFont typeface="Wingdings" panose="05000000000000000000" pitchFamily="2" charset="2"/>
              <a:buChar char="§"/>
            </a:pPr>
            <a:r>
              <a:rPr lang="en-US" dirty="0"/>
              <a:t>Fourth level</a:t>
            </a:r>
          </a:p>
          <a:p>
            <a:pPr lvl="1"/>
            <a:endParaRPr lang="en-US" dirty="0"/>
          </a:p>
        </p:txBody>
      </p:sp>
      <p:sp>
        <p:nvSpPr>
          <p:cNvPr id="7" name="Slide Number Placeholder 5">
            <a:extLst>
              <a:ext uri="{FF2B5EF4-FFF2-40B4-BE49-F238E27FC236}">
                <a16:creationId xmlns:a16="http://schemas.microsoft.com/office/drawing/2014/main" id="{F834BEF5-A655-DD48-B110-1E80A44EBE31}"/>
              </a:ext>
            </a:extLst>
          </p:cNvPr>
          <p:cNvSpPr txBox="1">
            <a:spLocks/>
          </p:cNvSpPr>
          <p:nvPr userDrawn="1"/>
        </p:nvSpPr>
        <p:spPr>
          <a:xfrm>
            <a:off x="5586545" y="6565901"/>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solidFill>
                  <a:schemeClr val="bg1"/>
                </a:solidFill>
              </a:rPr>
              <a:pPr algn="ctr"/>
              <a:t>‹#›</a:t>
            </a:fld>
            <a:endParaRPr lang="en-US" dirty="0">
              <a:solidFill>
                <a:schemeClr val="bg1"/>
              </a:solidFill>
            </a:endParaRPr>
          </a:p>
        </p:txBody>
      </p:sp>
    </p:spTree>
    <p:extLst>
      <p:ext uri="{BB962C8B-B14F-4D97-AF65-F5344CB8AC3E}">
        <p14:creationId xmlns:p14="http://schemas.microsoft.com/office/powerpoint/2010/main" val="2325764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 White 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
        <p:nvSpPr>
          <p:cNvPr id="5" name="Title 4">
            <a:extLst>
              <a:ext uri="{FF2B5EF4-FFF2-40B4-BE49-F238E27FC236}">
                <a16:creationId xmlns:a16="http://schemas.microsoft.com/office/drawing/2014/main" id="{85943CBA-3FC0-47DC-9BA7-73C37E7532EE}"/>
              </a:ext>
            </a:extLst>
          </p:cNvPr>
          <p:cNvSpPr>
            <a:spLocks noGrp="1"/>
          </p:cNvSpPr>
          <p:nvPr>
            <p:ph type="title"/>
          </p:nvPr>
        </p:nvSpPr>
        <p:spPr>
          <a:xfrm>
            <a:off x="291600" y="313200"/>
            <a:ext cx="11579385" cy="625475"/>
          </a:xfrm>
          <a:prstGeom prst="rect">
            <a:avLst/>
          </a:prstGeom>
        </p:spPr>
        <p:txBody>
          <a:bodyPr vert="horz" lIns="45720" tIns="45720" rIns="45720" bIns="45720" rtlCol="0" anchor="ctr">
            <a:normAutofit/>
          </a:bodyPr>
          <a:lstStyle>
            <a:lvl1pPr>
              <a:defRPr lang="en-US" sz="2800" b="1" dirty="0">
                <a:latin typeface="Adobe Clean ExtraBold" panose="020B0903020404020204" pitchFamily="34" charset="0"/>
              </a:defRPr>
            </a:lvl1pPr>
          </a:lstStyle>
          <a:p>
            <a:pPr lvl="0"/>
            <a:r>
              <a:rPr lang="en-US" dirty="0"/>
              <a:t>Click to edit Master title style</a:t>
            </a:r>
          </a:p>
        </p:txBody>
      </p:sp>
      <p:sp>
        <p:nvSpPr>
          <p:cNvPr id="7" name="Content Placeholder 12">
            <a:extLst>
              <a:ext uri="{FF2B5EF4-FFF2-40B4-BE49-F238E27FC236}">
                <a16:creationId xmlns:a16="http://schemas.microsoft.com/office/drawing/2014/main" id="{8A7DE3DA-499C-4F9C-8FF5-275CC001651C}"/>
              </a:ext>
            </a:extLst>
          </p:cNvPr>
          <p:cNvSpPr>
            <a:spLocks noGrp="1"/>
          </p:cNvSpPr>
          <p:nvPr>
            <p:ph sz="quarter" idx="13" hasCustomPrompt="1"/>
          </p:nvPr>
        </p:nvSpPr>
        <p:spPr>
          <a:xfrm>
            <a:off x="320040" y="1224000"/>
            <a:ext cx="11579385" cy="5106988"/>
          </a:xfrm>
          <a:prstGeom prst="rect">
            <a:avLst/>
          </a:prstGeom>
        </p:spPr>
        <p:txBody>
          <a:bodyPr/>
          <a:lstStyle>
            <a:lvl1pPr marL="398463" indent="-398463">
              <a:buFont typeface="Wingdings" panose="05000000000000000000" pitchFamily="2" charset="2"/>
              <a:buChar char="Ø"/>
              <a:defRPr b="0" i="0">
                <a:latin typeface="Adobe Clean SemiLight" panose="020B0403020404020204" pitchFamily="34" charset="0"/>
              </a:defRPr>
            </a:lvl1pPr>
            <a:lvl2pPr>
              <a:buClrTx/>
              <a:defRPr sz="2399" b="0" i="0">
                <a:latin typeface="Adobe Clean Light" panose="020B0303020404020204" pitchFamily="34" charset="0"/>
              </a:defRPr>
            </a:lvl2pPr>
            <a:lvl3pPr>
              <a:buClrTx/>
              <a:defRPr sz="2199" b="0" i="0">
                <a:latin typeface="Adobe Clean Light" panose="020B0303020404020204" pitchFamily="34" charset="0"/>
              </a:defRPr>
            </a:lvl3pPr>
            <a:lvl4pPr>
              <a:buClrTx/>
              <a:defRPr b="0" i="0">
                <a:latin typeface="Adobe Clean Light" panose="020B0303020404020204" pitchFamily="34" charset="0"/>
              </a:defRPr>
            </a:lvl4pPr>
            <a:lvl5pPr>
              <a:buClrTx/>
              <a:defRPr b="0" i="0">
                <a:latin typeface="Adobe Clean Light" panose="020B0303020404020204" pitchFamily="34" charset="0"/>
              </a:defRPr>
            </a:lvl5pPr>
          </a:lstStyle>
          <a:p>
            <a:pPr lvl="0"/>
            <a:r>
              <a:rPr lang="en-US" dirty="0"/>
              <a:t>Point 1</a:t>
            </a:r>
          </a:p>
          <a:p>
            <a:pPr lvl="0"/>
            <a:r>
              <a:rPr lang="en-US" dirty="0"/>
              <a:t>Point 2</a:t>
            </a:r>
          </a:p>
          <a:p>
            <a:pPr lvl="0"/>
            <a:endParaRPr lang="en-US" dirty="0"/>
          </a:p>
        </p:txBody>
      </p:sp>
    </p:spTree>
    <p:extLst>
      <p:ext uri="{BB962C8B-B14F-4D97-AF65-F5344CB8AC3E}">
        <p14:creationId xmlns:p14="http://schemas.microsoft.com/office/powerpoint/2010/main" val="36009537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Key Takeaways">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4479045-ABFB-4A3D-B77B-0CC339A10692}"/>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 y="-1"/>
            <a:ext cx="4297680" cy="6858000"/>
          </a:xfrm>
          <a:prstGeom prst="rect">
            <a:avLst/>
          </a:prstGeom>
        </p:spPr>
      </p:pic>
      <p:sp>
        <p:nvSpPr>
          <p:cNvPr id="15" name="Rectangle 14">
            <a:extLst>
              <a:ext uri="{FF2B5EF4-FFF2-40B4-BE49-F238E27FC236}">
                <a16:creationId xmlns:a16="http://schemas.microsoft.com/office/drawing/2014/main" id="{8ECAC6E4-521A-49F3-BFE1-7B1C971B3663}"/>
              </a:ext>
            </a:extLst>
          </p:cNvPr>
          <p:cNvSpPr/>
          <p:nvPr userDrawn="1"/>
        </p:nvSpPr>
        <p:spPr bwMode="auto">
          <a:xfrm>
            <a:off x="0" y="6442076"/>
            <a:ext cx="12188825" cy="4159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a:endParaRPr lang="en-US" dirty="0">
              <a:solidFill>
                <a:srgbClr val="FFFFFF"/>
              </a:solidFill>
              <a:ea typeface="ＭＳ Ｐゴシック" pitchFamily="-111" charset="-128"/>
            </a:endParaRPr>
          </a:p>
        </p:txBody>
      </p:sp>
      <p:sp>
        <p:nvSpPr>
          <p:cNvPr id="16" name="Slide Number Placeholder 5">
            <a:extLst>
              <a:ext uri="{FF2B5EF4-FFF2-40B4-BE49-F238E27FC236}">
                <a16:creationId xmlns:a16="http://schemas.microsoft.com/office/drawing/2014/main" id="{A966B22B-8746-4FC2-AD7B-D25CC0051B6B}"/>
              </a:ext>
            </a:extLst>
          </p:cNvPr>
          <p:cNvSpPr txBox="1">
            <a:spLocks/>
          </p:cNvSpPr>
          <p:nvPr userDrawn="1"/>
        </p:nvSpPr>
        <p:spPr>
          <a:xfrm>
            <a:off x="5586545" y="6565901"/>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a:t>
            </a:fld>
            <a:endParaRPr lang="en-US" dirty="0"/>
          </a:p>
        </p:txBody>
      </p:sp>
      <p:sp>
        <p:nvSpPr>
          <p:cNvPr id="17" name="Rectangle 16">
            <a:extLst>
              <a:ext uri="{FF2B5EF4-FFF2-40B4-BE49-F238E27FC236}">
                <a16:creationId xmlns:a16="http://schemas.microsoft.com/office/drawing/2014/main" id="{568C7383-8342-45CD-AEF2-15528E0A8E1F}"/>
              </a:ext>
            </a:extLst>
          </p:cNvPr>
          <p:cNvSpPr/>
          <p:nvPr userDrawn="1"/>
        </p:nvSpPr>
        <p:spPr>
          <a:xfrm>
            <a:off x="-1" y="4572000"/>
            <a:ext cx="4297680" cy="1371600"/>
          </a:xfrm>
          <a:prstGeom prst="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Adobe Clean Light" panose="020B0303020404020204" pitchFamily="34" charset="0"/>
              </a:rPr>
              <a:t>Key Takeaways</a:t>
            </a:r>
          </a:p>
        </p:txBody>
      </p:sp>
      <p:pic>
        <p:nvPicPr>
          <p:cNvPr id="18" name="Picture 17">
            <a:extLst>
              <a:ext uri="{FF2B5EF4-FFF2-40B4-BE49-F238E27FC236}">
                <a16:creationId xmlns:a16="http://schemas.microsoft.com/office/drawing/2014/main" id="{590769A0-609A-4CCB-A057-17C87033602F}"/>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20" name="Rectangle 21">
            <a:extLst>
              <a:ext uri="{FF2B5EF4-FFF2-40B4-BE49-F238E27FC236}">
                <a16:creationId xmlns:a16="http://schemas.microsoft.com/office/drawing/2014/main" id="{14E50EF1-4CBC-4F6B-99BC-ACBA92E1E399}"/>
              </a:ext>
            </a:extLst>
          </p:cNvPr>
          <p:cNvSpPr>
            <a:spLocks noChangeArrowheads="1"/>
          </p:cNvSpPr>
          <p:nvPr userDrawn="1"/>
        </p:nvSpPr>
        <p:spPr bwMode="auto">
          <a:xfrm>
            <a:off x="304720" y="6595319"/>
            <a:ext cx="5181679" cy="107722"/>
          </a:xfrm>
          <a:prstGeom prst="rect">
            <a:avLst/>
          </a:prstGeom>
          <a:noFill/>
          <a:ln w="9525">
            <a:noFill/>
            <a:miter lim="800000"/>
            <a:headEnd/>
            <a:tailEnd/>
          </a:ln>
        </p:spPr>
        <p:txBody>
          <a:bodyPr wrap="square" lIns="0" tIns="0" rIns="0" bIns="0" anchor="b">
            <a:spAutoFit/>
          </a:bodyPr>
          <a:lstStyle/>
          <a:p>
            <a:r>
              <a:rPr lang="en-US" sz="700" dirty="0">
                <a:solidFill>
                  <a:srgbClr val="FFFFFF"/>
                </a:solidFill>
                <a:latin typeface="Adobe Clean" pitchFamily="-111" charset="0"/>
              </a:rPr>
              <a:t>© 2020 Adobe.  All Rights Reserved.  Adobe Confidential.</a:t>
            </a:r>
          </a:p>
        </p:txBody>
      </p:sp>
      <p:sp>
        <p:nvSpPr>
          <p:cNvPr id="21" name="TextBox 20">
            <a:extLst>
              <a:ext uri="{FF2B5EF4-FFF2-40B4-BE49-F238E27FC236}">
                <a16:creationId xmlns:a16="http://schemas.microsoft.com/office/drawing/2014/main" id="{089F77B3-BDFD-4499-A826-87C0B7B18D12}"/>
              </a:ext>
            </a:extLst>
          </p:cNvPr>
          <p:cNvSpPr txBox="1"/>
          <p:nvPr userDrawn="1"/>
        </p:nvSpPr>
        <p:spPr>
          <a:xfrm>
            <a:off x="8221968" y="6511539"/>
            <a:ext cx="3300549" cy="276999"/>
          </a:xfrm>
          <a:prstGeom prst="rect">
            <a:avLst/>
          </a:prstGeom>
          <a:noFill/>
        </p:spPr>
        <p:txBody>
          <a:bodyPr wrap="square" rtlCol="0">
            <a:spAutoFit/>
          </a:bodyPr>
          <a:lstStyle/>
          <a:p>
            <a:pPr algn="r"/>
            <a:r>
              <a:rPr lang="en-US" sz="1200" dirty="0">
                <a:solidFill>
                  <a:schemeClr val="bg1"/>
                </a:solidFill>
              </a:rPr>
              <a:t>ADOBE DIGITAL LEARNING SERVICES</a:t>
            </a:r>
          </a:p>
        </p:txBody>
      </p:sp>
      <p:sp>
        <p:nvSpPr>
          <p:cNvPr id="23" name="Content Placeholder 2">
            <a:extLst>
              <a:ext uri="{FF2B5EF4-FFF2-40B4-BE49-F238E27FC236}">
                <a16:creationId xmlns:a16="http://schemas.microsoft.com/office/drawing/2014/main" id="{AA3251F4-4524-414F-B8A0-C472B0EC0244}"/>
              </a:ext>
            </a:extLst>
          </p:cNvPr>
          <p:cNvSpPr>
            <a:spLocks noGrp="1"/>
          </p:cNvSpPr>
          <p:nvPr>
            <p:ph sz="quarter" idx="10" hasCustomPrompt="1"/>
          </p:nvPr>
        </p:nvSpPr>
        <p:spPr>
          <a:xfrm>
            <a:off x="4420799" y="457200"/>
            <a:ext cx="7463305" cy="5486400"/>
          </a:xfrm>
        </p:spPr>
        <p:txBody>
          <a:bodyPr/>
          <a:lstStyle>
            <a:lvl1pPr marL="342900" indent="-342900">
              <a:buClr>
                <a:schemeClr val="tx1"/>
              </a:buClr>
              <a:buSzPct val="100000"/>
              <a:buFont typeface="Arial" panose="020B0604020202020204" pitchFamily="34" charset="0"/>
              <a:buChar char="•"/>
              <a:defRPr lang="en-GB" sz="2400" b="0" i="0" kern="1200" dirty="0">
                <a:solidFill>
                  <a:schemeClr val="tx1"/>
                </a:solidFill>
                <a:latin typeface="Adobe Clean SemiLight" panose="020B0403020404020204" pitchFamily="34" charset="0"/>
                <a:ea typeface="+mn-ea"/>
                <a:cs typeface="+mn-cs"/>
              </a:defRPr>
            </a:lvl1pPr>
            <a:lvl2pPr marL="618751" indent="-342900">
              <a:buSzPct val="70000"/>
              <a:buFont typeface="Courier New" panose="02070309020205020404" pitchFamily="49" charset="0"/>
              <a:buChar char="o"/>
              <a:defRPr lang="en-GB" sz="2200" b="0" i="0" kern="1200" dirty="0">
                <a:solidFill>
                  <a:schemeClr val="tx1"/>
                </a:solidFill>
                <a:latin typeface="Adobe Clean SemiLight" panose="020B0403020404020204" pitchFamily="34" charset="0"/>
                <a:ea typeface="+mn-ea"/>
                <a:cs typeface="+mn-cs"/>
              </a:defRPr>
            </a:lvl2pPr>
          </a:lstStyle>
          <a:p>
            <a:pPr marL="342900" lvl="0" indent="-342900" algn="l" defTabSz="1088291" rtl="0" eaLnBrk="1" latinLnBrk="0" hangingPunct="1">
              <a:spcBef>
                <a:spcPts val="714"/>
              </a:spcBef>
              <a:buClr>
                <a:schemeClr val="tx1"/>
              </a:buClr>
              <a:buSzPct val="100000"/>
              <a:buFont typeface="Arial" panose="020B0604020202020204" pitchFamily="34" charset="0"/>
              <a:buChar char="•"/>
            </a:pPr>
            <a:r>
              <a:rPr lang="en-GB" dirty="0"/>
              <a:t>First level</a:t>
            </a:r>
          </a:p>
          <a:p>
            <a:pPr marL="618751" lvl="1" indent="-342900" algn="l" defTabSz="1088291" rtl="0" eaLnBrk="1" latinLnBrk="0" hangingPunct="1">
              <a:spcBef>
                <a:spcPts val="714"/>
              </a:spcBef>
              <a:buClrTx/>
              <a:buSzPct val="70000"/>
              <a:buFont typeface="Courier New" panose="02070309020205020404" pitchFamily="49" charset="0"/>
              <a:buChar char="o"/>
            </a:pPr>
            <a:r>
              <a:rPr lang="en-GB" dirty="0"/>
              <a:t>Second level</a:t>
            </a:r>
          </a:p>
        </p:txBody>
      </p:sp>
    </p:spTree>
    <p:extLst>
      <p:ext uri="{BB962C8B-B14F-4D97-AF65-F5344CB8AC3E}">
        <p14:creationId xmlns:p14="http://schemas.microsoft.com/office/powerpoint/2010/main" val="983733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xEl>
                                              <p:pRg st="1" end="1"/>
                                            </p:txEl>
                                          </p:spTgt>
                                        </p:tgtEl>
                                        <p:attrNameLst>
                                          <p:attrName>style.visibility</p:attrName>
                                        </p:attrNameLst>
                                      </p:cBhvr>
                                      <p:to>
                                        <p:strVal val="visible"/>
                                      </p:to>
                                    </p:set>
                                    <p:animEffect transition="in" filter="fade">
                                      <p:cBhvr>
                                        <p:cTn id="12" dur="500"/>
                                        <p:tgtEl>
                                          <p:spTgt spid="2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uiExpand="1" build="p">
        <p:tmplLst>
          <p:tmpl lvl="1">
            <p:tnLst>
              <p:par>
                <p:cTn presetID="10" presetClass="entr" presetSubtype="0" fill="hold" nodeType="click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Session Divider Option 01">
    <p:spTree>
      <p:nvGrpSpPr>
        <p:cNvPr id="1" name=""/>
        <p:cNvGrpSpPr/>
        <p:nvPr/>
      </p:nvGrpSpPr>
      <p:grpSpPr>
        <a:xfrm>
          <a:off x="0" y="0"/>
          <a:ext cx="0" cy="0"/>
          <a:chOff x="0" y="0"/>
          <a:chExt cx="0" cy="0"/>
        </a:xfrm>
      </p:grpSpPr>
      <p:pic>
        <p:nvPicPr>
          <p:cNvPr id="8" name="Picture 7"/>
          <p:cNvPicPr>
            <a:picLocks/>
          </p:cNvPicPr>
          <p:nvPr userDrawn="1"/>
        </p:nvPicPr>
        <p:blipFill>
          <a:blip r:embed="rId2"/>
          <a:stretch>
            <a:fillRect/>
          </a:stretch>
        </p:blipFill>
        <p:spPr>
          <a:xfrm>
            <a:off x="-126" y="1380"/>
            <a:ext cx="12188949" cy="6856283"/>
          </a:xfrm>
          <a:prstGeom prst="rect">
            <a:avLst/>
          </a:prstGeom>
        </p:spPr>
      </p:pic>
      <p:sp>
        <p:nvSpPr>
          <p:cNvPr id="10" name="Rectangle 9">
            <a:extLst>
              <a:ext uri="{FF2B5EF4-FFF2-40B4-BE49-F238E27FC236}">
                <a16:creationId xmlns:a16="http://schemas.microsoft.com/office/drawing/2014/main" id="{9CE95C65-19D0-4C75-8827-24F4CBDF6E2A}"/>
              </a:ext>
            </a:extLst>
          </p:cNvPr>
          <p:cNvSpPr/>
          <p:nvPr userDrawn="1"/>
        </p:nvSpPr>
        <p:spPr>
          <a:xfrm>
            <a:off x="0" y="1303020"/>
            <a:ext cx="12188825" cy="1165860"/>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1182" y="-2359"/>
            <a:ext cx="417909" cy="685750"/>
          </a:xfrm>
          <a:prstGeom prst="rect">
            <a:avLst/>
          </a:prstGeom>
        </p:spPr>
      </p:pic>
      <p:sp>
        <p:nvSpPr>
          <p:cNvPr id="3" name="Text Placeholder 2">
            <a:extLst>
              <a:ext uri="{FF2B5EF4-FFF2-40B4-BE49-F238E27FC236}">
                <a16:creationId xmlns:a16="http://schemas.microsoft.com/office/drawing/2014/main" id="{AF6CA71D-6557-468B-8EAE-E660FE6307F6}"/>
              </a:ext>
            </a:extLst>
          </p:cNvPr>
          <p:cNvSpPr>
            <a:spLocks noGrp="1"/>
          </p:cNvSpPr>
          <p:nvPr>
            <p:ph type="body" sz="quarter" idx="10"/>
          </p:nvPr>
        </p:nvSpPr>
        <p:spPr>
          <a:xfrm>
            <a:off x="349250" y="1562100"/>
            <a:ext cx="11039475" cy="566738"/>
          </a:xfrm>
        </p:spPr>
        <p:txBody>
          <a:bodyPr>
            <a:noAutofit/>
          </a:bodyPr>
          <a:lstStyle>
            <a:lvl1pPr>
              <a:defRPr sz="3200">
                <a:solidFill>
                  <a:schemeClr val="bg1"/>
                </a:solidFill>
                <a:latin typeface="Adobe Clean Light" panose="020B0303020404020204" pitchFamily="34" charset="0"/>
              </a:defRPr>
            </a:lvl1pPr>
          </a:lstStyle>
          <a:p>
            <a:pPr lvl="0"/>
            <a:r>
              <a:rPr lang="en-US" dirty="0"/>
              <a:t>Click to edit Master text styles</a:t>
            </a:r>
          </a:p>
        </p:txBody>
      </p:sp>
    </p:spTree>
    <p:extLst>
      <p:ext uri="{BB962C8B-B14F-4D97-AF65-F5344CB8AC3E}">
        <p14:creationId xmlns:p14="http://schemas.microsoft.com/office/powerpoint/2010/main" val="39243946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Gray Conten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7B347668-7CB5-401B-A4E5-A798FE114AAD}" type="datetime1">
              <a:rPr lang="en-US" smtClean="0"/>
              <a:pPr/>
              <a:t>4/12/2022</a:t>
            </a:fld>
            <a:endParaRPr lang="en-US" dirty="0"/>
          </a:p>
        </p:txBody>
      </p:sp>
      <p:sp>
        <p:nvSpPr>
          <p:cNvPr id="7" name="Rectangle 5"/>
          <p:cNvSpPr>
            <a:spLocks noChangeArrowheads="1"/>
          </p:cNvSpPr>
          <p:nvPr userDrawn="1"/>
        </p:nvSpPr>
        <p:spPr bwMode="auto">
          <a:xfrm>
            <a:off x="-1" y="762794"/>
            <a:ext cx="12188825" cy="5699124"/>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rtl="0" fontAlgn="base">
              <a:spcBef>
                <a:spcPct val="0"/>
              </a:spcBef>
              <a:spcAft>
                <a:spcPct val="0"/>
              </a:spcAft>
            </a:pPr>
            <a:endParaRPr lang="en-US" kern="1200" dirty="0">
              <a:solidFill>
                <a:srgbClr val="FFFFFF"/>
              </a:solidFill>
              <a:latin typeface="+mn-lt"/>
              <a:ea typeface="ＭＳ Ｐゴシック" pitchFamily="-111" charset="-128"/>
              <a:cs typeface="+mn-cs"/>
            </a:endParaRPr>
          </a:p>
        </p:txBody>
      </p:sp>
    </p:spTree>
    <p:extLst>
      <p:ext uri="{BB962C8B-B14F-4D97-AF65-F5344CB8AC3E}">
        <p14:creationId xmlns:p14="http://schemas.microsoft.com/office/powerpoint/2010/main" val="38422038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1">
    <p:spTree>
      <p:nvGrpSpPr>
        <p:cNvPr id="1" name=""/>
        <p:cNvGrpSpPr/>
        <p:nvPr/>
      </p:nvGrpSpPr>
      <p:grpSpPr>
        <a:xfrm>
          <a:off x="0" y="0"/>
          <a:ext cx="0" cy="0"/>
          <a:chOff x="0" y="0"/>
          <a:chExt cx="0" cy="0"/>
        </a:xfrm>
      </p:grpSpPr>
      <p:sp>
        <p:nvSpPr>
          <p:cNvPr id="7" name="Rectangle 5"/>
          <p:cNvSpPr>
            <a:spLocks noChangeArrowheads="1"/>
          </p:cNvSpPr>
          <p:nvPr userDrawn="1"/>
        </p:nvSpPr>
        <p:spPr bwMode="auto">
          <a:xfrm>
            <a:off x="0" y="0"/>
            <a:ext cx="12188825" cy="6858000"/>
          </a:xfrm>
          <a:prstGeom prst="rect">
            <a:avLst/>
          </a:prstGeom>
          <a:solidFill>
            <a:srgbClr val="5D676A"/>
          </a:solidFill>
          <a:ln w="12700">
            <a:miter lim="400000"/>
          </a:ln>
        </p:spPr>
        <p:txBody>
          <a:bodyPr lIns="0" tIns="0" rIns="0" bIns="0" anchor="ctr"/>
          <a:lstStyle/>
          <a:p>
            <a:pPr lvl="0" algn="ctr" defTabSz="825500"/>
            <a:endParaRPr lang="en-US" sz="3600" dirty="0">
              <a:solidFill>
                <a:srgbClr val="FFFFFF"/>
              </a:solidFill>
              <a:latin typeface="+mj-lt"/>
              <a:ea typeface="+mj-ea"/>
              <a:cs typeface="+mj-cs"/>
              <a:sym typeface="Helvetica Light"/>
            </a:endParaRPr>
          </a:p>
        </p:txBody>
      </p:sp>
    </p:spTree>
    <p:extLst>
      <p:ext uri="{BB962C8B-B14F-4D97-AF65-F5344CB8AC3E}">
        <p14:creationId xmlns:p14="http://schemas.microsoft.com/office/powerpoint/2010/main" val="13967825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ntent Slide [Dark]">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EECCFEF-2E34-41AB-8DA0-38A34C0B1514}"/>
              </a:ext>
            </a:extLst>
          </p:cNvPr>
          <p:cNvSpPr/>
          <p:nvPr userDrawn="1"/>
        </p:nvSpPr>
        <p:spPr>
          <a:xfrm>
            <a:off x="0" y="0"/>
            <a:ext cx="12188825" cy="6858000"/>
          </a:xfrm>
          <a:prstGeom prst="rect">
            <a:avLst/>
          </a:prstGeom>
          <a:solidFill>
            <a:srgbClr val="2C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15" name="Rectangle 14">
            <a:extLst>
              <a:ext uri="{FF2B5EF4-FFF2-40B4-BE49-F238E27FC236}">
                <a16:creationId xmlns:a16="http://schemas.microsoft.com/office/drawing/2014/main" id="{B436131C-01B8-4195-A1C8-F7100E32A620}"/>
              </a:ext>
            </a:extLst>
          </p:cNvPr>
          <p:cNvSpPr/>
          <p:nvPr userDrawn="1"/>
        </p:nvSpPr>
        <p:spPr>
          <a:xfrm>
            <a:off x="0" y="6446520"/>
            <a:ext cx="12188825" cy="4114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D1D86A6C-8376-1E41-BD5C-E20A76288A7C}"/>
              </a:ext>
            </a:extLst>
          </p:cNvPr>
          <p:cNvSpPr>
            <a:spLocks noGrp="1"/>
          </p:cNvSpPr>
          <p:nvPr>
            <p:ph type="title"/>
          </p:nvPr>
        </p:nvSpPr>
        <p:spPr>
          <a:xfrm>
            <a:off x="290984" y="312661"/>
            <a:ext cx="11495710" cy="646710"/>
          </a:xfrm>
        </p:spPr>
        <p:txBody>
          <a:bodyPr vert="horz" lIns="45720" tIns="45720" rIns="45720" bIns="45720" rtlCol="0" anchor="ctr">
            <a:normAutofit/>
          </a:bodyPr>
          <a:lstStyle>
            <a:lvl1pPr>
              <a:defRPr lang="en-US" dirty="0">
                <a:solidFill>
                  <a:schemeClr val="bg1"/>
                </a:solidFill>
                <a:latin typeface="Adobe Clean ExtraBold" panose="020B0903020404020204" pitchFamily="34" charset="0"/>
              </a:defRPr>
            </a:lvl1pPr>
          </a:lstStyle>
          <a:p>
            <a:pPr lvl="0"/>
            <a:r>
              <a:rPr lang="en-US" dirty="0"/>
              <a:t>Click to edit Master title style</a:t>
            </a:r>
          </a:p>
        </p:txBody>
      </p:sp>
      <p:sp>
        <p:nvSpPr>
          <p:cNvPr id="16" name="Content Placeholder 15">
            <a:extLst>
              <a:ext uri="{FF2B5EF4-FFF2-40B4-BE49-F238E27FC236}">
                <a16:creationId xmlns:a16="http://schemas.microsoft.com/office/drawing/2014/main" id="{4EE18BCB-5B0C-CC43-82F4-E212011C84B9}"/>
              </a:ext>
            </a:extLst>
          </p:cNvPr>
          <p:cNvSpPr>
            <a:spLocks noGrp="1"/>
          </p:cNvSpPr>
          <p:nvPr>
            <p:ph sz="quarter" idx="13" hasCustomPrompt="1"/>
          </p:nvPr>
        </p:nvSpPr>
        <p:spPr>
          <a:xfrm>
            <a:off x="290984" y="1224000"/>
            <a:ext cx="11495710" cy="4646950"/>
          </a:xfrm>
        </p:spPr>
        <p:txBody>
          <a:bodyPr anchor="t"/>
          <a:lstStyle>
            <a:lvl1pPr marL="0" indent="0">
              <a:lnSpc>
                <a:spcPct val="100000"/>
              </a:lnSpc>
              <a:buClr>
                <a:schemeClr val="bg1"/>
              </a:buClr>
              <a:buFont typeface="Wingdings" panose="05000000000000000000" pitchFamily="2" charset="2"/>
              <a:buNone/>
              <a:defRPr b="0" i="0">
                <a:solidFill>
                  <a:schemeClr val="bg1"/>
                </a:solidFill>
                <a:latin typeface="Adobe Clean SemiLight" panose="020B0403020404020204" pitchFamily="34" charset="0"/>
              </a:defRPr>
            </a:lvl1pPr>
            <a:lvl2pPr marL="551703" indent="-275852" algn="l" defTabSz="1088291" rtl="0" eaLnBrk="1" latinLnBrk="0" hangingPunct="1">
              <a:lnSpc>
                <a:spcPct val="100000"/>
              </a:lnSpc>
              <a:spcBef>
                <a:spcPts val="714"/>
              </a:spcBef>
              <a:buClrTx/>
              <a:buSzPct val="100000"/>
              <a:buFont typeface="Arial" panose="020B0604020202020204" pitchFamily="34" charset="0"/>
              <a:buChar char="•"/>
              <a:defRPr b="0" i="0">
                <a:solidFill>
                  <a:schemeClr val="bg1"/>
                </a:solidFill>
                <a:latin typeface="Adobe Clean SemiLight" panose="020B0403020404020204" pitchFamily="34" charset="0"/>
              </a:defRPr>
            </a:lvl2pPr>
            <a:lvl3pPr marL="751979" indent="-200276" algn="l" defTabSz="1088291" rtl="0" eaLnBrk="1" latinLnBrk="0" hangingPunct="1">
              <a:lnSpc>
                <a:spcPct val="100000"/>
              </a:lnSpc>
              <a:spcBef>
                <a:spcPts val="714"/>
              </a:spcBef>
              <a:buClrTx/>
              <a:buSzPct val="80000"/>
              <a:buFont typeface="Courier New" panose="02070309020205020404" pitchFamily="49" charset="0"/>
              <a:buChar char="o"/>
              <a:defRPr b="0" i="0">
                <a:solidFill>
                  <a:schemeClr val="bg1"/>
                </a:solidFill>
                <a:latin typeface="Adobe Clean SemiLight" panose="020B0403020404020204" pitchFamily="34" charset="0"/>
              </a:defRPr>
            </a:lvl3pPr>
            <a:lvl4pPr marL="950366" indent="-198387" algn="l" defTabSz="1088291" rtl="0" eaLnBrk="1" latinLnBrk="0" hangingPunct="1">
              <a:lnSpc>
                <a:spcPct val="100000"/>
              </a:lnSpc>
              <a:spcBef>
                <a:spcPts val="714"/>
              </a:spcBef>
              <a:buClrTx/>
              <a:buSzPct val="60000"/>
              <a:buFont typeface="Wingdings" pitchFamily="2" charset="2"/>
              <a:buChar char="§"/>
              <a:defRPr lang="en-US" sz="1800" b="0" i="0" kern="1200" dirty="0" smtClean="0">
                <a:solidFill>
                  <a:schemeClr val="bg1"/>
                </a:solidFill>
                <a:latin typeface="Adobe Clean Light" panose="020B0303020404020204" pitchFamily="34" charset="0"/>
                <a:ea typeface="+mn-ea"/>
                <a:cs typeface="+mn-cs"/>
              </a:defRPr>
            </a:lvl4pPr>
            <a:lvl5pPr marL="1088291" indent="-137926" algn="l" defTabSz="1088291" rtl="0" eaLnBrk="1" latinLnBrk="0" hangingPunct="1">
              <a:lnSpc>
                <a:spcPct val="100000"/>
              </a:lnSpc>
              <a:spcBef>
                <a:spcPts val="714"/>
              </a:spcBef>
              <a:buClrTx/>
              <a:buSzPct val="40000"/>
              <a:buFont typeface="Wingdings" panose="05000000000000000000" pitchFamily="2" charset="2"/>
              <a:buChar char="§"/>
              <a:defRPr lang="en-US" sz="1600" b="0" i="0" kern="1200" dirty="0">
                <a:solidFill>
                  <a:schemeClr val="bg1"/>
                </a:solidFill>
                <a:latin typeface="Adobe Clean Light" panose="020B0303020404020204" pitchFamily="34" charset="0"/>
                <a:ea typeface="+mn-ea"/>
                <a:cs typeface="+mn-cs"/>
              </a:defRPr>
            </a:lvl5pPr>
          </a:lstStyle>
          <a:p>
            <a:pPr lvl="0"/>
            <a:r>
              <a:rPr lang="en-US" dirty="0"/>
              <a:t>Edit Master text styles</a:t>
            </a:r>
          </a:p>
          <a:p>
            <a:pPr marL="551703" lvl="1" indent="-275852" algn="l" defTabSz="1088291" rtl="0" eaLnBrk="1" latinLnBrk="0" hangingPunct="1">
              <a:spcBef>
                <a:spcPts val="714"/>
              </a:spcBef>
              <a:buClrTx/>
              <a:buSzPct val="100000"/>
              <a:buFont typeface="Arial" panose="020B0604020202020204" pitchFamily="34" charset="0"/>
              <a:buChar char="•"/>
            </a:pPr>
            <a:r>
              <a:rPr lang="en-US" dirty="0"/>
              <a:t>First level</a:t>
            </a:r>
          </a:p>
          <a:p>
            <a:pPr marL="751979" lvl="2" indent="-200276" algn="l" defTabSz="1088291" rtl="0" eaLnBrk="1" latinLnBrk="0" hangingPunct="1">
              <a:spcBef>
                <a:spcPts val="714"/>
              </a:spcBef>
              <a:buClrTx/>
              <a:buSzPct val="80000"/>
              <a:buFont typeface="Courier New" panose="02070309020205020404" pitchFamily="49" charset="0"/>
              <a:buChar char="o"/>
            </a:pPr>
            <a:r>
              <a:rPr lang="en-US" dirty="0"/>
              <a:t>Second level</a:t>
            </a:r>
          </a:p>
          <a:p>
            <a:pPr marL="950366" lvl="3" indent="-198387" algn="l" defTabSz="1088291" rtl="0" eaLnBrk="1" latinLnBrk="0" hangingPunct="1">
              <a:lnSpc>
                <a:spcPct val="100000"/>
              </a:lnSpc>
              <a:spcBef>
                <a:spcPts val="714"/>
              </a:spcBef>
              <a:buClrTx/>
              <a:buSzPct val="60000"/>
              <a:buFont typeface="Wingdings" panose="05000000000000000000" pitchFamily="2" charset="2"/>
              <a:buChar char="q"/>
            </a:pPr>
            <a:r>
              <a:rPr lang="en-US" dirty="0"/>
              <a:t>Third level</a:t>
            </a:r>
          </a:p>
          <a:p>
            <a:pPr marL="1088291" lvl="4" indent="-137926" algn="l" defTabSz="1088291" rtl="0" eaLnBrk="1" latinLnBrk="0" hangingPunct="1">
              <a:lnSpc>
                <a:spcPct val="100000"/>
              </a:lnSpc>
              <a:spcBef>
                <a:spcPts val="714"/>
              </a:spcBef>
              <a:buClrTx/>
              <a:buSzPct val="40000"/>
              <a:buFont typeface="Wingdings" panose="05000000000000000000" pitchFamily="2" charset="2"/>
              <a:buChar char="§"/>
            </a:pPr>
            <a:r>
              <a:rPr lang="en-US" dirty="0"/>
              <a:t>Fourth level</a:t>
            </a:r>
          </a:p>
        </p:txBody>
      </p:sp>
      <p:sp>
        <p:nvSpPr>
          <p:cNvPr id="11" name="Slide Number Placeholder 5">
            <a:extLst>
              <a:ext uri="{FF2B5EF4-FFF2-40B4-BE49-F238E27FC236}">
                <a16:creationId xmlns:a16="http://schemas.microsoft.com/office/drawing/2014/main" id="{156A446B-0BBB-424A-833D-51713A8BF789}"/>
              </a:ext>
            </a:extLst>
          </p:cNvPr>
          <p:cNvSpPr txBox="1">
            <a:spLocks/>
          </p:cNvSpPr>
          <p:nvPr userDrawn="1"/>
        </p:nvSpPr>
        <p:spPr>
          <a:xfrm>
            <a:off x="5586545" y="6565901"/>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solidFill>
                  <a:schemeClr val="bg1"/>
                </a:solidFill>
              </a:rPr>
              <a:pPr algn="ctr"/>
              <a:t>‹#›</a:t>
            </a:fld>
            <a:endParaRPr lang="en-US" dirty="0">
              <a:solidFill>
                <a:schemeClr val="bg1"/>
              </a:solidFill>
            </a:endParaRPr>
          </a:p>
        </p:txBody>
      </p:sp>
      <p:pic>
        <p:nvPicPr>
          <p:cNvPr id="12" name="Picture 11">
            <a:extLst>
              <a:ext uri="{FF2B5EF4-FFF2-40B4-BE49-F238E27FC236}">
                <a16:creationId xmlns:a16="http://schemas.microsoft.com/office/drawing/2014/main" id="{24D5C407-2B8A-F140-A168-DB54F7EAAEAA}"/>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4" name="Rectangle 21">
            <a:extLst>
              <a:ext uri="{FF2B5EF4-FFF2-40B4-BE49-F238E27FC236}">
                <a16:creationId xmlns:a16="http://schemas.microsoft.com/office/drawing/2014/main" id="{B27A6CD9-2FEA-2749-98DE-F0169148326F}"/>
              </a:ext>
            </a:extLst>
          </p:cNvPr>
          <p:cNvSpPr>
            <a:spLocks noChangeArrowheads="1"/>
          </p:cNvSpPr>
          <p:nvPr userDrawn="1"/>
        </p:nvSpPr>
        <p:spPr bwMode="auto">
          <a:xfrm>
            <a:off x="304720" y="6595319"/>
            <a:ext cx="5181679" cy="107722"/>
          </a:xfrm>
          <a:prstGeom prst="rect">
            <a:avLst/>
          </a:prstGeom>
          <a:noFill/>
          <a:ln w="9525">
            <a:noFill/>
            <a:miter lim="800000"/>
            <a:headEnd/>
            <a:tailEnd/>
          </a:ln>
        </p:spPr>
        <p:txBody>
          <a:bodyPr wrap="square" lIns="0" tIns="0" rIns="0" bIns="0" anchor="b">
            <a:spAutoFit/>
          </a:bodyPr>
          <a:lstStyle/>
          <a:p>
            <a:r>
              <a:rPr lang="en-US" sz="700" dirty="0">
                <a:solidFill>
                  <a:srgbClr val="FFFFFF"/>
                </a:solidFill>
                <a:latin typeface="Adobe Clean" pitchFamily="-111" charset="0"/>
              </a:rPr>
              <a:t>© 2020 Adobe.  All Rights Reserved. </a:t>
            </a:r>
          </a:p>
        </p:txBody>
      </p:sp>
      <p:sp>
        <p:nvSpPr>
          <p:cNvPr id="17" name="TextBox 16">
            <a:extLst>
              <a:ext uri="{FF2B5EF4-FFF2-40B4-BE49-F238E27FC236}">
                <a16:creationId xmlns:a16="http://schemas.microsoft.com/office/drawing/2014/main" id="{9F80F73B-3C80-D34E-9C68-E198B19D4A9F}"/>
              </a:ext>
            </a:extLst>
          </p:cNvPr>
          <p:cNvSpPr txBox="1"/>
          <p:nvPr userDrawn="1"/>
        </p:nvSpPr>
        <p:spPr>
          <a:xfrm>
            <a:off x="8221968" y="6511539"/>
            <a:ext cx="3300549" cy="276999"/>
          </a:xfrm>
          <a:prstGeom prst="rect">
            <a:avLst/>
          </a:prstGeom>
          <a:noFill/>
        </p:spPr>
        <p:txBody>
          <a:bodyPr wrap="square" rtlCol="0">
            <a:spAutoFit/>
          </a:bodyPr>
          <a:lstStyle/>
          <a:p>
            <a:pPr algn="r"/>
            <a:r>
              <a:rPr lang="en-US" sz="1200" dirty="0">
                <a:solidFill>
                  <a:schemeClr val="bg1"/>
                </a:solidFill>
              </a:rPr>
              <a:t>ADOBE DIGITAL LEARNING SERVICES</a:t>
            </a:r>
          </a:p>
        </p:txBody>
      </p:sp>
    </p:spTree>
    <p:extLst>
      <p:ext uri="{BB962C8B-B14F-4D97-AF65-F5344CB8AC3E}">
        <p14:creationId xmlns:p14="http://schemas.microsoft.com/office/powerpoint/2010/main" val="23396255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oncept Ligh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3B8D6CA-D4AF-4FDC-9641-A8569C957DEB}" type="datetime1">
              <a:rPr lang="en-US" smtClean="0"/>
              <a:pPr/>
              <a:t>4/12/2022</a:t>
            </a:fld>
            <a:endParaRPr lang="en-US" dirty="0"/>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
        <p:nvSpPr>
          <p:cNvPr id="5" name="Title 4">
            <a:extLst>
              <a:ext uri="{FF2B5EF4-FFF2-40B4-BE49-F238E27FC236}">
                <a16:creationId xmlns:a16="http://schemas.microsoft.com/office/drawing/2014/main" id="{F041C98E-BDBE-CB4F-826D-3CD33D003E2E}"/>
              </a:ext>
            </a:extLst>
          </p:cNvPr>
          <p:cNvSpPr>
            <a:spLocks noGrp="1"/>
          </p:cNvSpPr>
          <p:nvPr>
            <p:ph type="title" hasCustomPrompt="1"/>
          </p:nvPr>
        </p:nvSpPr>
        <p:spPr>
          <a:xfrm>
            <a:off x="304720" y="365125"/>
            <a:ext cx="11579385" cy="625475"/>
          </a:xfrm>
          <a:prstGeom prst="rect">
            <a:avLst/>
          </a:prstGeom>
        </p:spPr>
        <p:txBody>
          <a:bodyPr/>
          <a:lstStyle/>
          <a:p>
            <a:r>
              <a:rPr lang="en-US" dirty="0"/>
              <a:t>Enter Concept title here</a:t>
            </a:r>
          </a:p>
        </p:txBody>
      </p:sp>
      <p:sp>
        <p:nvSpPr>
          <p:cNvPr id="13" name="Content Placeholder 12">
            <a:extLst>
              <a:ext uri="{FF2B5EF4-FFF2-40B4-BE49-F238E27FC236}">
                <a16:creationId xmlns:a16="http://schemas.microsoft.com/office/drawing/2014/main" id="{992A0C44-7164-414C-A028-C23E9416B1E8}"/>
              </a:ext>
            </a:extLst>
          </p:cNvPr>
          <p:cNvSpPr>
            <a:spLocks noGrp="1"/>
          </p:cNvSpPr>
          <p:nvPr>
            <p:ph sz="quarter" idx="13"/>
          </p:nvPr>
        </p:nvSpPr>
        <p:spPr>
          <a:xfrm>
            <a:off x="304640" y="1171576"/>
            <a:ext cx="11579385" cy="5106988"/>
          </a:xfrm>
          <a:prstGeom prst="rect">
            <a:avLst/>
          </a:prstGeom>
        </p:spPr>
        <p:txBody>
          <a:bodyPr/>
          <a:lstStyle>
            <a:lvl2pPr>
              <a:defRPr sz="2400"/>
            </a:lvl2pPr>
            <a:lvl3pPr>
              <a:defRPr sz="22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94122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End Slide">
    <p:bg>
      <p:bgPr>
        <a:solidFill>
          <a:srgbClr val="FA0F00"/>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7D1A37-D98F-8844-AF99-5DCC9E674734}"/>
              </a:ext>
            </a:extLst>
          </p:cNvPr>
          <p:cNvPicPr>
            <a:picLocks noChangeAspect="1"/>
          </p:cNvPicPr>
          <p:nvPr userDrawn="1"/>
        </p:nvPicPr>
        <p:blipFill>
          <a:blip r:embed="rId2"/>
          <a:stretch>
            <a:fillRect/>
          </a:stretch>
        </p:blipFill>
        <p:spPr>
          <a:xfrm>
            <a:off x="5604373" y="2759988"/>
            <a:ext cx="980080" cy="1338025"/>
          </a:xfrm>
          <a:prstGeom prst="rect">
            <a:avLst/>
          </a:prstGeom>
        </p:spPr>
      </p:pic>
    </p:spTree>
    <p:extLst>
      <p:ext uri="{BB962C8B-B14F-4D97-AF65-F5344CB8AC3E}">
        <p14:creationId xmlns:p14="http://schemas.microsoft.com/office/powerpoint/2010/main" val="703100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9BF20-B5CB-494F-B795-BD27BFB9A00A}"/>
              </a:ext>
            </a:extLst>
          </p:cNvPr>
          <p:cNvSpPr>
            <a:spLocks noGrp="1"/>
          </p:cNvSpPr>
          <p:nvPr>
            <p:ph type="title" hasCustomPrompt="1"/>
          </p:nvPr>
        </p:nvSpPr>
        <p:spPr/>
        <p:txBody>
          <a:bodyPr/>
          <a:lstStyle>
            <a:lvl1pPr>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356457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Title and Bullets">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0E786832-8FE4-3143-9A31-D45E6BA002D0}"/>
              </a:ext>
            </a:extLst>
          </p:cNvPr>
          <p:cNvSpPr>
            <a:spLocks noGrp="1"/>
          </p:cNvSpPr>
          <p:nvPr>
            <p:ph idx="1"/>
          </p:nvPr>
        </p:nvSpPr>
        <p:spPr>
          <a:xfrm>
            <a:off x="320040" y="1073672"/>
            <a:ext cx="11579384" cy="5181600"/>
          </a:xfrm>
          <a:prstGeom prst="rect">
            <a:avLst/>
          </a:prstGeom>
        </p:spPr>
        <p:txBody>
          <a:bodyPr vert="horz" lIns="91440" tIns="45720" rIns="91440" bIns="45720" rtlCol="0">
            <a:normAutofit/>
          </a:bodyPr>
          <a:lstStyle/>
          <a:p>
            <a:pPr lvl="0"/>
            <a:r>
              <a:rPr lang="en-US" dirty="0"/>
              <a:t>Click to edit Master text styles</a:t>
            </a:r>
          </a:p>
          <a:p>
            <a:pPr lvl="1"/>
            <a:r>
              <a:rPr lang="en-US" dirty="0"/>
              <a:t>First level</a:t>
            </a:r>
          </a:p>
          <a:p>
            <a:pPr lvl="2"/>
            <a:r>
              <a:rPr lang="en-US" dirty="0"/>
              <a:t>Second level</a:t>
            </a:r>
          </a:p>
          <a:p>
            <a:pPr lvl="3"/>
            <a:r>
              <a:rPr lang="en-US" dirty="0"/>
              <a:t>Third level</a:t>
            </a:r>
          </a:p>
        </p:txBody>
      </p:sp>
      <p:sp>
        <p:nvSpPr>
          <p:cNvPr id="2" name="Title 1">
            <a:extLst>
              <a:ext uri="{FF2B5EF4-FFF2-40B4-BE49-F238E27FC236}">
                <a16:creationId xmlns:a16="http://schemas.microsoft.com/office/drawing/2014/main" id="{7D59BF20-B5CB-494F-B795-BD27BFB9A00A}"/>
              </a:ext>
            </a:extLst>
          </p:cNvPr>
          <p:cNvSpPr>
            <a:spLocks noGrp="1"/>
          </p:cNvSpPr>
          <p:nvPr>
            <p:ph type="title" hasCustomPrompt="1"/>
          </p:nvPr>
        </p:nvSpPr>
        <p:spPr/>
        <p:txBody>
          <a:bodyPr/>
          <a:lstStyle>
            <a:lvl1pPr>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1548490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Activ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6F106A1-5E1A-794A-B182-AF176430F228}"/>
              </a:ext>
            </a:extLst>
          </p:cNvPr>
          <p:cNvSpPr/>
          <p:nvPr userDrawn="1"/>
        </p:nvSpPr>
        <p:spPr>
          <a:xfrm>
            <a:off x="0" y="0"/>
            <a:ext cx="12188825" cy="99906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2">
            <a:extLst>
              <a:ext uri="{FF2B5EF4-FFF2-40B4-BE49-F238E27FC236}">
                <a16:creationId xmlns:a16="http://schemas.microsoft.com/office/drawing/2014/main" id="{0E786832-8FE4-3143-9A31-D45E6BA002D0}"/>
              </a:ext>
            </a:extLst>
          </p:cNvPr>
          <p:cNvSpPr>
            <a:spLocks noGrp="1"/>
          </p:cNvSpPr>
          <p:nvPr>
            <p:ph idx="1"/>
          </p:nvPr>
        </p:nvSpPr>
        <p:spPr>
          <a:xfrm>
            <a:off x="320040" y="1073672"/>
            <a:ext cx="11579384" cy="5181600"/>
          </a:xfrm>
          <a:prstGeom prst="rect">
            <a:avLst/>
          </a:prstGeom>
        </p:spPr>
        <p:txBody>
          <a:bodyPr vert="horz" lIns="91440" tIns="45720" rIns="91440" bIns="45720" rtlCol="0">
            <a:normAutofit/>
          </a:bodyPr>
          <a:lstStyle/>
          <a:p>
            <a:pPr lvl="0"/>
            <a:r>
              <a:rPr lang="en-US" dirty="0"/>
              <a:t>Click to edit Master text styles</a:t>
            </a:r>
          </a:p>
          <a:p>
            <a:pPr lvl="1"/>
            <a:r>
              <a:rPr lang="en-US" dirty="0"/>
              <a:t>First level</a:t>
            </a:r>
          </a:p>
          <a:p>
            <a:pPr lvl="2"/>
            <a:r>
              <a:rPr lang="en-US" dirty="0"/>
              <a:t>Second level</a:t>
            </a:r>
          </a:p>
          <a:p>
            <a:pPr lvl="3"/>
            <a:r>
              <a:rPr lang="en-US" dirty="0"/>
              <a:t>Third level</a:t>
            </a:r>
          </a:p>
        </p:txBody>
      </p:sp>
      <p:sp>
        <p:nvSpPr>
          <p:cNvPr id="2" name="Title 1">
            <a:extLst>
              <a:ext uri="{FF2B5EF4-FFF2-40B4-BE49-F238E27FC236}">
                <a16:creationId xmlns:a16="http://schemas.microsoft.com/office/drawing/2014/main" id="{7D59BF20-B5CB-494F-B795-BD27BFB9A00A}"/>
              </a:ext>
            </a:extLst>
          </p:cNvPr>
          <p:cNvSpPr>
            <a:spLocks noGrp="1"/>
          </p:cNvSpPr>
          <p:nvPr>
            <p:ph type="title" hasCustomPrompt="1"/>
          </p:nvPr>
        </p:nvSpPr>
        <p:spPr>
          <a:noFill/>
        </p:spPr>
        <p:txBody>
          <a:bodyPr/>
          <a:lstStyle>
            <a:lvl1pPr>
              <a:defRPr>
                <a:solidFill>
                  <a:schemeClr val="bg1"/>
                </a:solidFill>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1221847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Activity Layout two 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D0FEC7C-5DE9-284F-9EA8-5A03FD45B864}"/>
              </a:ext>
            </a:extLst>
          </p:cNvPr>
          <p:cNvSpPr/>
          <p:nvPr userDrawn="1"/>
        </p:nvSpPr>
        <p:spPr>
          <a:xfrm>
            <a:off x="0" y="0"/>
            <a:ext cx="12188825" cy="99906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59BF20-B5CB-494F-B795-BD27BFB9A00A}"/>
              </a:ext>
            </a:extLst>
          </p:cNvPr>
          <p:cNvSpPr>
            <a:spLocks noGrp="1"/>
          </p:cNvSpPr>
          <p:nvPr>
            <p:ph type="title" hasCustomPrompt="1"/>
          </p:nvPr>
        </p:nvSpPr>
        <p:spPr/>
        <p:txBody>
          <a:bodyPr/>
          <a:lstStyle>
            <a:lvl1pPr>
              <a:defRPr>
                <a:solidFill>
                  <a:schemeClr val="bg1"/>
                </a:solidFill>
              </a:defRPr>
            </a:lvl1pPr>
          </a:lstStyle>
          <a:p>
            <a:r>
              <a:rPr lang="en-US" dirty="0"/>
              <a:t>Click to Edit Master Title Style</a:t>
            </a:r>
          </a:p>
        </p:txBody>
      </p:sp>
      <p:sp>
        <p:nvSpPr>
          <p:cNvPr id="6" name="Text Placeholder 2">
            <a:extLst>
              <a:ext uri="{FF2B5EF4-FFF2-40B4-BE49-F238E27FC236}">
                <a16:creationId xmlns:a16="http://schemas.microsoft.com/office/drawing/2014/main" id="{0E786832-8FE4-3143-9A31-D45E6BA002D0}"/>
              </a:ext>
            </a:extLst>
          </p:cNvPr>
          <p:cNvSpPr>
            <a:spLocks noGrp="1"/>
          </p:cNvSpPr>
          <p:nvPr>
            <p:ph idx="1"/>
          </p:nvPr>
        </p:nvSpPr>
        <p:spPr>
          <a:xfrm>
            <a:off x="320041" y="1073672"/>
            <a:ext cx="5577840" cy="5181600"/>
          </a:xfrm>
          <a:prstGeom prst="rect">
            <a:avLst/>
          </a:prstGeom>
        </p:spPr>
        <p:txBody>
          <a:bodyPr vert="horz" lIns="91440" tIns="45720" rIns="91440" bIns="45720" rtlCol="0">
            <a:normAutofit/>
          </a:bodyPr>
          <a:lstStyle/>
          <a:p>
            <a:pPr lvl="0"/>
            <a:r>
              <a:rPr lang="en-US" dirty="0"/>
              <a:t>Click to edit Master text styles</a:t>
            </a:r>
          </a:p>
          <a:p>
            <a:pPr lvl="1"/>
            <a:r>
              <a:rPr lang="en-US" dirty="0"/>
              <a:t>First level</a:t>
            </a:r>
          </a:p>
          <a:p>
            <a:pPr lvl="2"/>
            <a:r>
              <a:rPr lang="en-US" dirty="0"/>
              <a:t>Second level</a:t>
            </a:r>
          </a:p>
          <a:p>
            <a:pPr lvl="3"/>
            <a:r>
              <a:rPr lang="en-US" dirty="0"/>
              <a:t>Third level</a:t>
            </a:r>
          </a:p>
        </p:txBody>
      </p:sp>
      <p:sp>
        <p:nvSpPr>
          <p:cNvPr id="5" name="Text Placeholder 2">
            <a:extLst>
              <a:ext uri="{FF2B5EF4-FFF2-40B4-BE49-F238E27FC236}">
                <a16:creationId xmlns:a16="http://schemas.microsoft.com/office/drawing/2014/main" id="{0144CE0F-DC81-2F49-B768-A33BD96C9957}"/>
              </a:ext>
            </a:extLst>
          </p:cNvPr>
          <p:cNvSpPr>
            <a:spLocks noGrp="1"/>
          </p:cNvSpPr>
          <p:nvPr>
            <p:ph idx="11"/>
          </p:nvPr>
        </p:nvSpPr>
        <p:spPr>
          <a:xfrm>
            <a:off x="6321585" y="1073672"/>
            <a:ext cx="5577840" cy="5181600"/>
          </a:xfrm>
          <a:prstGeom prst="rect">
            <a:avLst/>
          </a:prstGeom>
        </p:spPr>
        <p:txBody>
          <a:bodyPr vert="horz" lIns="91440" tIns="45720" rIns="91440" bIns="45720" rtlCol="0">
            <a:normAutofit/>
          </a:bodyPr>
          <a:lstStyle/>
          <a:p>
            <a:pPr lvl="0"/>
            <a:r>
              <a:rPr lang="en-US" dirty="0"/>
              <a:t>Click to edit Master text styles</a:t>
            </a:r>
          </a:p>
          <a:p>
            <a:pPr lvl="1"/>
            <a:r>
              <a:rPr lang="en-US" dirty="0"/>
              <a:t>First level</a:t>
            </a:r>
          </a:p>
          <a:p>
            <a:pPr lvl="2"/>
            <a:r>
              <a:rPr lang="en-US" dirty="0"/>
              <a:t>Second level</a:t>
            </a:r>
          </a:p>
          <a:p>
            <a:pPr lvl="3"/>
            <a:r>
              <a:rPr lang="en-US" dirty="0"/>
              <a:t>Third level</a:t>
            </a:r>
          </a:p>
        </p:txBody>
      </p:sp>
    </p:spTree>
    <p:custDataLst>
      <p:tags r:id="rId1"/>
    </p:custDataLst>
    <p:extLst>
      <p:ext uri="{BB962C8B-B14F-4D97-AF65-F5344CB8AC3E}">
        <p14:creationId xmlns:p14="http://schemas.microsoft.com/office/powerpoint/2010/main" val="725468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Bullets Left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9BF20-B5CB-494F-B795-BD27BFB9A00A}"/>
              </a:ext>
            </a:extLst>
          </p:cNvPr>
          <p:cNvSpPr>
            <a:spLocks noGrp="1"/>
          </p:cNvSpPr>
          <p:nvPr>
            <p:ph type="title" hasCustomPrompt="1"/>
          </p:nvPr>
        </p:nvSpPr>
        <p:spPr/>
        <p:txBody>
          <a:bodyPr/>
          <a:lstStyle>
            <a:lvl1pPr>
              <a:defRPr/>
            </a:lvl1pPr>
          </a:lstStyle>
          <a:p>
            <a:r>
              <a:rPr lang="en-US" dirty="0"/>
              <a:t>Click to Edit Master Title Style</a:t>
            </a:r>
          </a:p>
        </p:txBody>
      </p:sp>
      <p:sp>
        <p:nvSpPr>
          <p:cNvPr id="6" name="Text Placeholder 2">
            <a:extLst>
              <a:ext uri="{FF2B5EF4-FFF2-40B4-BE49-F238E27FC236}">
                <a16:creationId xmlns:a16="http://schemas.microsoft.com/office/drawing/2014/main" id="{0E786832-8FE4-3143-9A31-D45E6BA002D0}"/>
              </a:ext>
            </a:extLst>
          </p:cNvPr>
          <p:cNvSpPr>
            <a:spLocks noGrp="1"/>
          </p:cNvSpPr>
          <p:nvPr>
            <p:ph idx="1"/>
          </p:nvPr>
        </p:nvSpPr>
        <p:spPr>
          <a:xfrm>
            <a:off x="320040" y="1073672"/>
            <a:ext cx="5774373" cy="5181600"/>
          </a:xfrm>
          <a:prstGeom prst="rect">
            <a:avLst/>
          </a:prstGeom>
        </p:spPr>
        <p:txBody>
          <a:bodyPr vert="horz" lIns="91440" tIns="45720" rIns="91440" bIns="45720" rtlCol="0">
            <a:normAutofit/>
          </a:bodyPr>
          <a:lstStyle/>
          <a:p>
            <a:pPr lvl="0"/>
            <a:r>
              <a:rPr lang="en-US" dirty="0"/>
              <a:t>Click to edit Master text styles</a:t>
            </a:r>
          </a:p>
          <a:p>
            <a:pPr lvl="1"/>
            <a:r>
              <a:rPr lang="en-US" dirty="0"/>
              <a:t>First level</a:t>
            </a:r>
          </a:p>
          <a:p>
            <a:pPr lvl="2"/>
            <a:r>
              <a:rPr lang="en-US" dirty="0"/>
              <a:t>Second level</a:t>
            </a:r>
          </a:p>
          <a:p>
            <a:pPr lvl="3"/>
            <a:r>
              <a:rPr lang="en-US" dirty="0"/>
              <a:t>Third level</a:t>
            </a:r>
          </a:p>
        </p:txBody>
      </p:sp>
    </p:spTree>
    <p:custDataLst>
      <p:tags r:id="rId1"/>
    </p:custDataLst>
    <p:extLst>
      <p:ext uri="{BB962C8B-B14F-4D97-AF65-F5344CB8AC3E}">
        <p14:creationId xmlns:p14="http://schemas.microsoft.com/office/powerpoint/2010/main" val="2002841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Bullets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9BF20-B5CB-494F-B795-BD27BFB9A00A}"/>
              </a:ext>
            </a:extLst>
          </p:cNvPr>
          <p:cNvSpPr>
            <a:spLocks noGrp="1"/>
          </p:cNvSpPr>
          <p:nvPr>
            <p:ph type="title" hasCustomPrompt="1"/>
          </p:nvPr>
        </p:nvSpPr>
        <p:spPr/>
        <p:txBody>
          <a:bodyPr/>
          <a:lstStyle>
            <a:lvl1pPr>
              <a:defRPr/>
            </a:lvl1pPr>
          </a:lstStyle>
          <a:p>
            <a:r>
              <a:rPr lang="en-US" dirty="0"/>
              <a:t>Click to Edit Master Title Style</a:t>
            </a:r>
          </a:p>
        </p:txBody>
      </p:sp>
      <p:sp>
        <p:nvSpPr>
          <p:cNvPr id="6" name="Text Placeholder 2">
            <a:extLst>
              <a:ext uri="{FF2B5EF4-FFF2-40B4-BE49-F238E27FC236}">
                <a16:creationId xmlns:a16="http://schemas.microsoft.com/office/drawing/2014/main" id="{0E786832-8FE4-3143-9A31-D45E6BA002D0}"/>
              </a:ext>
            </a:extLst>
          </p:cNvPr>
          <p:cNvSpPr>
            <a:spLocks noGrp="1"/>
          </p:cNvSpPr>
          <p:nvPr>
            <p:ph idx="1"/>
          </p:nvPr>
        </p:nvSpPr>
        <p:spPr>
          <a:xfrm>
            <a:off x="320041" y="1073672"/>
            <a:ext cx="5577840" cy="5181600"/>
          </a:xfrm>
          <a:prstGeom prst="rect">
            <a:avLst/>
          </a:prstGeom>
        </p:spPr>
        <p:txBody>
          <a:bodyPr vert="horz" lIns="91440" tIns="45720" rIns="91440" bIns="45720" rtlCol="0">
            <a:normAutofit/>
          </a:bodyPr>
          <a:lstStyle/>
          <a:p>
            <a:pPr lvl="0"/>
            <a:r>
              <a:rPr lang="en-US" dirty="0"/>
              <a:t>Click to edit Master text styles</a:t>
            </a:r>
          </a:p>
          <a:p>
            <a:pPr lvl="1"/>
            <a:r>
              <a:rPr lang="en-US" dirty="0"/>
              <a:t>First level</a:t>
            </a:r>
          </a:p>
          <a:p>
            <a:pPr lvl="2"/>
            <a:r>
              <a:rPr lang="en-US" dirty="0"/>
              <a:t>Second level</a:t>
            </a:r>
          </a:p>
          <a:p>
            <a:pPr lvl="3"/>
            <a:r>
              <a:rPr lang="en-US" dirty="0"/>
              <a:t>Third level</a:t>
            </a:r>
          </a:p>
        </p:txBody>
      </p:sp>
      <p:sp>
        <p:nvSpPr>
          <p:cNvPr id="5" name="Text Placeholder 2">
            <a:extLst>
              <a:ext uri="{FF2B5EF4-FFF2-40B4-BE49-F238E27FC236}">
                <a16:creationId xmlns:a16="http://schemas.microsoft.com/office/drawing/2014/main" id="{0144CE0F-DC81-2F49-B768-A33BD96C9957}"/>
              </a:ext>
            </a:extLst>
          </p:cNvPr>
          <p:cNvSpPr>
            <a:spLocks noGrp="1"/>
          </p:cNvSpPr>
          <p:nvPr>
            <p:ph idx="11"/>
          </p:nvPr>
        </p:nvSpPr>
        <p:spPr>
          <a:xfrm>
            <a:off x="6321585" y="1073672"/>
            <a:ext cx="5577840" cy="5181600"/>
          </a:xfrm>
          <a:prstGeom prst="rect">
            <a:avLst/>
          </a:prstGeom>
        </p:spPr>
        <p:txBody>
          <a:bodyPr vert="horz" lIns="91440" tIns="45720" rIns="91440" bIns="45720" rtlCol="0">
            <a:normAutofit/>
          </a:bodyPr>
          <a:lstStyle/>
          <a:p>
            <a:pPr lvl="0"/>
            <a:r>
              <a:rPr lang="en-US" dirty="0"/>
              <a:t>Click to edit Master text styles</a:t>
            </a:r>
          </a:p>
          <a:p>
            <a:pPr lvl="1"/>
            <a:r>
              <a:rPr lang="en-US" dirty="0"/>
              <a:t>First level</a:t>
            </a:r>
          </a:p>
          <a:p>
            <a:pPr lvl="2"/>
            <a:r>
              <a:rPr lang="en-US" dirty="0"/>
              <a:t>Second level</a:t>
            </a:r>
          </a:p>
          <a:p>
            <a:pPr lvl="3"/>
            <a:r>
              <a:rPr lang="en-US" dirty="0"/>
              <a:t>Third level</a:t>
            </a:r>
          </a:p>
        </p:txBody>
      </p:sp>
    </p:spTree>
    <p:custDataLst>
      <p:tags r:id="rId1"/>
    </p:custDataLst>
    <p:extLst>
      <p:ext uri="{BB962C8B-B14F-4D97-AF65-F5344CB8AC3E}">
        <p14:creationId xmlns:p14="http://schemas.microsoft.com/office/powerpoint/2010/main" val="3465488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Bullets Right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9BF20-B5CB-494F-B795-BD27BFB9A00A}"/>
              </a:ext>
            </a:extLst>
          </p:cNvPr>
          <p:cNvSpPr>
            <a:spLocks noGrp="1"/>
          </p:cNvSpPr>
          <p:nvPr>
            <p:ph type="title" hasCustomPrompt="1"/>
          </p:nvPr>
        </p:nvSpPr>
        <p:spPr/>
        <p:txBody>
          <a:bodyPr/>
          <a:lstStyle>
            <a:lvl1pPr>
              <a:defRPr/>
            </a:lvl1pPr>
          </a:lstStyle>
          <a:p>
            <a:r>
              <a:rPr lang="en-US" dirty="0"/>
              <a:t>Click to Edit Master Title Style</a:t>
            </a:r>
          </a:p>
        </p:txBody>
      </p:sp>
      <p:sp>
        <p:nvSpPr>
          <p:cNvPr id="5" name="Text Placeholder 2">
            <a:extLst>
              <a:ext uri="{FF2B5EF4-FFF2-40B4-BE49-F238E27FC236}">
                <a16:creationId xmlns:a16="http://schemas.microsoft.com/office/drawing/2014/main" id="{0144CE0F-DC81-2F49-B768-A33BD96C9957}"/>
              </a:ext>
            </a:extLst>
          </p:cNvPr>
          <p:cNvSpPr>
            <a:spLocks noGrp="1"/>
          </p:cNvSpPr>
          <p:nvPr>
            <p:ph idx="11"/>
          </p:nvPr>
        </p:nvSpPr>
        <p:spPr>
          <a:xfrm>
            <a:off x="6321585" y="1073672"/>
            <a:ext cx="5577840" cy="5181600"/>
          </a:xfrm>
          <a:prstGeom prst="rect">
            <a:avLst/>
          </a:prstGeom>
        </p:spPr>
        <p:txBody>
          <a:bodyPr vert="horz" lIns="91440" tIns="45720" rIns="91440" bIns="45720" rtlCol="0">
            <a:normAutofit/>
          </a:bodyPr>
          <a:lstStyle/>
          <a:p>
            <a:pPr lvl="0"/>
            <a:r>
              <a:rPr lang="en-US" dirty="0"/>
              <a:t>Click to edit Master text styles</a:t>
            </a:r>
          </a:p>
          <a:p>
            <a:pPr lvl="1"/>
            <a:r>
              <a:rPr lang="en-US" dirty="0"/>
              <a:t>First level</a:t>
            </a:r>
          </a:p>
          <a:p>
            <a:pPr lvl="2"/>
            <a:r>
              <a:rPr lang="en-US" dirty="0"/>
              <a:t>Second level</a:t>
            </a:r>
          </a:p>
          <a:p>
            <a:pPr lvl="3"/>
            <a:r>
              <a:rPr lang="en-US" dirty="0"/>
              <a:t>Third level</a:t>
            </a:r>
          </a:p>
        </p:txBody>
      </p:sp>
    </p:spTree>
    <p:custDataLst>
      <p:tags r:id="rId1"/>
    </p:custDataLst>
    <p:extLst>
      <p:ext uri="{BB962C8B-B14F-4D97-AF65-F5344CB8AC3E}">
        <p14:creationId xmlns:p14="http://schemas.microsoft.com/office/powerpoint/2010/main" val="3274724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BB93957E-38BC-9445-8DFF-D6F16AC265EF}"/>
              </a:ext>
            </a:extLst>
          </p:cNvPr>
          <p:cNvSpPr/>
          <p:nvPr userDrawn="1"/>
        </p:nvSpPr>
        <p:spPr>
          <a:xfrm>
            <a:off x="-9144" y="6452162"/>
            <a:ext cx="12204144" cy="411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a:blip r:embed="rId32" cstate="hq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3" name="Text Placeholder 2"/>
          <p:cNvSpPr>
            <a:spLocks noGrp="1"/>
          </p:cNvSpPr>
          <p:nvPr>
            <p:ph type="body" idx="1"/>
          </p:nvPr>
        </p:nvSpPr>
        <p:spPr>
          <a:xfrm>
            <a:off x="320040" y="1073672"/>
            <a:ext cx="11579384" cy="5181600"/>
          </a:xfrm>
          <a:prstGeom prst="rect">
            <a:avLst/>
          </a:prstGeom>
        </p:spPr>
        <p:txBody>
          <a:bodyPr vert="horz" lIns="91440" tIns="45720" rIns="91440" bIns="45720" rtlCol="0">
            <a:normAutofit/>
          </a:bodyPr>
          <a:lstStyle/>
          <a:p>
            <a:pPr lvl="0"/>
            <a:r>
              <a:rPr lang="en-US" dirty="0"/>
              <a:t>Click to edit Master text styles</a:t>
            </a:r>
          </a:p>
          <a:p>
            <a:pPr lvl="1"/>
            <a:r>
              <a:rPr lang="en-US" dirty="0"/>
              <a:t>First level</a:t>
            </a:r>
          </a:p>
          <a:p>
            <a:pPr lvl="2"/>
            <a:r>
              <a:rPr lang="en-US" dirty="0"/>
              <a:t>Second level</a:t>
            </a:r>
          </a:p>
          <a:p>
            <a:pPr lvl="3"/>
            <a:r>
              <a:rPr lang="en-US" dirty="0"/>
              <a:t>Third level</a:t>
            </a:r>
          </a:p>
        </p:txBody>
      </p:sp>
      <p:sp>
        <p:nvSpPr>
          <p:cNvPr id="2" name="Title Placeholder 1">
            <a:extLst>
              <a:ext uri="{FF2B5EF4-FFF2-40B4-BE49-F238E27FC236}">
                <a16:creationId xmlns:a16="http://schemas.microsoft.com/office/drawing/2014/main" id="{F6F48F3E-F3EE-40CA-BE42-47D71358ED17}"/>
              </a:ext>
            </a:extLst>
          </p:cNvPr>
          <p:cNvSpPr>
            <a:spLocks noGrp="1"/>
          </p:cNvSpPr>
          <p:nvPr>
            <p:ph type="title"/>
          </p:nvPr>
        </p:nvSpPr>
        <p:spPr>
          <a:xfrm>
            <a:off x="320040" y="296432"/>
            <a:ext cx="11579385" cy="625475"/>
          </a:xfrm>
          <a:prstGeom prst="rect">
            <a:avLst/>
          </a:prstGeom>
        </p:spPr>
        <p:txBody>
          <a:bodyPr vert="horz" lIns="91440" tIns="45720" rIns="91440" bIns="45720" rtlCol="0" anchor="ctr">
            <a:normAutofit/>
          </a:bodyPr>
          <a:lstStyle/>
          <a:p>
            <a:r>
              <a:rPr lang="en-US" dirty="0"/>
              <a:t>Click to Edit Master Title Style</a:t>
            </a:r>
          </a:p>
        </p:txBody>
      </p:sp>
      <p:sp>
        <p:nvSpPr>
          <p:cNvPr id="6" name="TextBox 5">
            <a:extLst>
              <a:ext uri="{FF2B5EF4-FFF2-40B4-BE49-F238E27FC236}">
                <a16:creationId xmlns:a16="http://schemas.microsoft.com/office/drawing/2014/main" id="{3F0DA8BD-2093-644A-ADCC-7C9086234C08}"/>
              </a:ext>
            </a:extLst>
          </p:cNvPr>
          <p:cNvSpPr txBox="1"/>
          <p:nvPr userDrawn="1"/>
        </p:nvSpPr>
        <p:spPr>
          <a:xfrm>
            <a:off x="254001" y="6524038"/>
            <a:ext cx="3429000" cy="276999"/>
          </a:xfrm>
          <a:prstGeom prst="rect">
            <a:avLst/>
          </a:prstGeom>
          <a:noFill/>
        </p:spPr>
        <p:txBody>
          <a:bodyPr wrap="square" rtlCol="0">
            <a:spAutoFit/>
          </a:bodyPr>
          <a:lstStyle/>
          <a:p>
            <a:r>
              <a:rPr lang="en-US" sz="1200" dirty="0">
                <a:solidFill>
                  <a:schemeClr val="bg1"/>
                </a:solidFill>
              </a:rPr>
              <a:t>© 2021 Adobe. All Rights Reserved</a:t>
            </a:r>
          </a:p>
        </p:txBody>
      </p:sp>
      <p:sp>
        <p:nvSpPr>
          <p:cNvPr id="10" name="TextBox 9">
            <a:extLst>
              <a:ext uri="{FF2B5EF4-FFF2-40B4-BE49-F238E27FC236}">
                <a16:creationId xmlns:a16="http://schemas.microsoft.com/office/drawing/2014/main" id="{09690D83-FC3B-F949-AA98-6E36BCF852E2}"/>
              </a:ext>
            </a:extLst>
          </p:cNvPr>
          <p:cNvSpPr txBox="1"/>
          <p:nvPr userDrawn="1"/>
        </p:nvSpPr>
        <p:spPr>
          <a:xfrm>
            <a:off x="8065558" y="6524038"/>
            <a:ext cx="3429000" cy="276999"/>
          </a:xfrm>
          <a:prstGeom prst="rect">
            <a:avLst/>
          </a:prstGeom>
          <a:noFill/>
        </p:spPr>
        <p:txBody>
          <a:bodyPr wrap="square" rtlCol="0">
            <a:spAutoFit/>
          </a:bodyPr>
          <a:lstStyle/>
          <a:p>
            <a:pPr algn="r"/>
            <a:r>
              <a:rPr lang="en-US" sz="1200">
                <a:solidFill>
                  <a:schemeClr val="bg1"/>
                </a:solidFill>
              </a:rPr>
              <a:t>Adobe Digital Learning Services</a:t>
            </a:r>
          </a:p>
        </p:txBody>
      </p:sp>
      <p:sp>
        <p:nvSpPr>
          <p:cNvPr id="11" name="Slide Number Placeholder 5">
            <a:extLst>
              <a:ext uri="{FF2B5EF4-FFF2-40B4-BE49-F238E27FC236}">
                <a16:creationId xmlns:a16="http://schemas.microsoft.com/office/drawing/2014/main" id="{A33AFA6B-4CDA-FF43-983D-3377BEBCC1A0}"/>
              </a:ext>
            </a:extLst>
          </p:cNvPr>
          <p:cNvSpPr txBox="1">
            <a:spLocks/>
          </p:cNvSpPr>
          <p:nvPr userDrawn="1"/>
        </p:nvSpPr>
        <p:spPr>
          <a:xfrm>
            <a:off x="5586545" y="6565901"/>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z="1200" smtClean="0">
                <a:solidFill>
                  <a:schemeClr val="bg1"/>
                </a:solidFill>
              </a:rPr>
              <a:pPr algn="ctr"/>
              <a:t>‹#›</a:t>
            </a:fld>
            <a:endParaRPr lang="en-US" sz="1200">
              <a:solidFill>
                <a:schemeClr val="bg1"/>
              </a:solidFill>
            </a:endParaRPr>
          </a:p>
        </p:txBody>
      </p:sp>
    </p:spTree>
    <p:custDataLst>
      <p:tags r:id="rId31"/>
    </p:custDataLst>
    <p:extLst>
      <p:ext uri="{BB962C8B-B14F-4D97-AF65-F5344CB8AC3E}">
        <p14:creationId xmlns:p14="http://schemas.microsoft.com/office/powerpoint/2010/main" val="4156159783"/>
      </p:ext>
    </p:extLst>
  </p:cSld>
  <p:clrMap bg1="lt1" tx1="dk1" bg2="lt2" tx2="dk2" accent1="accent1" accent2="accent2" accent3="accent3" accent4="accent4" accent5="accent5" accent6="accent6" hlink="hlink" folHlink="folHlink"/>
  <p:sldLayoutIdLst>
    <p:sldLayoutId id="2147483743" r:id="rId1"/>
    <p:sldLayoutId id="2147483767" r:id="rId2"/>
    <p:sldLayoutId id="2147483774" r:id="rId3"/>
    <p:sldLayoutId id="2147483778" r:id="rId4"/>
    <p:sldLayoutId id="2147483804" r:id="rId5"/>
    <p:sldLayoutId id="2147483805" r:id="rId6"/>
    <p:sldLayoutId id="2147483779" r:id="rId7"/>
    <p:sldLayoutId id="2147483780" r:id="rId8"/>
    <p:sldLayoutId id="2147483800" r:id="rId9"/>
    <p:sldLayoutId id="2147483777" r:id="rId10"/>
    <p:sldLayoutId id="2147483802" r:id="rId11"/>
    <p:sldLayoutId id="2147483801" r:id="rId12"/>
    <p:sldLayoutId id="2147483733" r:id="rId13"/>
    <p:sldLayoutId id="2147483786" r:id="rId14"/>
    <p:sldLayoutId id="2147483764" r:id="rId15"/>
    <p:sldLayoutId id="2147483806" r:id="rId16"/>
    <p:sldLayoutId id="2147483807" r:id="rId17"/>
    <p:sldLayoutId id="2147483808" r:id="rId18"/>
    <p:sldLayoutId id="2147483812" r:id="rId19"/>
    <p:sldLayoutId id="2147483813" r:id="rId20"/>
    <p:sldLayoutId id="2147483815" r:id="rId21"/>
    <p:sldLayoutId id="2147483818" r:id="rId22"/>
    <p:sldLayoutId id="2147483819" r:id="rId23"/>
    <p:sldLayoutId id="2147483820" r:id="rId24"/>
    <p:sldLayoutId id="2147483822" r:id="rId25"/>
    <p:sldLayoutId id="2147483823" r:id="rId26"/>
    <p:sldLayoutId id="2147483824" r:id="rId27"/>
    <p:sldLayoutId id="2147483825" r:id="rId28"/>
    <p:sldLayoutId id="2147483827" r:id="rId29"/>
  </p:sldLayoutIdLst>
  <p:hf sldNum="0" hdr="0" dt="0"/>
  <p:txStyles>
    <p:titleStyle>
      <a:lvl1pPr algn="l" defTabSz="1088291" rtl="0" eaLnBrk="1" latinLnBrk="0" hangingPunct="1">
        <a:spcBef>
          <a:spcPct val="0"/>
        </a:spcBef>
        <a:buNone/>
        <a:defRPr sz="2800" b="1" i="0" u="none" kern="1200">
          <a:solidFill>
            <a:schemeClr val="accent6"/>
          </a:solidFill>
          <a:latin typeface="Adobe Clean ExtraBold" panose="020B0903020404020204" pitchFamily="34" charset="0"/>
          <a:ea typeface="+mj-ea"/>
          <a:cs typeface="+mj-cs"/>
        </a:defRPr>
      </a:lvl1pPr>
    </p:titleStyle>
    <p:bodyStyle>
      <a:lvl1pPr marL="0" indent="0" algn="l" defTabSz="1088291" rtl="0" eaLnBrk="1" latinLnBrk="0" hangingPunct="1">
        <a:spcBef>
          <a:spcPts val="1600"/>
        </a:spcBef>
        <a:buClr>
          <a:schemeClr val="tx1"/>
        </a:buClr>
        <a:buSzPct val="100000"/>
        <a:buFont typeface="Arial" panose="020B0604020202020204" pitchFamily="34" charset="0"/>
        <a:buNone/>
        <a:tabLst/>
        <a:defRPr sz="2200" b="0" i="0" kern="1200">
          <a:solidFill>
            <a:schemeClr val="tx1"/>
          </a:solidFill>
          <a:latin typeface="Adobe Clean SemiLight" panose="020B0403020404020204" pitchFamily="34" charset="0"/>
          <a:ea typeface="+mn-ea"/>
          <a:cs typeface="+mn-cs"/>
        </a:defRPr>
      </a:lvl1pPr>
      <a:lvl2pPr marL="571500" indent="-342900" algn="l" defTabSz="1088291" rtl="0" eaLnBrk="1" latinLnBrk="0" hangingPunct="1">
        <a:spcBef>
          <a:spcPts val="1200"/>
        </a:spcBef>
        <a:buClrTx/>
        <a:buSzPct val="100000"/>
        <a:buFont typeface="Arial" panose="020B0604020202020204" pitchFamily="34" charset="0"/>
        <a:buChar char="•"/>
        <a:tabLst/>
        <a:defRPr sz="2200" b="0" i="0" kern="1200">
          <a:solidFill>
            <a:schemeClr val="tx1"/>
          </a:solidFill>
          <a:latin typeface="Adobe Clean SemiLight" panose="020B0403020404020204" pitchFamily="34" charset="0"/>
          <a:ea typeface="+mn-ea"/>
          <a:cs typeface="+mn-cs"/>
        </a:defRPr>
      </a:lvl2pPr>
      <a:lvl3pPr marL="915988" indent="-344488" algn="l" defTabSz="1088291" rtl="0" eaLnBrk="1" latinLnBrk="0" hangingPunct="1">
        <a:spcBef>
          <a:spcPts val="1200"/>
        </a:spcBef>
        <a:buClr>
          <a:schemeClr val="tx1">
            <a:lumMod val="85000"/>
            <a:lumOff val="15000"/>
          </a:schemeClr>
        </a:buClr>
        <a:buSzPct val="100000"/>
        <a:buFont typeface="System Font Regular"/>
        <a:buChar char="⁃"/>
        <a:tabLst/>
        <a:defRPr sz="2200" b="0" i="0" kern="1200">
          <a:solidFill>
            <a:schemeClr val="tx1"/>
          </a:solidFill>
          <a:latin typeface="Adobe Clean SemiLight" panose="020B0403020404020204" pitchFamily="34" charset="0"/>
          <a:ea typeface="+mn-ea"/>
          <a:cs typeface="+mn-cs"/>
        </a:defRPr>
      </a:lvl3pPr>
      <a:lvl4pPr marL="1260475" indent="-344488" algn="l" defTabSz="1088291" rtl="0" eaLnBrk="1" latinLnBrk="0" hangingPunct="1">
        <a:spcBef>
          <a:spcPts val="1200"/>
        </a:spcBef>
        <a:buClrTx/>
        <a:buSzPct val="50000"/>
        <a:buFont typeface="System Font Regular"/>
        <a:buChar char="◆"/>
        <a:tabLst/>
        <a:defRPr sz="2200" b="0" i="0" kern="1200">
          <a:solidFill>
            <a:schemeClr val="tx1"/>
          </a:solidFill>
          <a:latin typeface="Adobe Clean SemiLight" panose="020B0403020404020204" pitchFamily="34" charset="0"/>
          <a:ea typeface="+mn-ea"/>
          <a:cs typeface="+mn-cs"/>
        </a:defRPr>
      </a:lvl4pPr>
      <a:lvl5pPr marL="1147763" indent="-196850" algn="l" defTabSz="1088291" rtl="0" eaLnBrk="1" latinLnBrk="0" hangingPunct="1">
        <a:spcBef>
          <a:spcPts val="714"/>
        </a:spcBef>
        <a:buClrTx/>
        <a:buSzPct val="100000"/>
        <a:buFont typeface="Wingdings" panose="05000000000000000000" pitchFamily="2" charset="2"/>
        <a:buChar char="§"/>
        <a:defRPr sz="1600" b="0" i="0" kern="1200">
          <a:solidFill>
            <a:schemeClr val="tx1"/>
          </a:solidFill>
          <a:latin typeface="Adobe Clean SemiLight" panose="020B0403020404020204" pitchFamily="34" charset="0"/>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291" rtl="0" eaLnBrk="1" latinLnBrk="0" hangingPunct="1">
        <a:defRPr sz="2100" kern="1200">
          <a:solidFill>
            <a:schemeClr val="tx1"/>
          </a:solidFill>
          <a:latin typeface="+mn-lt"/>
          <a:ea typeface="+mn-ea"/>
          <a:cs typeface="+mn-cs"/>
        </a:defRPr>
      </a:lvl1pPr>
      <a:lvl2pPr marL="544145" algn="l" defTabSz="1088291" rtl="0" eaLnBrk="1" latinLnBrk="0" hangingPunct="1">
        <a:defRPr sz="2100" kern="1200">
          <a:solidFill>
            <a:schemeClr val="tx1"/>
          </a:solidFill>
          <a:latin typeface="+mn-lt"/>
          <a:ea typeface="+mn-ea"/>
          <a:cs typeface="+mn-cs"/>
        </a:defRPr>
      </a:lvl2pPr>
      <a:lvl3pPr marL="1088291" algn="l" defTabSz="1088291" rtl="0" eaLnBrk="1" latinLnBrk="0" hangingPunct="1">
        <a:defRPr sz="2100" kern="1200">
          <a:solidFill>
            <a:schemeClr val="tx1"/>
          </a:solidFill>
          <a:latin typeface="+mn-lt"/>
          <a:ea typeface="+mn-ea"/>
          <a:cs typeface="+mn-cs"/>
        </a:defRPr>
      </a:lvl3pPr>
      <a:lvl4pPr marL="1632436" algn="l" defTabSz="1088291" rtl="0" eaLnBrk="1" latinLnBrk="0" hangingPunct="1">
        <a:defRPr sz="2100" kern="1200">
          <a:solidFill>
            <a:schemeClr val="tx1"/>
          </a:solidFill>
          <a:latin typeface="+mn-lt"/>
          <a:ea typeface="+mn-ea"/>
          <a:cs typeface="+mn-cs"/>
        </a:defRPr>
      </a:lvl4pPr>
      <a:lvl5pPr marL="2176581" algn="l" defTabSz="1088291" rtl="0" eaLnBrk="1" latinLnBrk="0" hangingPunct="1">
        <a:defRPr sz="2100" kern="1200">
          <a:solidFill>
            <a:schemeClr val="tx1"/>
          </a:solidFill>
          <a:latin typeface="+mn-lt"/>
          <a:ea typeface="+mn-ea"/>
          <a:cs typeface="+mn-cs"/>
        </a:defRPr>
      </a:lvl5pPr>
      <a:lvl6pPr marL="2720726" algn="l" defTabSz="1088291" rtl="0" eaLnBrk="1" latinLnBrk="0" hangingPunct="1">
        <a:defRPr sz="2100" kern="1200">
          <a:solidFill>
            <a:schemeClr val="tx1"/>
          </a:solidFill>
          <a:latin typeface="+mn-lt"/>
          <a:ea typeface="+mn-ea"/>
          <a:cs typeface="+mn-cs"/>
        </a:defRPr>
      </a:lvl6pPr>
      <a:lvl7pPr marL="3264872" algn="l" defTabSz="1088291" rtl="0" eaLnBrk="1" latinLnBrk="0" hangingPunct="1">
        <a:defRPr sz="2100" kern="1200">
          <a:solidFill>
            <a:schemeClr val="tx1"/>
          </a:solidFill>
          <a:latin typeface="+mn-lt"/>
          <a:ea typeface="+mn-ea"/>
          <a:cs typeface="+mn-cs"/>
        </a:defRPr>
      </a:lvl7pPr>
      <a:lvl8pPr marL="3809017" algn="l" defTabSz="1088291" rtl="0" eaLnBrk="1" latinLnBrk="0" hangingPunct="1">
        <a:defRPr sz="2100" kern="1200">
          <a:solidFill>
            <a:schemeClr val="tx1"/>
          </a:solidFill>
          <a:latin typeface="+mn-lt"/>
          <a:ea typeface="+mn-ea"/>
          <a:cs typeface="+mn-cs"/>
        </a:defRPr>
      </a:lvl8pPr>
      <a:lvl9pPr marL="4353162" algn="l" defTabSz="1088291"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pos="191" userDrawn="1">
          <p15:clr>
            <a:srgbClr val="F26B43"/>
          </p15:clr>
        </p15:guide>
        <p15:guide id="3" pos="7511" userDrawn="1">
          <p15:clr>
            <a:srgbClr val="F26B43"/>
          </p15:clr>
        </p15:guide>
        <p15:guide id="4" orient="horz" pos="187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0.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0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4.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hyperlink" Target="http://openclipart.org/detail/15046/abstract-people-by-nicubunu" TargetMode="Externa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hyperlink" Target="https://docs.adobe.com/content/help/en/experience-manager-cloud-service/core-concepts/home.html" TargetMode="External"/><Relationship Id="rId7" Type="http://schemas.openxmlformats.org/officeDocument/2006/relationships/hyperlink" Target="https://docs.adobe.com/content/help/en/experience-manager-learn/cloud-service/overview.html" TargetMode="External"/><Relationship Id="rId2" Type="http://schemas.openxmlformats.org/officeDocument/2006/relationships/notesSlide" Target="../notesSlides/notesSlide69.xml"/><Relationship Id="rId1" Type="http://schemas.openxmlformats.org/officeDocument/2006/relationships/slideLayout" Target="../slideLayouts/slideLayout4.xml"/><Relationship Id="rId6" Type="http://schemas.openxmlformats.org/officeDocument/2006/relationships/hyperlink" Target="https://docs.adobe.com/content/help/en/experience-manager-cloud-service/assets/overview.html" TargetMode="External"/><Relationship Id="rId5" Type="http://schemas.openxmlformats.org/officeDocument/2006/relationships/hyperlink" Target="https://docs.adobe.com/content/help/en/experience-manager-cloud-service/overview/what-is-new-and-different.html" TargetMode="External"/><Relationship Id="rId4" Type="http://schemas.openxmlformats.org/officeDocument/2006/relationships/hyperlink" Target="https://docs.adobe.com/content/help/en/experience-manager-cloud-service/overview/terminology.html"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1.xml"/><Relationship Id="rId1" Type="http://schemas.openxmlformats.org/officeDocument/2006/relationships/slideLayout" Target="../slideLayouts/slideLayout4.xml"/><Relationship Id="rId4" Type="http://schemas.openxmlformats.org/officeDocument/2006/relationships/image" Target="../media/image74.svg"/></Relationships>
</file>

<file path=ppt/slides/_rels/slide118.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1.xml"/><Relationship Id="rId1" Type="http://schemas.openxmlformats.org/officeDocument/2006/relationships/slideLayout" Target="../slideLayouts/slideLayout11.xml"/></Relationships>
</file>

<file path=ppt/slides/_rels/slide1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3.xml"/><Relationship Id="rId1" Type="http://schemas.openxmlformats.org/officeDocument/2006/relationships/slideLayout" Target="../slideLayouts/slideLayout3.xml"/><Relationship Id="rId4" Type="http://schemas.openxmlformats.org/officeDocument/2006/relationships/image" Target="../media/image8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0.xml"/></Relationships>
</file>

<file path=ppt/slides/_rels/slide1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7.xml"/><Relationship Id="rId1" Type="http://schemas.openxmlformats.org/officeDocument/2006/relationships/slideLayout" Target="../slideLayouts/slideLayout3.xml"/><Relationship Id="rId4" Type="http://schemas.openxmlformats.org/officeDocument/2006/relationships/image" Target="../media/image91.png"/></Relationships>
</file>

<file path=ppt/slides/_rels/slide1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3" Type="http://schemas.openxmlformats.org/officeDocument/2006/relationships/hyperlink" Target="http://localhost:8080/content/wknd/us/en.html" TargetMode="External"/><Relationship Id="rId2" Type="http://schemas.openxmlformats.org/officeDocument/2006/relationships/notesSlide" Target="../notesSlides/notesSlide89.xml"/><Relationship Id="rId1" Type="http://schemas.openxmlformats.org/officeDocument/2006/relationships/slideLayout" Target="../slideLayouts/slideLayout4.xml"/><Relationship Id="rId4" Type="http://schemas.openxmlformats.org/officeDocument/2006/relationships/image" Target="../media/image93.png"/></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image" Target="../media/image97.tiff"/><Relationship Id="rId2" Type="http://schemas.openxmlformats.org/officeDocument/2006/relationships/image" Target="../media/image96.png"/><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image" Target="../media/image98.tiff"/><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2" Type="http://schemas.openxmlformats.org/officeDocument/2006/relationships/image" Target="../media/image99.tif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2" Type="http://schemas.openxmlformats.org/officeDocument/2006/relationships/image" Target="../media/image102.tiff"/><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0.xml.rels><?xml version="1.0" encoding="UTF-8" standalone="yes"?>
<Relationships xmlns="http://schemas.openxmlformats.org/package/2006/relationships"><Relationship Id="rId3" Type="http://schemas.openxmlformats.org/officeDocument/2006/relationships/image" Target="../media/image104.tiff"/><Relationship Id="rId2" Type="http://schemas.openxmlformats.org/officeDocument/2006/relationships/image" Target="../media/image103.tiff"/><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3" Type="http://schemas.openxmlformats.org/officeDocument/2006/relationships/image" Target="../media/image105.tiff"/><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hyperlink" Target="https://github.com/adobe/aem-modernize-tools" TargetMode="External"/><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02.xml"/><Relationship Id="rId1" Type="http://schemas.openxmlformats.org/officeDocument/2006/relationships/slideLayout" Target="../slideLayouts/slideLayout3.xml"/><Relationship Id="rId4" Type="http://schemas.openxmlformats.org/officeDocument/2006/relationships/image" Target="../media/image112.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08.xml"/><Relationship Id="rId1" Type="http://schemas.openxmlformats.org/officeDocument/2006/relationships/slideLayout" Target="../slideLayouts/slideLayout3.xml"/><Relationship Id="rId4" Type="http://schemas.openxmlformats.org/officeDocument/2006/relationships/image" Target="../media/image118.png"/></Relationships>
</file>

<file path=ppt/slides/_rels/slide19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hyperlink" Target="https://docs.adobe.com/content/help/en/experience-manager-learn/foundation/cloud-manager/understand-cloud-manager-for-aem.html" TargetMode="External"/><Relationship Id="rId2" Type="http://schemas.openxmlformats.org/officeDocument/2006/relationships/notesSlide" Target="../notesSlides/notesSlide111.xml"/><Relationship Id="rId1" Type="http://schemas.openxmlformats.org/officeDocument/2006/relationships/slideLayout" Target="../slideLayouts/slideLayout4.xml"/><Relationship Id="rId6" Type="http://schemas.openxmlformats.org/officeDocument/2006/relationships/hyperlink" Target="https://docs.adobe.com/content/help/en/experience-manager-cloud-service/implementing/developing/aem-project-content-package-structure.html" TargetMode="External"/><Relationship Id="rId5" Type="http://schemas.openxmlformats.org/officeDocument/2006/relationships/hyperlink" Target="https://docs.adobe.com/content/help/en/experience-manager-cloud-service/implementing/developing/aem-as-a-cloud-service-sdk.html" TargetMode="External"/><Relationship Id="rId4" Type="http://schemas.openxmlformats.org/officeDocument/2006/relationships/hyperlink" Target="https://docs.adobe.com/content/help/en/experience-manager-cloud-service/implementing/home.html" TargetMode="Externa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23.xml"/><Relationship Id="rId1" Type="http://schemas.openxmlformats.org/officeDocument/2006/relationships/slideLayout" Target="../slideLayouts/slideLayout3.xml"/><Relationship Id="rId5" Type="http://schemas.openxmlformats.org/officeDocument/2006/relationships/image" Target="../media/image123.png"/><Relationship Id="rId4" Type="http://schemas.openxmlformats.org/officeDocument/2006/relationships/image" Target="../media/image122.png"/></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24.tiff"/><Relationship Id="rId1" Type="http://schemas.openxmlformats.org/officeDocument/2006/relationships/slideLayout" Target="../slideLayouts/slideLayout4.xml"/></Relationships>
</file>

<file path=ppt/slides/_rels/slide22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28.xml"/><Relationship Id="rId1" Type="http://schemas.openxmlformats.org/officeDocument/2006/relationships/slideLayout" Target="../slideLayouts/slideLayout4.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4.xml"/></Relationships>
</file>

<file path=ppt/slides/_rels/slide22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129.tiff"/><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4.xml"/></Relationships>
</file>

<file path=ppt/slides/_rels/slide231.xml.rels><?xml version="1.0" encoding="UTF-8" standalone="yes"?>
<Relationships xmlns="http://schemas.openxmlformats.org/package/2006/relationships"><Relationship Id="rId2" Type="http://schemas.openxmlformats.org/officeDocument/2006/relationships/image" Target="../media/image130.emf"/><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2" Type="http://schemas.openxmlformats.org/officeDocument/2006/relationships/image" Target="../media/image132.tiff"/><Relationship Id="rId1" Type="http://schemas.openxmlformats.org/officeDocument/2006/relationships/slideLayout" Target="../slideLayouts/slideLayout4.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3" Type="http://schemas.openxmlformats.org/officeDocument/2006/relationships/hyperlink" Target="https://www.adobe.com/content/dam/acom/en/security/pdfs/adobe-aem-managed-services-security.pdf" TargetMode="External"/><Relationship Id="rId2" Type="http://schemas.openxmlformats.org/officeDocument/2006/relationships/notesSlide" Target="../notesSlides/notesSlide136.xml"/><Relationship Id="rId1" Type="http://schemas.openxmlformats.org/officeDocument/2006/relationships/slideLayout" Target="../slideLayouts/slideLayout4.xml"/><Relationship Id="rId4" Type="http://schemas.openxmlformats.org/officeDocument/2006/relationships/hyperlink" Target="https://docs.adobe.com/content/help/en/experience-manager-cloud-service/security/ims-support.html" TargetMode="Externa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4.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4.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4.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4.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4.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4.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4.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4.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4.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4.xml"/></Relationships>
</file>

<file path=ppt/slides/_rels/slide25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9.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9.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4.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4.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4.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4.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4.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hyperlink" Target="http://myhost/tools/spy.printable.a4.html/a/b?x=12" TargetMode="Externa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tags" Target="../tags/tag18.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emf"/><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hyperlink" Target="https://docs.adobe.com/content/help/en/experience-manager-cloud-service/implementing/home.html"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hyperlink" Target="https://docs.adobe.com/content/help/en/experience-manager-cloud-service/operations/home.html"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hyperlink" Target="https://opensource.adobe.com/aem-modernize-tools/pages/tools.html" TargetMode="External"/><Relationship Id="rId2" Type="http://schemas.openxmlformats.org/officeDocument/2006/relationships/notesSlide" Target="../notesSlides/notesSlide44.xml"/><Relationship Id="rId1" Type="http://schemas.openxmlformats.org/officeDocument/2006/relationships/slideLayout" Target="../slideLayouts/slideLayout4.xml"/><Relationship Id="rId5" Type="http://schemas.openxmlformats.org/officeDocument/2006/relationships/hyperlink" Target="https://experienceleague.adobe.com/docs/experience-manager-cloud-service/moving/cloud-migration/cloud-readiness-analyzer/overview-cloud-readiness-analyzer.html?lang=en#cloud-migration" TargetMode="External"/><Relationship Id="rId4" Type="http://schemas.openxmlformats.org/officeDocument/2006/relationships/hyperlink" Target="https://experienceleague.adobe.com/docs/experience-manager-cloud-service/moving/refactoring-tools/asset-workflow-migration-tool.html?lang=en#refactoring-tools"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hyperlink" Target="https://www.npmjs.com/package/@adobe/cq-spa-page-model-manager" TargetMode="External"/><Relationship Id="rId2" Type="http://schemas.openxmlformats.org/officeDocument/2006/relationships/hyperlink" Target="https://www.npmjs.com/package/@adobe/cq-spa-component-mapping" TargetMode="External"/><Relationship Id="rId1" Type="http://schemas.openxmlformats.org/officeDocument/2006/relationships/slideLayout" Target="../slideLayouts/slideLayout4.xml"/><Relationship Id="rId4" Type="http://schemas.openxmlformats.org/officeDocument/2006/relationships/hyperlink" Target="https://www.npmjs.com/package/@adobe/cq-react-editable-components" TargetMode="External"/></Relationships>
</file>

<file path=ppt/slides/_rels/slide8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slideLayout" Target="../slideLayouts/slideLayout3.xml"/><Relationship Id="rId4" Type="http://schemas.openxmlformats.org/officeDocument/2006/relationships/image" Target="../media/image20.emf"/></Relationships>
</file>

<file path=ppt/slides/_rels/slide9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hyperlink" Target="https://docs.adobe.com/content/help/en/experience-manager-learn/getting-started-with-aem-headless/overview.html" TargetMode="External"/><Relationship Id="rId2" Type="http://schemas.openxmlformats.org/officeDocument/2006/relationships/notesSlide" Target="../notesSlides/notesSlide58.xml"/><Relationship Id="rId1" Type="http://schemas.openxmlformats.org/officeDocument/2006/relationships/slideLayout" Target="../slideLayouts/slideLayout4.xml"/><Relationship Id="rId5" Type="http://schemas.openxmlformats.org/officeDocument/2006/relationships/hyperlink" Target="https://docs.adobe.com/content/help/en/experience-manager-65/developing/components/json-exporter-components.html" TargetMode="External"/><Relationship Id="rId4" Type="http://schemas.openxmlformats.org/officeDocument/2006/relationships/hyperlink" Target="https://www.adobe.com/content/dam/www/us/en/marketing/experience-manager-sites/headless-content-management-system/pdfs/aem-hybrid-architecture-wp-1-18-19.pdf" TargetMode="External"/></Relationships>
</file>

<file path=ppt/slides/_rels/slide96.xml.rels><?xml version="1.0" encoding="UTF-8" standalone="yes"?>
<Relationships xmlns="http://schemas.openxmlformats.org/package/2006/relationships"><Relationship Id="rId2" Type="http://schemas.openxmlformats.org/officeDocument/2006/relationships/hyperlink" Target="https://docs.adobe.com/content/help/en/experience-manager-65/developing/headless/spas/spa-overview.html" TargetMode="External"/><Relationship Id="rId1" Type="http://schemas.openxmlformats.org/officeDocument/2006/relationships/slideLayout" Target="../slideLayouts/slideLayout2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025042-989F-4511-9839-33442A6C7EF4}"/>
              </a:ext>
            </a:extLst>
          </p:cNvPr>
          <p:cNvSpPr>
            <a:spLocks noGrp="1"/>
          </p:cNvSpPr>
          <p:nvPr>
            <p:ph type="ctrTitle"/>
          </p:nvPr>
        </p:nvSpPr>
        <p:spPr>
          <a:xfrm>
            <a:off x="489778" y="2781300"/>
            <a:ext cx="7892143" cy="553998"/>
          </a:xfrm>
        </p:spPr>
        <p:txBody>
          <a:bodyPr/>
          <a:lstStyle/>
          <a:p>
            <a:r>
              <a:rPr lang="en-US" dirty="0"/>
              <a:t>Adobe Experience Cloud</a:t>
            </a:r>
          </a:p>
        </p:txBody>
      </p:sp>
      <p:sp>
        <p:nvSpPr>
          <p:cNvPr id="5" name="Subtitle 4">
            <a:extLst>
              <a:ext uri="{FF2B5EF4-FFF2-40B4-BE49-F238E27FC236}">
                <a16:creationId xmlns:a16="http://schemas.microsoft.com/office/drawing/2014/main" id="{BD346B26-F2D0-4678-9D5A-CE5BB0122870}"/>
              </a:ext>
            </a:extLst>
          </p:cNvPr>
          <p:cNvSpPr>
            <a:spLocks noGrp="1"/>
          </p:cNvSpPr>
          <p:nvPr>
            <p:ph type="subTitle" idx="1"/>
          </p:nvPr>
        </p:nvSpPr>
        <p:spPr>
          <a:xfrm>
            <a:off x="489778" y="3338593"/>
            <a:ext cx="7892143" cy="307777"/>
          </a:xfrm>
        </p:spPr>
        <p:txBody>
          <a:bodyPr/>
          <a:lstStyle/>
          <a:p>
            <a:r>
              <a:rPr lang="en-US" dirty="0"/>
              <a:t>Adobe Experience Manager Architect Workshop</a:t>
            </a:r>
          </a:p>
        </p:txBody>
      </p:sp>
    </p:spTree>
    <p:extLst>
      <p:ext uri="{BB962C8B-B14F-4D97-AF65-F5344CB8AC3E}">
        <p14:creationId xmlns:p14="http://schemas.microsoft.com/office/powerpoint/2010/main" val="190358994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ounded Rectangle 46">
            <a:extLst>
              <a:ext uri="{FF2B5EF4-FFF2-40B4-BE49-F238E27FC236}">
                <a16:creationId xmlns:a16="http://schemas.microsoft.com/office/drawing/2014/main" id="{57CA9E60-BBA7-814C-847B-3CDF439BCCA8}"/>
              </a:ext>
            </a:extLst>
          </p:cNvPr>
          <p:cNvSpPr/>
          <p:nvPr/>
        </p:nvSpPr>
        <p:spPr>
          <a:xfrm>
            <a:off x="3850866" y="1205779"/>
            <a:ext cx="4487092" cy="523701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itle 23">
            <a:extLst>
              <a:ext uri="{FF2B5EF4-FFF2-40B4-BE49-F238E27FC236}">
                <a16:creationId xmlns:a16="http://schemas.microsoft.com/office/drawing/2014/main" id="{B6AE5ECE-1BBB-7348-B848-0CC31BD43090}"/>
              </a:ext>
            </a:extLst>
          </p:cNvPr>
          <p:cNvSpPr>
            <a:spLocks noGrp="1"/>
          </p:cNvSpPr>
          <p:nvPr>
            <p:ph type="title"/>
          </p:nvPr>
        </p:nvSpPr>
        <p:spPr>
          <a:xfrm>
            <a:off x="290984" y="312661"/>
            <a:ext cx="11495710" cy="646710"/>
          </a:xfrm>
        </p:spPr>
        <p:txBody>
          <a:bodyPr>
            <a:normAutofit/>
          </a:bodyPr>
          <a:lstStyle/>
          <a:p>
            <a:r>
              <a:rPr lang="en-US" dirty="0"/>
              <a:t>Experience Manager  6+ Deployed in AMS: Runtime Architecture</a:t>
            </a:r>
          </a:p>
        </p:txBody>
      </p:sp>
      <p:sp>
        <p:nvSpPr>
          <p:cNvPr id="2" name="Slide Number Placeholder 1">
            <a:extLst>
              <a:ext uri="{FF2B5EF4-FFF2-40B4-BE49-F238E27FC236}">
                <a16:creationId xmlns:a16="http://schemas.microsoft.com/office/drawing/2014/main" id="{1FE73913-A27B-F54E-9FA0-5FA8FAD3BA57}"/>
              </a:ext>
            </a:extLst>
          </p:cNvPr>
          <p:cNvSpPr>
            <a:spLocks noGrp="1"/>
          </p:cNvSpPr>
          <p:nvPr>
            <p:ph type="sldNum" sz="quarter" idx="4294967295"/>
          </p:nvPr>
        </p:nvSpPr>
        <p:spPr>
          <a:xfrm>
            <a:off x="0" y="0"/>
            <a:ext cx="0" cy="0"/>
          </a:xfrm>
        </p:spPr>
        <p:txBody>
          <a:bodyPr/>
          <a:lstStyle/>
          <a:p>
            <a:pPr algn="ctr"/>
            <a:endParaRPr lang="en-US" dirty="0"/>
          </a:p>
        </p:txBody>
      </p:sp>
      <p:sp>
        <p:nvSpPr>
          <p:cNvPr id="8" name="TextBox 7">
            <a:extLst>
              <a:ext uri="{FF2B5EF4-FFF2-40B4-BE49-F238E27FC236}">
                <a16:creationId xmlns:a16="http://schemas.microsoft.com/office/drawing/2014/main" id="{B0AEB8B6-4746-1B40-AA4C-96E20E5AE577}"/>
              </a:ext>
            </a:extLst>
          </p:cNvPr>
          <p:cNvSpPr txBox="1"/>
          <p:nvPr/>
        </p:nvSpPr>
        <p:spPr>
          <a:xfrm>
            <a:off x="4673712" y="5773517"/>
            <a:ext cx="3468024" cy="369332"/>
          </a:xfrm>
          <a:prstGeom prst="rect">
            <a:avLst/>
          </a:prstGeom>
          <a:noFill/>
        </p:spPr>
        <p:txBody>
          <a:bodyPr wrap="square" rtlCol="0">
            <a:spAutoFit/>
          </a:bodyPr>
          <a:lstStyle/>
          <a:p>
            <a:endParaRPr lang="en-US" b="1" dirty="0">
              <a:solidFill>
                <a:schemeClr val="bg1"/>
              </a:solidFill>
            </a:endParaRPr>
          </a:p>
        </p:txBody>
      </p:sp>
      <p:sp>
        <p:nvSpPr>
          <p:cNvPr id="25" name="Rounded Rectangle 24">
            <a:extLst>
              <a:ext uri="{FF2B5EF4-FFF2-40B4-BE49-F238E27FC236}">
                <a16:creationId xmlns:a16="http://schemas.microsoft.com/office/drawing/2014/main" id="{D7013F67-6637-BF45-8CDA-888BCA9B57B5}"/>
              </a:ext>
            </a:extLst>
          </p:cNvPr>
          <p:cNvSpPr/>
          <p:nvPr/>
        </p:nvSpPr>
        <p:spPr>
          <a:xfrm>
            <a:off x="4407974" y="5029545"/>
            <a:ext cx="3468024" cy="765098"/>
          </a:xfrm>
          <a:prstGeom prst="roundRect">
            <a:avLst/>
          </a:prstGeom>
          <a:solidFill>
            <a:srgbClr val="FFB0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AEM </a:t>
            </a:r>
            <a:r>
              <a:rPr lang="en-US" b="1" dirty="0" err="1"/>
              <a:t>TarMK</a:t>
            </a:r>
            <a:r>
              <a:rPr lang="en-US" b="1" dirty="0"/>
              <a:t> Author</a:t>
            </a:r>
          </a:p>
        </p:txBody>
      </p:sp>
      <p:grpSp>
        <p:nvGrpSpPr>
          <p:cNvPr id="36" name="Group 35">
            <a:extLst>
              <a:ext uri="{FF2B5EF4-FFF2-40B4-BE49-F238E27FC236}">
                <a16:creationId xmlns:a16="http://schemas.microsoft.com/office/drawing/2014/main" id="{12CCEE23-7B07-D649-83ED-FEC8ED4FB912}"/>
              </a:ext>
            </a:extLst>
          </p:cNvPr>
          <p:cNvGrpSpPr/>
          <p:nvPr/>
        </p:nvGrpSpPr>
        <p:grpSpPr>
          <a:xfrm>
            <a:off x="4087094" y="1849606"/>
            <a:ext cx="4103147" cy="1867691"/>
            <a:chOff x="3456222" y="1665106"/>
            <a:chExt cx="4103147" cy="1867691"/>
          </a:xfrm>
        </p:grpSpPr>
        <p:grpSp>
          <p:nvGrpSpPr>
            <p:cNvPr id="34" name="Group 33">
              <a:extLst>
                <a:ext uri="{FF2B5EF4-FFF2-40B4-BE49-F238E27FC236}">
                  <a16:creationId xmlns:a16="http://schemas.microsoft.com/office/drawing/2014/main" id="{E264E5B4-AD2F-614E-9870-CFE27F273133}"/>
                </a:ext>
              </a:extLst>
            </p:cNvPr>
            <p:cNvGrpSpPr/>
            <p:nvPr/>
          </p:nvGrpSpPr>
          <p:grpSpPr>
            <a:xfrm>
              <a:off x="3456222" y="1686232"/>
              <a:ext cx="1969251" cy="1846565"/>
              <a:chOff x="3456222" y="1686232"/>
              <a:chExt cx="1969251" cy="1846565"/>
            </a:xfrm>
          </p:grpSpPr>
          <p:sp>
            <p:nvSpPr>
              <p:cNvPr id="26" name="Rounded Rectangle 25">
                <a:extLst>
                  <a:ext uri="{FF2B5EF4-FFF2-40B4-BE49-F238E27FC236}">
                    <a16:creationId xmlns:a16="http://schemas.microsoft.com/office/drawing/2014/main" id="{BF4EC59E-2905-8F43-ABAB-BE5AC0A80188}"/>
                  </a:ext>
                </a:extLst>
              </p:cNvPr>
              <p:cNvSpPr/>
              <p:nvPr/>
            </p:nvSpPr>
            <p:spPr>
              <a:xfrm>
                <a:off x="3490877" y="3117160"/>
                <a:ext cx="1934596" cy="415637"/>
              </a:xfrm>
              <a:prstGeom prst="roundRect">
                <a:avLst/>
              </a:prstGeom>
              <a:solidFill>
                <a:srgbClr val="FFB0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AEM Publish</a:t>
                </a:r>
              </a:p>
            </p:txBody>
          </p:sp>
          <p:sp>
            <p:nvSpPr>
              <p:cNvPr id="30" name="Rounded Rectangle 29">
                <a:extLst>
                  <a:ext uri="{FF2B5EF4-FFF2-40B4-BE49-F238E27FC236}">
                    <a16:creationId xmlns:a16="http://schemas.microsoft.com/office/drawing/2014/main" id="{CABC8C53-1C48-1B45-AE19-6B28EF25C69B}"/>
                  </a:ext>
                </a:extLst>
              </p:cNvPr>
              <p:cNvSpPr/>
              <p:nvPr/>
            </p:nvSpPr>
            <p:spPr>
              <a:xfrm>
                <a:off x="3456222" y="1686232"/>
                <a:ext cx="1934596" cy="826760"/>
              </a:xfrm>
              <a:prstGeom prst="roundRect">
                <a:avLst/>
              </a:prstGeom>
              <a:solidFill>
                <a:srgbClr val="FFB0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Apache Web server/dispatcher </a:t>
                </a:r>
              </a:p>
            </p:txBody>
          </p:sp>
          <p:cxnSp>
            <p:nvCxnSpPr>
              <p:cNvPr id="32" name="Straight Connector 31">
                <a:extLst>
                  <a:ext uri="{FF2B5EF4-FFF2-40B4-BE49-F238E27FC236}">
                    <a16:creationId xmlns:a16="http://schemas.microsoft.com/office/drawing/2014/main" id="{73665B14-69E4-3B4D-8732-C93D985A6346}"/>
                  </a:ext>
                </a:extLst>
              </p:cNvPr>
              <p:cNvCxnSpPr>
                <a:cxnSpLocks/>
              </p:cNvCxnSpPr>
              <p:nvPr/>
            </p:nvCxnSpPr>
            <p:spPr>
              <a:xfrm flipV="1">
                <a:off x="4382478" y="2512992"/>
                <a:ext cx="0" cy="506626"/>
              </a:xfrm>
              <a:prstGeom prst="line">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E52F4D02-7780-F04E-B1D2-02CEC1B3C29E}"/>
                </a:ext>
              </a:extLst>
            </p:cNvPr>
            <p:cNvGrpSpPr/>
            <p:nvPr/>
          </p:nvGrpSpPr>
          <p:grpSpPr>
            <a:xfrm>
              <a:off x="5576268" y="1665106"/>
              <a:ext cx="1983101" cy="1867690"/>
              <a:chOff x="5576268" y="1665106"/>
              <a:chExt cx="1983101" cy="1867690"/>
            </a:xfrm>
          </p:grpSpPr>
          <p:sp>
            <p:nvSpPr>
              <p:cNvPr id="27" name="Rounded Rectangle 26">
                <a:extLst>
                  <a:ext uri="{FF2B5EF4-FFF2-40B4-BE49-F238E27FC236}">
                    <a16:creationId xmlns:a16="http://schemas.microsoft.com/office/drawing/2014/main" id="{D7D3B15E-84C7-6947-A3B7-E674F74538F8}"/>
                  </a:ext>
                </a:extLst>
              </p:cNvPr>
              <p:cNvSpPr/>
              <p:nvPr/>
            </p:nvSpPr>
            <p:spPr>
              <a:xfrm>
                <a:off x="5624773" y="3117159"/>
                <a:ext cx="1934596" cy="415637"/>
              </a:xfrm>
              <a:prstGeom prst="roundRect">
                <a:avLst/>
              </a:prstGeom>
              <a:solidFill>
                <a:srgbClr val="FFB0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AEM Publish</a:t>
                </a:r>
              </a:p>
            </p:txBody>
          </p:sp>
          <p:sp>
            <p:nvSpPr>
              <p:cNvPr id="31" name="Rounded Rectangle 30">
                <a:extLst>
                  <a:ext uri="{FF2B5EF4-FFF2-40B4-BE49-F238E27FC236}">
                    <a16:creationId xmlns:a16="http://schemas.microsoft.com/office/drawing/2014/main" id="{2F6659B4-184A-B148-8688-084C525A4A3A}"/>
                  </a:ext>
                </a:extLst>
              </p:cNvPr>
              <p:cNvSpPr/>
              <p:nvPr/>
            </p:nvSpPr>
            <p:spPr>
              <a:xfrm>
                <a:off x="5576268" y="1665106"/>
                <a:ext cx="1934596" cy="826760"/>
              </a:xfrm>
              <a:prstGeom prst="roundRect">
                <a:avLst/>
              </a:prstGeom>
              <a:solidFill>
                <a:srgbClr val="FFB0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Apache Web server/dispatcher </a:t>
                </a:r>
              </a:p>
            </p:txBody>
          </p:sp>
          <p:cxnSp>
            <p:nvCxnSpPr>
              <p:cNvPr id="33" name="Straight Connector 32">
                <a:extLst>
                  <a:ext uri="{FF2B5EF4-FFF2-40B4-BE49-F238E27FC236}">
                    <a16:creationId xmlns:a16="http://schemas.microsoft.com/office/drawing/2014/main" id="{453D4B8C-9771-E347-87CA-5E87EC9E8444}"/>
                  </a:ext>
                </a:extLst>
              </p:cNvPr>
              <p:cNvCxnSpPr>
                <a:cxnSpLocks/>
              </p:cNvCxnSpPr>
              <p:nvPr/>
            </p:nvCxnSpPr>
            <p:spPr>
              <a:xfrm flipV="1">
                <a:off x="6454294" y="2512992"/>
                <a:ext cx="0" cy="506626"/>
              </a:xfrm>
              <a:prstGeom prst="line">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43" name="Group 42">
            <a:extLst>
              <a:ext uri="{FF2B5EF4-FFF2-40B4-BE49-F238E27FC236}">
                <a16:creationId xmlns:a16="http://schemas.microsoft.com/office/drawing/2014/main" id="{0C078B65-F1C4-4049-BBE8-3433BF7C3D72}"/>
              </a:ext>
            </a:extLst>
          </p:cNvPr>
          <p:cNvGrpSpPr/>
          <p:nvPr/>
        </p:nvGrpSpPr>
        <p:grpSpPr>
          <a:xfrm>
            <a:off x="5013350" y="3829745"/>
            <a:ext cx="2071816" cy="1000895"/>
            <a:chOff x="4382478" y="3645245"/>
            <a:chExt cx="2071816" cy="1000895"/>
          </a:xfrm>
        </p:grpSpPr>
        <p:cxnSp>
          <p:nvCxnSpPr>
            <p:cNvPr id="4" name="Straight Connector 3">
              <a:extLst>
                <a:ext uri="{FF2B5EF4-FFF2-40B4-BE49-F238E27FC236}">
                  <a16:creationId xmlns:a16="http://schemas.microsoft.com/office/drawing/2014/main" id="{68F2E6BF-037B-2349-AC48-F7C0549E7929}"/>
                </a:ext>
              </a:extLst>
            </p:cNvPr>
            <p:cNvCxnSpPr>
              <a:cxnSpLocks/>
            </p:cNvCxnSpPr>
            <p:nvPr/>
          </p:nvCxnSpPr>
          <p:spPr>
            <a:xfrm flipV="1">
              <a:off x="6454294" y="3645245"/>
              <a:ext cx="0" cy="506626"/>
            </a:xfrm>
            <a:prstGeom prst="line">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1F1640B-5322-5540-A86C-EE6695C545E6}"/>
                </a:ext>
              </a:extLst>
            </p:cNvPr>
            <p:cNvCxnSpPr>
              <a:cxnSpLocks/>
            </p:cNvCxnSpPr>
            <p:nvPr/>
          </p:nvCxnSpPr>
          <p:spPr>
            <a:xfrm flipV="1">
              <a:off x="4382478" y="3645245"/>
              <a:ext cx="0" cy="506626"/>
            </a:xfrm>
            <a:prstGeom prst="line">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5856722-009E-E04E-96C5-9B43B09049DB}"/>
                </a:ext>
              </a:extLst>
            </p:cNvPr>
            <p:cNvCxnSpPr>
              <a:cxnSpLocks/>
            </p:cNvCxnSpPr>
            <p:nvPr/>
          </p:nvCxnSpPr>
          <p:spPr>
            <a:xfrm>
              <a:off x="4382478" y="4139514"/>
              <a:ext cx="207181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EDAE192-823C-F64E-A37E-64B597EF8507}"/>
                </a:ext>
              </a:extLst>
            </p:cNvPr>
            <p:cNvCxnSpPr>
              <a:cxnSpLocks/>
            </p:cNvCxnSpPr>
            <p:nvPr/>
          </p:nvCxnSpPr>
          <p:spPr>
            <a:xfrm flipV="1">
              <a:off x="5390818" y="4139514"/>
              <a:ext cx="0" cy="506626"/>
            </a:xfrm>
            <a:prstGeom prst="line">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6" name="TextBox 45">
            <a:extLst>
              <a:ext uri="{FF2B5EF4-FFF2-40B4-BE49-F238E27FC236}">
                <a16:creationId xmlns:a16="http://schemas.microsoft.com/office/drawing/2014/main" id="{E94D6977-1C8F-DC4E-BBFE-D2D6CB09B8F8}"/>
              </a:ext>
            </a:extLst>
          </p:cNvPr>
          <p:cNvSpPr txBox="1"/>
          <p:nvPr/>
        </p:nvSpPr>
        <p:spPr>
          <a:xfrm>
            <a:off x="4585546" y="5970679"/>
            <a:ext cx="3290452" cy="369332"/>
          </a:xfrm>
          <a:prstGeom prst="rect">
            <a:avLst/>
          </a:prstGeom>
          <a:noFill/>
        </p:spPr>
        <p:txBody>
          <a:bodyPr wrap="square" rtlCol="0">
            <a:spAutoFit/>
          </a:bodyPr>
          <a:lstStyle/>
          <a:p>
            <a:r>
              <a:rPr lang="en-US" b="1" dirty="0">
                <a:solidFill>
                  <a:schemeClr val="bg2">
                    <a:lumMod val="50000"/>
                  </a:schemeClr>
                </a:solidFill>
              </a:rPr>
              <a:t>Amazon Web Services or Azure</a:t>
            </a:r>
          </a:p>
        </p:txBody>
      </p:sp>
      <p:sp>
        <p:nvSpPr>
          <p:cNvPr id="48" name="TextBox 47">
            <a:extLst>
              <a:ext uri="{FF2B5EF4-FFF2-40B4-BE49-F238E27FC236}">
                <a16:creationId xmlns:a16="http://schemas.microsoft.com/office/drawing/2014/main" id="{762580BA-9D8B-2746-A2F2-56AB814C3B62}"/>
              </a:ext>
            </a:extLst>
          </p:cNvPr>
          <p:cNvSpPr txBox="1"/>
          <p:nvPr/>
        </p:nvSpPr>
        <p:spPr>
          <a:xfrm>
            <a:off x="4703614" y="1227896"/>
            <a:ext cx="2838203" cy="369332"/>
          </a:xfrm>
          <a:prstGeom prst="rect">
            <a:avLst/>
          </a:prstGeom>
          <a:noFill/>
        </p:spPr>
        <p:txBody>
          <a:bodyPr wrap="square" rtlCol="0">
            <a:spAutoFit/>
          </a:bodyPr>
          <a:lstStyle/>
          <a:p>
            <a:r>
              <a:rPr lang="en-US" b="1" dirty="0">
                <a:solidFill>
                  <a:schemeClr val="bg2">
                    <a:lumMod val="50000"/>
                  </a:schemeClr>
                </a:solidFill>
              </a:rPr>
              <a:t>Adobe Managed Services</a:t>
            </a:r>
          </a:p>
        </p:txBody>
      </p:sp>
      <p:cxnSp>
        <p:nvCxnSpPr>
          <p:cNvPr id="49" name="Straight Connector 48">
            <a:extLst>
              <a:ext uri="{FF2B5EF4-FFF2-40B4-BE49-F238E27FC236}">
                <a16:creationId xmlns:a16="http://schemas.microsoft.com/office/drawing/2014/main" id="{6AD094BC-7D1A-8F4B-B922-15EDE3CDF407}"/>
              </a:ext>
            </a:extLst>
          </p:cNvPr>
          <p:cNvCxnSpPr>
            <a:cxnSpLocks/>
          </p:cNvCxnSpPr>
          <p:nvPr/>
        </p:nvCxnSpPr>
        <p:spPr>
          <a:xfrm flipV="1">
            <a:off x="2936487" y="3509477"/>
            <a:ext cx="715079" cy="12357"/>
          </a:xfrm>
          <a:prstGeom prst="line">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4" name="Rounded Rectangle 43">
            <a:extLst>
              <a:ext uri="{FF2B5EF4-FFF2-40B4-BE49-F238E27FC236}">
                <a16:creationId xmlns:a16="http://schemas.microsoft.com/office/drawing/2014/main" id="{9049788F-EC8C-FD44-9FAB-0B4246002383}"/>
              </a:ext>
            </a:extLst>
          </p:cNvPr>
          <p:cNvSpPr/>
          <p:nvPr/>
        </p:nvSpPr>
        <p:spPr>
          <a:xfrm>
            <a:off x="840589" y="3301659"/>
            <a:ext cx="2408055" cy="41563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CI/CD Service</a:t>
            </a:r>
          </a:p>
        </p:txBody>
      </p:sp>
    </p:spTree>
    <p:extLst>
      <p:ext uri="{BB962C8B-B14F-4D97-AF65-F5344CB8AC3E}">
        <p14:creationId xmlns:p14="http://schemas.microsoft.com/office/powerpoint/2010/main" val="4976912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5312BB3D-F6F9-9345-93AB-E76FB3E3524F}"/>
              </a:ext>
            </a:extLst>
          </p:cNvPr>
          <p:cNvSpPr>
            <a:spLocks noGrp="1"/>
          </p:cNvSpPr>
          <p:nvPr>
            <p:ph type="title"/>
          </p:nvPr>
        </p:nvSpPr>
        <p:spPr/>
        <p:txBody>
          <a:bodyPr/>
          <a:lstStyle/>
          <a:p>
            <a:r>
              <a:rPr lang="en-US" dirty="0"/>
              <a:t>Adobe Experience Manager Cloud Service: Key Characteristics</a:t>
            </a:r>
          </a:p>
        </p:txBody>
      </p:sp>
      <p:sp>
        <p:nvSpPr>
          <p:cNvPr id="2" name="Content Placeholder 1">
            <a:extLst>
              <a:ext uri="{FF2B5EF4-FFF2-40B4-BE49-F238E27FC236}">
                <a16:creationId xmlns:a16="http://schemas.microsoft.com/office/drawing/2014/main" id="{B2E2C07F-E594-FE4F-8589-5A2CD84B8B97}"/>
              </a:ext>
            </a:extLst>
          </p:cNvPr>
          <p:cNvSpPr>
            <a:spLocks noGrp="1"/>
          </p:cNvSpPr>
          <p:nvPr>
            <p:ph sz="quarter" idx="13"/>
          </p:nvPr>
        </p:nvSpPr>
        <p:spPr/>
        <p:txBody>
          <a:bodyPr/>
          <a:lstStyle/>
          <a:p>
            <a:endParaRPr lang="en-US"/>
          </a:p>
        </p:txBody>
      </p:sp>
      <p:graphicFrame>
        <p:nvGraphicFramePr>
          <p:cNvPr id="5" name="Table 4">
            <a:extLst>
              <a:ext uri="{FF2B5EF4-FFF2-40B4-BE49-F238E27FC236}">
                <a16:creationId xmlns:a16="http://schemas.microsoft.com/office/drawing/2014/main" id="{0BD434BD-3951-9A40-B5E9-BB1FC537BB9B}"/>
              </a:ext>
            </a:extLst>
          </p:cNvPr>
          <p:cNvGraphicFramePr>
            <a:graphicFrameLocks noGrp="1"/>
          </p:cNvGraphicFramePr>
          <p:nvPr/>
        </p:nvGraphicFramePr>
        <p:xfrm>
          <a:off x="354965" y="1877006"/>
          <a:ext cx="5386070" cy="1366254"/>
        </p:xfrm>
        <a:graphic>
          <a:graphicData uri="http://schemas.openxmlformats.org/drawingml/2006/table">
            <a:tbl>
              <a:tblPr firstRow="1" bandRow="1">
                <a:tableStyleId>{18603FDC-E32A-4AB5-989C-0864C3EAD2B8}</a:tableStyleId>
              </a:tblPr>
              <a:tblGrid>
                <a:gridCol w="3385762">
                  <a:extLst>
                    <a:ext uri="{9D8B030D-6E8A-4147-A177-3AD203B41FA5}">
                      <a16:colId xmlns:a16="http://schemas.microsoft.com/office/drawing/2014/main" val="983517765"/>
                    </a:ext>
                  </a:extLst>
                </a:gridCol>
                <a:gridCol w="2000308">
                  <a:extLst>
                    <a:ext uri="{9D8B030D-6E8A-4147-A177-3AD203B41FA5}">
                      <a16:colId xmlns:a16="http://schemas.microsoft.com/office/drawing/2014/main" val="3430665696"/>
                    </a:ext>
                  </a:extLst>
                </a:gridCol>
              </a:tblGrid>
              <a:tr h="683127">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dirty="0">
                          <a:solidFill>
                            <a:schemeClr val="tx1">
                              <a:lumMod val="65000"/>
                              <a:lumOff val="35000"/>
                            </a:schemeClr>
                          </a:solidFill>
                        </a:rPr>
                        <a:t>Best in class service level</a:t>
                      </a:r>
                      <a:endParaRPr lang="en-US" sz="1600" b="0" dirty="0">
                        <a:solidFill>
                          <a:schemeClr val="tx1">
                            <a:lumMod val="65000"/>
                            <a:lumOff val="35000"/>
                          </a:schemeClr>
                        </a:solidFill>
                        <a:latin typeface="Adobe Clean" panose="020B05030204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a:solidFill>
                            <a:schemeClr val="tx1">
                              <a:lumMod val="65000"/>
                              <a:lumOff val="35000"/>
                            </a:schemeClr>
                          </a:solidFill>
                        </a:rPr>
                        <a:t>No content freeze or downtime</a:t>
                      </a:r>
                      <a:endParaRPr lang="en-US" sz="1600" b="0">
                        <a:solidFill>
                          <a:schemeClr val="tx1">
                            <a:lumMod val="65000"/>
                            <a:lumOff val="35000"/>
                          </a:schemeClr>
                        </a:solidFill>
                        <a:latin typeface="Adobe Clean" panose="020B05030204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805055"/>
                  </a:ext>
                </a:extLst>
              </a:tr>
              <a:tr h="683127">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a:solidFill>
                            <a:schemeClr val="tx1">
                              <a:lumMod val="65000"/>
                              <a:lumOff val="35000"/>
                            </a:schemeClr>
                          </a:solidFill>
                        </a:rPr>
                        <a:t>Protection against cloud disasters and failures</a:t>
                      </a:r>
                      <a:endParaRPr lang="en-US" sz="1600" b="0">
                        <a:solidFill>
                          <a:schemeClr val="tx1">
                            <a:lumMod val="65000"/>
                            <a:lumOff val="35000"/>
                          </a:schemeClr>
                        </a:solidFill>
                        <a:latin typeface="Adobe Clean" panose="020B05030204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dirty="0">
                          <a:solidFill>
                            <a:schemeClr val="tx1">
                              <a:lumMod val="65000"/>
                              <a:lumOff val="35000"/>
                            </a:schemeClr>
                          </a:solidFill>
                        </a:rPr>
                        <a:t>Robust on-demand data storage</a:t>
                      </a:r>
                      <a:endParaRPr lang="en-US" sz="1600" b="0" dirty="0">
                        <a:solidFill>
                          <a:schemeClr val="tx1">
                            <a:lumMod val="65000"/>
                            <a:lumOff val="35000"/>
                          </a:schemeClr>
                        </a:solidFill>
                        <a:latin typeface="Adobe Clean" panose="020B05030204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9531554"/>
                  </a:ext>
                </a:extLst>
              </a:tr>
            </a:tbl>
          </a:graphicData>
        </a:graphic>
      </p:graphicFrame>
      <p:graphicFrame>
        <p:nvGraphicFramePr>
          <p:cNvPr id="6" name="Table 5">
            <a:extLst>
              <a:ext uri="{FF2B5EF4-FFF2-40B4-BE49-F238E27FC236}">
                <a16:creationId xmlns:a16="http://schemas.microsoft.com/office/drawing/2014/main" id="{94AD7662-5769-7840-84BC-E697CB3D98FA}"/>
              </a:ext>
            </a:extLst>
          </p:cNvPr>
          <p:cNvGraphicFramePr>
            <a:graphicFrameLocks noGrp="1"/>
          </p:cNvGraphicFramePr>
          <p:nvPr/>
        </p:nvGraphicFramePr>
        <p:xfrm>
          <a:off x="354965" y="4229226"/>
          <a:ext cx="5386070" cy="1591764"/>
        </p:xfrm>
        <a:graphic>
          <a:graphicData uri="http://schemas.openxmlformats.org/drawingml/2006/table">
            <a:tbl>
              <a:tblPr firstRow="1" bandRow="1">
                <a:tableStyleId>{284E427A-3D55-4303-BF80-6455036E1DE7}</a:tableStyleId>
              </a:tblPr>
              <a:tblGrid>
                <a:gridCol w="3598835">
                  <a:extLst>
                    <a:ext uri="{9D8B030D-6E8A-4147-A177-3AD203B41FA5}">
                      <a16:colId xmlns:a16="http://schemas.microsoft.com/office/drawing/2014/main" val="983517765"/>
                    </a:ext>
                  </a:extLst>
                </a:gridCol>
                <a:gridCol w="1787235">
                  <a:extLst>
                    <a:ext uri="{9D8B030D-6E8A-4147-A177-3AD203B41FA5}">
                      <a16:colId xmlns:a16="http://schemas.microsoft.com/office/drawing/2014/main" val="3430665696"/>
                    </a:ext>
                  </a:extLst>
                </a:gridCol>
              </a:tblGrid>
              <a:tr h="768804">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kern="1200">
                          <a:solidFill>
                            <a:schemeClr val="tx1">
                              <a:lumMod val="65000"/>
                              <a:lumOff val="35000"/>
                            </a:schemeClr>
                          </a:solidFill>
                        </a:rPr>
                        <a:t>Ensure performance during peak hours of traffic by visitor and users</a:t>
                      </a:r>
                      <a:endParaRPr lang="en-US" sz="1600" b="0" kern="1200">
                        <a:solidFill>
                          <a:schemeClr val="tx1">
                            <a:lumMod val="65000"/>
                            <a:lumOff val="35000"/>
                          </a:schemeClr>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kern="1200" dirty="0">
                          <a:solidFill>
                            <a:schemeClr val="tx1">
                              <a:lumMod val="65000"/>
                              <a:lumOff val="35000"/>
                            </a:schemeClr>
                          </a:solidFill>
                        </a:rPr>
                        <a:t>Auto-scaling (publish &amp; author)</a:t>
                      </a:r>
                      <a:endParaRPr lang="en-US" sz="1600" b="0" kern="1200" dirty="0">
                        <a:solidFill>
                          <a:schemeClr val="tx1">
                            <a:lumMod val="65000"/>
                            <a:lumOff val="35000"/>
                          </a:schemeClr>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805055"/>
                  </a:ext>
                </a:extLst>
              </a:tr>
              <a:tr h="80010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kern="1200">
                          <a:solidFill>
                            <a:schemeClr val="tx1">
                              <a:lumMod val="65000"/>
                              <a:lumOff val="35000"/>
                            </a:schemeClr>
                          </a:solidFill>
                        </a:rPr>
                        <a:t>Faster rendering and processing of 100%-pixel quality assets</a:t>
                      </a:r>
                      <a:endParaRPr lang="en-US" sz="1600" b="0" kern="1200">
                        <a:solidFill>
                          <a:schemeClr val="tx1">
                            <a:lumMod val="65000"/>
                            <a:lumOff val="35000"/>
                          </a:schemeClr>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kern="1200" dirty="0">
                          <a:solidFill>
                            <a:schemeClr val="tx1">
                              <a:lumMod val="65000"/>
                              <a:lumOff val="35000"/>
                            </a:schemeClr>
                          </a:solidFill>
                        </a:rPr>
                        <a:t>Microservices for assets ingestion and processing</a:t>
                      </a:r>
                      <a:endParaRPr lang="en-US" sz="1600" b="0" kern="1200" dirty="0">
                        <a:solidFill>
                          <a:schemeClr val="tx1">
                            <a:lumMod val="65000"/>
                            <a:lumOff val="35000"/>
                          </a:schemeClr>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59263559"/>
                  </a:ext>
                </a:extLst>
              </a:tr>
            </a:tbl>
          </a:graphicData>
        </a:graphic>
      </p:graphicFrame>
      <p:graphicFrame>
        <p:nvGraphicFramePr>
          <p:cNvPr id="7" name="Table 6">
            <a:extLst>
              <a:ext uri="{FF2B5EF4-FFF2-40B4-BE49-F238E27FC236}">
                <a16:creationId xmlns:a16="http://schemas.microsoft.com/office/drawing/2014/main" id="{C1D58AE3-6901-6A42-BA71-7EFE3AC481F3}"/>
              </a:ext>
            </a:extLst>
          </p:cNvPr>
          <p:cNvGraphicFramePr>
            <a:graphicFrameLocks noGrp="1"/>
          </p:cNvGraphicFramePr>
          <p:nvPr/>
        </p:nvGraphicFramePr>
        <p:xfrm>
          <a:off x="6256655" y="1882262"/>
          <a:ext cx="5386070" cy="1325563"/>
        </p:xfrm>
        <a:graphic>
          <a:graphicData uri="http://schemas.openxmlformats.org/drawingml/2006/table">
            <a:tbl>
              <a:tblPr firstRow="1" bandRow="1">
                <a:tableStyleId>{284E427A-3D55-4303-BF80-6455036E1DE7}</a:tableStyleId>
              </a:tblPr>
              <a:tblGrid>
                <a:gridCol w="3598835">
                  <a:extLst>
                    <a:ext uri="{9D8B030D-6E8A-4147-A177-3AD203B41FA5}">
                      <a16:colId xmlns:a16="http://schemas.microsoft.com/office/drawing/2014/main" val="983517765"/>
                    </a:ext>
                  </a:extLst>
                </a:gridCol>
                <a:gridCol w="1787235">
                  <a:extLst>
                    <a:ext uri="{9D8B030D-6E8A-4147-A177-3AD203B41FA5}">
                      <a16:colId xmlns:a16="http://schemas.microsoft.com/office/drawing/2014/main" val="3430665696"/>
                    </a:ext>
                  </a:extLst>
                </a:gridCol>
              </a:tblGrid>
              <a:tr h="1325563">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kern="1200" dirty="0"/>
                        <a:t>Continuous access to the latest innovations</a:t>
                      </a:r>
                      <a:endParaRPr lang="en-US" sz="1600" b="0" kern="1200" dirty="0">
                        <a:solidFill>
                          <a:schemeClr val="tx1">
                            <a:lumMod val="65000"/>
                            <a:lumOff val="35000"/>
                          </a:schemeClr>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kern="1200" dirty="0"/>
                        <a:t>Automated rolling product updates</a:t>
                      </a:r>
                      <a:endParaRPr lang="en-US" sz="1600" b="0" kern="1200" dirty="0">
                        <a:solidFill>
                          <a:schemeClr val="tx1">
                            <a:lumMod val="65000"/>
                            <a:lumOff val="35000"/>
                          </a:schemeClr>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805055"/>
                  </a:ext>
                </a:extLst>
              </a:tr>
            </a:tbl>
          </a:graphicData>
        </a:graphic>
      </p:graphicFrame>
      <p:graphicFrame>
        <p:nvGraphicFramePr>
          <p:cNvPr id="8" name="Table 7">
            <a:extLst>
              <a:ext uri="{FF2B5EF4-FFF2-40B4-BE49-F238E27FC236}">
                <a16:creationId xmlns:a16="http://schemas.microsoft.com/office/drawing/2014/main" id="{7BC90373-DE13-3546-9B1D-965163F53412}"/>
              </a:ext>
            </a:extLst>
          </p:cNvPr>
          <p:cNvGraphicFramePr>
            <a:graphicFrameLocks noGrp="1"/>
          </p:cNvGraphicFramePr>
          <p:nvPr/>
        </p:nvGraphicFramePr>
        <p:xfrm>
          <a:off x="6256655" y="4221732"/>
          <a:ext cx="5386070" cy="1576398"/>
        </p:xfrm>
        <a:graphic>
          <a:graphicData uri="http://schemas.openxmlformats.org/drawingml/2006/table">
            <a:tbl>
              <a:tblPr firstRow="1" bandRow="1">
                <a:tableStyleId>{284E427A-3D55-4303-BF80-6455036E1DE7}</a:tableStyleId>
              </a:tblPr>
              <a:tblGrid>
                <a:gridCol w="3598835">
                  <a:extLst>
                    <a:ext uri="{9D8B030D-6E8A-4147-A177-3AD203B41FA5}">
                      <a16:colId xmlns:a16="http://schemas.microsoft.com/office/drawing/2014/main" val="983517765"/>
                    </a:ext>
                  </a:extLst>
                </a:gridCol>
                <a:gridCol w="1787235">
                  <a:extLst>
                    <a:ext uri="{9D8B030D-6E8A-4147-A177-3AD203B41FA5}">
                      <a16:colId xmlns:a16="http://schemas.microsoft.com/office/drawing/2014/main" val="3430665696"/>
                    </a:ext>
                  </a:extLst>
                </a:gridCol>
              </a:tblGrid>
              <a:tr h="776049">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kern="1200" dirty="0">
                          <a:solidFill>
                            <a:schemeClr val="tx1">
                              <a:lumMod val="65000"/>
                              <a:lumOff val="35000"/>
                            </a:schemeClr>
                          </a:solidFill>
                        </a:rPr>
                        <a:t>Always up-to-date with performance enhancements and security updates</a:t>
                      </a:r>
                      <a:endParaRPr lang="en-US" sz="1600" b="0" kern="1200" dirty="0">
                        <a:solidFill>
                          <a:schemeClr val="tx1">
                            <a:lumMod val="65000"/>
                            <a:lumOff val="35000"/>
                          </a:schemeClr>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kern="1200">
                          <a:solidFill>
                            <a:schemeClr val="tx1">
                              <a:lumMod val="65000"/>
                              <a:lumOff val="35000"/>
                            </a:schemeClr>
                          </a:solidFill>
                        </a:rPr>
                        <a:t>Automated corrective updates</a:t>
                      </a:r>
                      <a:endParaRPr lang="en-US" sz="1600" b="0" kern="1200">
                        <a:solidFill>
                          <a:schemeClr val="tx1">
                            <a:lumMod val="65000"/>
                            <a:lumOff val="35000"/>
                          </a:schemeClr>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805055"/>
                  </a:ext>
                </a:extLst>
              </a:tr>
              <a:tr h="800349">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kern="1200">
                          <a:solidFill>
                            <a:schemeClr val="tx1">
                              <a:lumMod val="65000"/>
                              <a:lumOff val="35000"/>
                            </a:schemeClr>
                          </a:solidFill>
                        </a:rPr>
                        <a:t>Intelligence and machine learning by default</a:t>
                      </a:r>
                      <a:endParaRPr lang="en-US" sz="1600" b="0" kern="1200">
                        <a:solidFill>
                          <a:schemeClr val="tx1">
                            <a:lumMod val="65000"/>
                            <a:lumOff val="35000"/>
                          </a:schemeClr>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kern="1200" dirty="0">
                          <a:solidFill>
                            <a:schemeClr val="tx1">
                              <a:lumMod val="65000"/>
                              <a:lumOff val="35000"/>
                            </a:schemeClr>
                          </a:solidFill>
                        </a:rPr>
                        <a:t>Native access to Sensei intelligence</a:t>
                      </a:r>
                      <a:endParaRPr lang="en-US" sz="1600" b="0" kern="1200" dirty="0">
                        <a:solidFill>
                          <a:schemeClr val="tx1">
                            <a:lumMod val="65000"/>
                            <a:lumOff val="35000"/>
                          </a:schemeClr>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59263559"/>
                  </a:ext>
                </a:extLst>
              </a:tr>
            </a:tbl>
          </a:graphicData>
        </a:graphic>
      </p:graphicFrame>
      <p:grpSp>
        <p:nvGrpSpPr>
          <p:cNvPr id="9" name="Group 8">
            <a:extLst>
              <a:ext uri="{FF2B5EF4-FFF2-40B4-BE49-F238E27FC236}">
                <a16:creationId xmlns:a16="http://schemas.microsoft.com/office/drawing/2014/main" id="{82F8C21D-ABB5-5A46-BED4-D672C44D2F75}"/>
              </a:ext>
            </a:extLst>
          </p:cNvPr>
          <p:cNvGrpSpPr/>
          <p:nvPr/>
        </p:nvGrpSpPr>
        <p:grpSpPr>
          <a:xfrm>
            <a:off x="354965" y="1315172"/>
            <a:ext cx="3636010" cy="640080"/>
            <a:chOff x="353060" y="1365725"/>
            <a:chExt cx="3636010" cy="640080"/>
          </a:xfrm>
        </p:grpSpPr>
        <p:sp>
          <p:nvSpPr>
            <p:cNvPr id="10" name="Rectangle 9">
              <a:extLst>
                <a:ext uri="{FF2B5EF4-FFF2-40B4-BE49-F238E27FC236}">
                  <a16:creationId xmlns:a16="http://schemas.microsoft.com/office/drawing/2014/main" id="{F91C9C8A-75B7-284B-A911-9130C7AE2665}"/>
                </a:ext>
              </a:extLst>
            </p:cNvPr>
            <p:cNvSpPr/>
            <p:nvPr/>
          </p:nvSpPr>
          <p:spPr>
            <a:xfrm>
              <a:off x="868680" y="1445012"/>
              <a:ext cx="3120390" cy="48150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solidFill>
                  <a:latin typeface="Adobe Clean" panose="020B0503020404020204" pitchFamily="34" charset="0"/>
                </a:rPr>
                <a:t>Always On</a:t>
              </a:r>
            </a:p>
          </p:txBody>
        </p:sp>
        <p:sp>
          <p:nvSpPr>
            <p:cNvPr id="11" name="Oval 10">
              <a:extLst>
                <a:ext uri="{FF2B5EF4-FFF2-40B4-BE49-F238E27FC236}">
                  <a16:creationId xmlns:a16="http://schemas.microsoft.com/office/drawing/2014/main" id="{A45B5820-3028-BC4E-8AB1-4F77F8EC937D}"/>
                </a:ext>
              </a:extLst>
            </p:cNvPr>
            <p:cNvSpPr/>
            <p:nvPr/>
          </p:nvSpPr>
          <p:spPr>
            <a:xfrm>
              <a:off x="353060" y="1365725"/>
              <a:ext cx="640080" cy="64008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latin typeface="Adobe Clean" panose="020B0503020404020204" pitchFamily="34" charset="0"/>
                </a:rPr>
                <a:t>1</a:t>
              </a:r>
            </a:p>
          </p:txBody>
        </p:sp>
      </p:grpSp>
      <p:grpSp>
        <p:nvGrpSpPr>
          <p:cNvPr id="12" name="Group 11">
            <a:extLst>
              <a:ext uri="{FF2B5EF4-FFF2-40B4-BE49-F238E27FC236}">
                <a16:creationId xmlns:a16="http://schemas.microsoft.com/office/drawing/2014/main" id="{7E03246E-6FE5-F740-9050-DA8D6F8A6082}"/>
              </a:ext>
            </a:extLst>
          </p:cNvPr>
          <p:cNvGrpSpPr/>
          <p:nvPr/>
        </p:nvGrpSpPr>
        <p:grpSpPr>
          <a:xfrm>
            <a:off x="6261447" y="1321137"/>
            <a:ext cx="3636010" cy="640080"/>
            <a:chOff x="353060" y="1365725"/>
            <a:chExt cx="3636010" cy="640080"/>
          </a:xfrm>
        </p:grpSpPr>
        <p:sp>
          <p:nvSpPr>
            <p:cNvPr id="13" name="Rectangle 12">
              <a:extLst>
                <a:ext uri="{FF2B5EF4-FFF2-40B4-BE49-F238E27FC236}">
                  <a16:creationId xmlns:a16="http://schemas.microsoft.com/office/drawing/2014/main" id="{3C7E1584-ECC9-774A-8874-FFE625B38296}"/>
                </a:ext>
              </a:extLst>
            </p:cNvPr>
            <p:cNvSpPr/>
            <p:nvPr/>
          </p:nvSpPr>
          <p:spPr>
            <a:xfrm>
              <a:off x="868680" y="1445012"/>
              <a:ext cx="3120390" cy="48150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solidFill>
                  <a:latin typeface="Adobe Clean" panose="020B0503020404020204" pitchFamily="34" charset="0"/>
                </a:rPr>
                <a:t>Always Current</a:t>
              </a:r>
            </a:p>
          </p:txBody>
        </p:sp>
        <p:sp>
          <p:nvSpPr>
            <p:cNvPr id="14" name="Oval 13">
              <a:extLst>
                <a:ext uri="{FF2B5EF4-FFF2-40B4-BE49-F238E27FC236}">
                  <a16:creationId xmlns:a16="http://schemas.microsoft.com/office/drawing/2014/main" id="{AA734A6F-2092-7D47-B730-0BE8AB0F8715}"/>
                </a:ext>
              </a:extLst>
            </p:cNvPr>
            <p:cNvSpPr/>
            <p:nvPr/>
          </p:nvSpPr>
          <p:spPr>
            <a:xfrm>
              <a:off x="353060" y="1365725"/>
              <a:ext cx="640080" cy="64008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latin typeface="Adobe Clean" panose="020B0503020404020204" pitchFamily="34" charset="0"/>
                </a:rPr>
                <a:t>2</a:t>
              </a:r>
            </a:p>
          </p:txBody>
        </p:sp>
      </p:grpSp>
      <p:grpSp>
        <p:nvGrpSpPr>
          <p:cNvPr id="15" name="Group 14">
            <a:extLst>
              <a:ext uri="{FF2B5EF4-FFF2-40B4-BE49-F238E27FC236}">
                <a16:creationId xmlns:a16="http://schemas.microsoft.com/office/drawing/2014/main" id="{4F3A53E7-23E9-AF42-97BB-94DEF8464303}"/>
              </a:ext>
            </a:extLst>
          </p:cNvPr>
          <p:cNvGrpSpPr/>
          <p:nvPr/>
        </p:nvGrpSpPr>
        <p:grpSpPr>
          <a:xfrm>
            <a:off x="354965" y="3671891"/>
            <a:ext cx="3636010" cy="640080"/>
            <a:chOff x="353060" y="1365725"/>
            <a:chExt cx="3636010" cy="640080"/>
          </a:xfrm>
        </p:grpSpPr>
        <p:sp>
          <p:nvSpPr>
            <p:cNvPr id="16" name="Rectangle 15">
              <a:extLst>
                <a:ext uri="{FF2B5EF4-FFF2-40B4-BE49-F238E27FC236}">
                  <a16:creationId xmlns:a16="http://schemas.microsoft.com/office/drawing/2014/main" id="{9755D176-4909-374B-B03F-C5C0271E257D}"/>
                </a:ext>
              </a:extLst>
            </p:cNvPr>
            <p:cNvSpPr/>
            <p:nvPr/>
          </p:nvSpPr>
          <p:spPr>
            <a:xfrm>
              <a:off x="868680" y="1445012"/>
              <a:ext cx="3120390" cy="48150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solidFill>
                  <a:latin typeface="Adobe Clean" panose="020B0503020404020204" pitchFamily="34" charset="0"/>
                </a:rPr>
                <a:t>Always at Scale</a:t>
              </a:r>
            </a:p>
          </p:txBody>
        </p:sp>
        <p:sp>
          <p:nvSpPr>
            <p:cNvPr id="17" name="Oval 16">
              <a:extLst>
                <a:ext uri="{FF2B5EF4-FFF2-40B4-BE49-F238E27FC236}">
                  <a16:creationId xmlns:a16="http://schemas.microsoft.com/office/drawing/2014/main" id="{D3F5C0D2-3CBC-6944-A5E9-9B8FCD5380F8}"/>
                </a:ext>
              </a:extLst>
            </p:cNvPr>
            <p:cNvSpPr/>
            <p:nvPr/>
          </p:nvSpPr>
          <p:spPr>
            <a:xfrm>
              <a:off x="353060" y="1365725"/>
              <a:ext cx="640080" cy="64008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latin typeface="Adobe Clean" panose="020B0503020404020204" pitchFamily="34" charset="0"/>
                </a:rPr>
                <a:t>3</a:t>
              </a:r>
            </a:p>
          </p:txBody>
        </p:sp>
      </p:grpSp>
      <p:grpSp>
        <p:nvGrpSpPr>
          <p:cNvPr id="18" name="Group 17">
            <a:extLst>
              <a:ext uri="{FF2B5EF4-FFF2-40B4-BE49-F238E27FC236}">
                <a16:creationId xmlns:a16="http://schemas.microsoft.com/office/drawing/2014/main" id="{BDBA71BA-8926-C74D-9606-7B42B9A05AE9}"/>
              </a:ext>
            </a:extLst>
          </p:cNvPr>
          <p:cNvGrpSpPr/>
          <p:nvPr/>
        </p:nvGrpSpPr>
        <p:grpSpPr>
          <a:xfrm>
            <a:off x="6261447" y="3661500"/>
            <a:ext cx="3636010" cy="640080"/>
            <a:chOff x="353060" y="1365725"/>
            <a:chExt cx="3636010" cy="640080"/>
          </a:xfrm>
        </p:grpSpPr>
        <p:sp>
          <p:nvSpPr>
            <p:cNvPr id="19" name="Rectangle 18">
              <a:extLst>
                <a:ext uri="{FF2B5EF4-FFF2-40B4-BE49-F238E27FC236}">
                  <a16:creationId xmlns:a16="http://schemas.microsoft.com/office/drawing/2014/main" id="{67E57FC5-1C38-024F-AF9B-CB1DF9A542EF}"/>
                </a:ext>
              </a:extLst>
            </p:cNvPr>
            <p:cNvSpPr/>
            <p:nvPr/>
          </p:nvSpPr>
          <p:spPr>
            <a:xfrm>
              <a:off x="868680" y="1445012"/>
              <a:ext cx="3120390" cy="48150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solidFill>
                  <a:latin typeface="Adobe Clean" panose="020B0503020404020204" pitchFamily="34" charset="0"/>
                </a:rPr>
                <a:t>Always Learning</a:t>
              </a:r>
            </a:p>
          </p:txBody>
        </p:sp>
        <p:sp>
          <p:nvSpPr>
            <p:cNvPr id="20" name="Oval 19">
              <a:extLst>
                <a:ext uri="{FF2B5EF4-FFF2-40B4-BE49-F238E27FC236}">
                  <a16:creationId xmlns:a16="http://schemas.microsoft.com/office/drawing/2014/main" id="{EC999529-6C55-CA44-B419-E4E129A1C583}"/>
                </a:ext>
              </a:extLst>
            </p:cNvPr>
            <p:cNvSpPr/>
            <p:nvPr/>
          </p:nvSpPr>
          <p:spPr>
            <a:xfrm>
              <a:off x="353060" y="1365725"/>
              <a:ext cx="640080" cy="64008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latin typeface="Adobe Clean" panose="020B0503020404020204" pitchFamily="34" charset="0"/>
                </a:rPr>
                <a:t>4</a:t>
              </a:r>
            </a:p>
          </p:txBody>
        </p:sp>
      </p:grpSp>
    </p:spTree>
    <p:extLst>
      <p:ext uri="{BB962C8B-B14F-4D97-AF65-F5344CB8AC3E}">
        <p14:creationId xmlns:p14="http://schemas.microsoft.com/office/powerpoint/2010/main" val="26097741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B6AE5ECE-1BBB-7348-B848-0CC31BD43090}"/>
              </a:ext>
            </a:extLst>
          </p:cNvPr>
          <p:cNvSpPr>
            <a:spLocks noGrp="1"/>
          </p:cNvSpPr>
          <p:nvPr>
            <p:ph type="title"/>
          </p:nvPr>
        </p:nvSpPr>
        <p:spPr/>
        <p:txBody>
          <a:bodyPr>
            <a:normAutofit/>
          </a:bodyPr>
          <a:lstStyle/>
          <a:p>
            <a:r>
              <a:rPr lang="en-US" dirty="0"/>
              <a:t>Adobe Experience Manager Cloud Service: Runtime Architecture</a:t>
            </a:r>
          </a:p>
        </p:txBody>
      </p:sp>
      <p:sp>
        <p:nvSpPr>
          <p:cNvPr id="2" name="Slide Number Placeholder 1">
            <a:extLst>
              <a:ext uri="{FF2B5EF4-FFF2-40B4-BE49-F238E27FC236}">
                <a16:creationId xmlns:a16="http://schemas.microsoft.com/office/drawing/2014/main" id="{1FE73913-A27B-F54E-9FA0-5FA8FAD3BA57}"/>
              </a:ext>
            </a:extLst>
          </p:cNvPr>
          <p:cNvSpPr>
            <a:spLocks noGrp="1"/>
          </p:cNvSpPr>
          <p:nvPr>
            <p:ph type="sldNum" sz="quarter" idx="4294967295"/>
          </p:nvPr>
        </p:nvSpPr>
        <p:spPr>
          <a:xfrm>
            <a:off x="0" y="0"/>
            <a:ext cx="0" cy="0"/>
          </a:xfrm>
        </p:spPr>
        <p:txBody>
          <a:bodyPr/>
          <a:lstStyle/>
          <a:p>
            <a:pPr algn="ctr"/>
            <a:fld id="{90156F56-D5AE-4C6F-B826-C69D1BC521BB}" type="slidenum">
              <a:rPr lang="en-US" smtClean="0"/>
              <a:pPr algn="ctr"/>
              <a:t>101</a:t>
            </a:fld>
            <a:endParaRPr lang="en-US" dirty="0"/>
          </a:p>
        </p:txBody>
      </p:sp>
      <p:grpSp>
        <p:nvGrpSpPr>
          <p:cNvPr id="9" name="Group 8">
            <a:extLst>
              <a:ext uri="{FF2B5EF4-FFF2-40B4-BE49-F238E27FC236}">
                <a16:creationId xmlns:a16="http://schemas.microsoft.com/office/drawing/2014/main" id="{F535A92B-D8FC-4144-95E1-61D464FCF285}"/>
              </a:ext>
            </a:extLst>
          </p:cNvPr>
          <p:cNvGrpSpPr/>
          <p:nvPr/>
        </p:nvGrpSpPr>
        <p:grpSpPr>
          <a:xfrm>
            <a:off x="2773613" y="2231503"/>
            <a:ext cx="5943600" cy="3877253"/>
            <a:chOff x="2604655" y="1316180"/>
            <a:chExt cx="6941127" cy="4683769"/>
          </a:xfrm>
        </p:grpSpPr>
        <p:sp>
          <p:nvSpPr>
            <p:cNvPr id="7" name="Rounded Rectangle 6">
              <a:extLst>
                <a:ext uri="{FF2B5EF4-FFF2-40B4-BE49-F238E27FC236}">
                  <a16:creationId xmlns:a16="http://schemas.microsoft.com/office/drawing/2014/main" id="{03332BBC-CCBD-7049-A170-A95AA66F0A69}"/>
                </a:ext>
              </a:extLst>
            </p:cNvPr>
            <p:cNvSpPr/>
            <p:nvPr/>
          </p:nvSpPr>
          <p:spPr>
            <a:xfrm>
              <a:off x="2604655" y="1316180"/>
              <a:ext cx="6941127" cy="4683769"/>
            </a:xfrm>
            <a:prstGeom prst="roundRect">
              <a:avLst/>
            </a:prstGeom>
            <a:solidFill>
              <a:schemeClr val="accent2"/>
            </a:solidFill>
            <a:ln>
              <a:noFill/>
            </a:ln>
            <a:effectLst>
              <a:innerShdw blurRad="1143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 shot of a city&#10;&#10;Description automatically generated">
              <a:extLst>
                <a:ext uri="{FF2B5EF4-FFF2-40B4-BE49-F238E27FC236}">
                  <a16:creationId xmlns:a16="http://schemas.microsoft.com/office/drawing/2014/main" id="{82919469-217B-874C-A94D-B6C24AB0C0F0}"/>
                </a:ext>
              </a:extLst>
            </p:cNvPr>
            <p:cNvPicPr>
              <a:picLocks noChangeAspect="1"/>
            </p:cNvPicPr>
            <p:nvPr/>
          </p:nvPicPr>
          <p:blipFill>
            <a:blip r:embed="rId3"/>
            <a:stretch>
              <a:fillRect/>
            </a:stretch>
          </p:blipFill>
          <p:spPr>
            <a:xfrm>
              <a:off x="3008312" y="1485900"/>
              <a:ext cx="6172200" cy="3886200"/>
            </a:xfrm>
            <a:prstGeom prst="rect">
              <a:avLst/>
            </a:prstGeom>
          </p:spPr>
        </p:pic>
        <p:sp>
          <p:nvSpPr>
            <p:cNvPr id="8" name="TextBox 7">
              <a:extLst>
                <a:ext uri="{FF2B5EF4-FFF2-40B4-BE49-F238E27FC236}">
                  <a16:creationId xmlns:a16="http://schemas.microsoft.com/office/drawing/2014/main" id="{B0AEB8B6-4746-1B40-AA4C-96E20E5AE577}"/>
                </a:ext>
              </a:extLst>
            </p:cNvPr>
            <p:cNvSpPr txBox="1"/>
            <p:nvPr/>
          </p:nvSpPr>
          <p:spPr>
            <a:xfrm>
              <a:off x="4086899" y="5372098"/>
              <a:ext cx="4050070" cy="446158"/>
            </a:xfrm>
            <a:prstGeom prst="rect">
              <a:avLst/>
            </a:prstGeom>
            <a:noFill/>
          </p:spPr>
          <p:txBody>
            <a:bodyPr wrap="square" rtlCol="0">
              <a:spAutoFit/>
            </a:bodyPr>
            <a:lstStyle/>
            <a:p>
              <a:r>
                <a:rPr lang="en-US" b="1" dirty="0">
                  <a:solidFill>
                    <a:schemeClr val="bg1"/>
                  </a:solidFill>
                </a:rPr>
                <a:t>Container Orchestration Service</a:t>
              </a:r>
            </a:p>
          </p:txBody>
        </p:sp>
      </p:grpSp>
      <p:sp>
        <p:nvSpPr>
          <p:cNvPr id="10" name="Rounded Rectangle 9">
            <a:extLst>
              <a:ext uri="{FF2B5EF4-FFF2-40B4-BE49-F238E27FC236}">
                <a16:creationId xmlns:a16="http://schemas.microsoft.com/office/drawing/2014/main" id="{59B657DC-B4A5-684C-A285-6BD7968246B5}"/>
              </a:ext>
            </a:extLst>
          </p:cNvPr>
          <p:cNvSpPr/>
          <p:nvPr/>
        </p:nvSpPr>
        <p:spPr>
          <a:xfrm>
            <a:off x="230187" y="2672830"/>
            <a:ext cx="2394198" cy="415637"/>
          </a:xfrm>
          <a:prstGeom prst="roundRect">
            <a:avLst/>
          </a:prstGeom>
          <a:solidFill>
            <a:schemeClr val="accent2"/>
          </a:solidFill>
          <a:ln>
            <a:noFill/>
          </a:ln>
          <a:effectLst>
            <a:innerShdw blurRad="1143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Replication Service</a:t>
            </a:r>
          </a:p>
        </p:txBody>
      </p:sp>
      <p:sp>
        <p:nvSpPr>
          <p:cNvPr id="11" name="Rounded Rectangle 10">
            <a:extLst>
              <a:ext uri="{FF2B5EF4-FFF2-40B4-BE49-F238E27FC236}">
                <a16:creationId xmlns:a16="http://schemas.microsoft.com/office/drawing/2014/main" id="{069E54E1-9777-234F-A307-F39F89083B62}"/>
              </a:ext>
            </a:extLst>
          </p:cNvPr>
          <p:cNvSpPr/>
          <p:nvPr/>
        </p:nvSpPr>
        <p:spPr>
          <a:xfrm>
            <a:off x="230185" y="3483321"/>
            <a:ext cx="2408055" cy="41563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CI/CD Service</a:t>
            </a:r>
          </a:p>
        </p:txBody>
      </p:sp>
      <p:sp>
        <p:nvSpPr>
          <p:cNvPr id="12" name="Rounded Rectangle 11">
            <a:extLst>
              <a:ext uri="{FF2B5EF4-FFF2-40B4-BE49-F238E27FC236}">
                <a16:creationId xmlns:a16="http://schemas.microsoft.com/office/drawing/2014/main" id="{86F15909-E35F-E84F-85F4-0D8A1B65FAAF}"/>
              </a:ext>
            </a:extLst>
          </p:cNvPr>
          <p:cNvSpPr/>
          <p:nvPr/>
        </p:nvSpPr>
        <p:spPr>
          <a:xfrm>
            <a:off x="216329" y="4293812"/>
            <a:ext cx="2408055" cy="70658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Identity Management Service</a:t>
            </a:r>
          </a:p>
        </p:txBody>
      </p:sp>
      <p:sp>
        <p:nvSpPr>
          <p:cNvPr id="13" name="Rounded Rectangle 12">
            <a:extLst>
              <a:ext uri="{FF2B5EF4-FFF2-40B4-BE49-F238E27FC236}">
                <a16:creationId xmlns:a16="http://schemas.microsoft.com/office/drawing/2014/main" id="{569A7328-1A48-3341-A38C-64AE29480B24}"/>
              </a:ext>
            </a:extLst>
          </p:cNvPr>
          <p:cNvSpPr/>
          <p:nvPr/>
        </p:nvSpPr>
        <p:spPr>
          <a:xfrm>
            <a:off x="4509161" y="1503946"/>
            <a:ext cx="2535381" cy="415637"/>
          </a:xfrm>
          <a:prstGeom prst="roundRect">
            <a:avLst/>
          </a:prstGeom>
          <a:solidFill>
            <a:schemeClr val="accent2"/>
          </a:solidFill>
          <a:ln>
            <a:noFill/>
          </a:ln>
          <a:effectLst>
            <a:innerShdw blurRad="1143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CDN Service</a:t>
            </a:r>
          </a:p>
        </p:txBody>
      </p:sp>
      <p:sp>
        <p:nvSpPr>
          <p:cNvPr id="15" name="Rounded Rectangle 14">
            <a:extLst>
              <a:ext uri="{FF2B5EF4-FFF2-40B4-BE49-F238E27FC236}">
                <a16:creationId xmlns:a16="http://schemas.microsoft.com/office/drawing/2014/main" id="{D95C27E7-5D98-D649-ACF6-8735F831B980}"/>
              </a:ext>
            </a:extLst>
          </p:cNvPr>
          <p:cNvSpPr/>
          <p:nvPr/>
        </p:nvSpPr>
        <p:spPr>
          <a:xfrm>
            <a:off x="8881767" y="5000393"/>
            <a:ext cx="3033142" cy="41563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Assets Compute Service</a:t>
            </a:r>
          </a:p>
        </p:txBody>
      </p:sp>
      <p:grpSp>
        <p:nvGrpSpPr>
          <p:cNvPr id="20" name="Group 19">
            <a:extLst>
              <a:ext uri="{FF2B5EF4-FFF2-40B4-BE49-F238E27FC236}">
                <a16:creationId xmlns:a16="http://schemas.microsoft.com/office/drawing/2014/main" id="{5BE7E828-2462-1843-A105-FD52BBD28A54}"/>
              </a:ext>
            </a:extLst>
          </p:cNvPr>
          <p:cNvGrpSpPr/>
          <p:nvPr/>
        </p:nvGrpSpPr>
        <p:grpSpPr>
          <a:xfrm>
            <a:off x="8881766" y="2672830"/>
            <a:ext cx="3033143" cy="1925782"/>
            <a:chOff x="9052355" y="2092036"/>
            <a:chExt cx="3033143" cy="1925782"/>
          </a:xfrm>
        </p:grpSpPr>
        <p:sp>
          <p:nvSpPr>
            <p:cNvPr id="18" name="Rounded Rectangle 17">
              <a:extLst>
                <a:ext uri="{FF2B5EF4-FFF2-40B4-BE49-F238E27FC236}">
                  <a16:creationId xmlns:a16="http://schemas.microsoft.com/office/drawing/2014/main" id="{2D50A76A-D7D5-AB44-A0BA-D03BE554F065}"/>
                </a:ext>
              </a:extLst>
            </p:cNvPr>
            <p:cNvSpPr/>
            <p:nvPr/>
          </p:nvSpPr>
          <p:spPr>
            <a:xfrm>
              <a:off x="9052355" y="2092036"/>
              <a:ext cx="3033143" cy="192578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picture containing drawing&#10;&#10;Description automatically generated">
              <a:extLst>
                <a:ext uri="{FF2B5EF4-FFF2-40B4-BE49-F238E27FC236}">
                  <a16:creationId xmlns:a16="http://schemas.microsoft.com/office/drawing/2014/main" id="{683832B7-A2EB-984D-8406-AF2CF5DFEA23}"/>
                </a:ext>
              </a:extLst>
            </p:cNvPr>
            <p:cNvPicPr>
              <a:picLocks noChangeAspect="1"/>
            </p:cNvPicPr>
            <p:nvPr/>
          </p:nvPicPr>
          <p:blipFill>
            <a:blip r:embed="rId4"/>
            <a:stretch>
              <a:fillRect/>
            </a:stretch>
          </p:blipFill>
          <p:spPr>
            <a:xfrm>
              <a:off x="9348997" y="2653717"/>
              <a:ext cx="2439857" cy="1163781"/>
            </a:xfrm>
            <a:prstGeom prst="rect">
              <a:avLst/>
            </a:prstGeom>
          </p:spPr>
        </p:pic>
        <p:sp>
          <p:nvSpPr>
            <p:cNvPr id="19" name="TextBox 18">
              <a:extLst>
                <a:ext uri="{FF2B5EF4-FFF2-40B4-BE49-F238E27FC236}">
                  <a16:creationId xmlns:a16="http://schemas.microsoft.com/office/drawing/2014/main" id="{7F0674E5-524C-024E-97C6-B90104BFD403}"/>
                </a:ext>
              </a:extLst>
            </p:cNvPr>
            <p:cNvSpPr txBox="1"/>
            <p:nvPr/>
          </p:nvSpPr>
          <p:spPr>
            <a:xfrm>
              <a:off x="9237805" y="2231503"/>
              <a:ext cx="2847693" cy="369332"/>
            </a:xfrm>
            <a:prstGeom prst="rect">
              <a:avLst/>
            </a:prstGeom>
            <a:noFill/>
          </p:spPr>
          <p:txBody>
            <a:bodyPr wrap="square" rtlCol="0">
              <a:spAutoFit/>
            </a:bodyPr>
            <a:lstStyle/>
            <a:p>
              <a:r>
                <a:rPr lang="en-US" b="1" dirty="0">
                  <a:solidFill>
                    <a:schemeClr val="bg1"/>
                  </a:solidFill>
                </a:rPr>
                <a:t>Content Repository Service</a:t>
              </a:r>
            </a:p>
          </p:txBody>
        </p:sp>
      </p:grpSp>
      <p:grpSp>
        <p:nvGrpSpPr>
          <p:cNvPr id="23" name="Group 22">
            <a:extLst>
              <a:ext uri="{FF2B5EF4-FFF2-40B4-BE49-F238E27FC236}">
                <a16:creationId xmlns:a16="http://schemas.microsoft.com/office/drawing/2014/main" id="{CE843A42-B406-384A-8898-6B47037166DC}"/>
              </a:ext>
            </a:extLst>
          </p:cNvPr>
          <p:cNvGrpSpPr/>
          <p:nvPr/>
        </p:nvGrpSpPr>
        <p:grpSpPr>
          <a:xfrm>
            <a:off x="9178408" y="934114"/>
            <a:ext cx="2535382" cy="1336731"/>
            <a:chOff x="9379527" y="641293"/>
            <a:chExt cx="2535382" cy="1336731"/>
          </a:xfrm>
        </p:grpSpPr>
        <p:sp>
          <p:nvSpPr>
            <p:cNvPr id="14" name="Rounded Rectangle 13">
              <a:extLst>
                <a:ext uri="{FF2B5EF4-FFF2-40B4-BE49-F238E27FC236}">
                  <a16:creationId xmlns:a16="http://schemas.microsoft.com/office/drawing/2014/main" id="{FEC4A589-59F2-C64A-9F90-2099614F07D5}"/>
                </a:ext>
              </a:extLst>
            </p:cNvPr>
            <p:cNvSpPr/>
            <p:nvPr/>
          </p:nvSpPr>
          <p:spPr>
            <a:xfrm>
              <a:off x="9379527" y="641293"/>
              <a:ext cx="2535381" cy="415637"/>
            </a:xfrm>
            <a:prstGeom prst="roundRect">
              <a:avLst/>
            </a:prstGeom>
            <a:solidFill>
              <a:srgbClr val="FFB0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 Environment</a:t>
              </a:r>
            </a:p>
          </p:txBody>
        </p:sp>
        <p:sp>
          <p:nvSpPr>
            <p:cNvPr id="21" name="Rounded Rectangle 20">
              <a:extLst>
                <a:ext uri="{FF2B5EF4-FFF2-40B4-BE49-F238E27FC236}">
                  <a16:creationId xmlns:a16="http://schemas.microsoft.com/office/drawing/2014/main" id="{759366FF-9B72-6F4D-8FE1-B012E07E1963}"/>
                </a:ext>
              </a:extLst>
            </p:cNvPr>
            <p:cNvSpPr/>
            <p:nvPr/>
          </p:nvSpPr>
          <p:spPr>
            <a:xfrm>
              <a:off x="9379528" y="1109812"/>
              <a:ext cx="2535381" cy="41563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Shared Service</a:t>
              </a:r>
            </a:p>
          </p:txBody>
        </p:sp>
        <p:sp>
          <p:nvSpPr>
            <p:cNvPr id="22" name="Rounded Rectangle 21">
              <a:extLst>
                <a:ext uri="{FF2B5EF4-FFF2-40B4-BE49-F238E27FC236}">
                  <a16:creationId xmlns:a16="http://schemas.microsoft.com/office/drawing/2014/main" id="{00E16AD3-C86E-454E-83E4-5F276E0CCC58}"/>
                </a:ext>
              </a:extLst>
            </p:cNvPr>
            <p:cNvSpPr/>
            <p:nvPr/>
          </p:nvSpPr>
          <p:spPr>
            <a:xfrm>
              <a:off x="9379527" y="1562387"/>
              <a:ext cx="2535381" cy="4156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Containers</a:t>
              </a:r>
            </a:p>
          </p:txBody>
        </p:sp>
      </p:grpSp>
    </p:spTree>
    <p:extLst>
      <p:ext uri="{BB962C8B-B14F-4D97-AF65-F5344CB8AC3E}">
        <p14:creationId xmlns:p14="http://schemas.microsoft.com/office/powerpoint/2010/main" val="9240062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57A5F5C-8CF0-2E43-A0C5-861E8500470B}"/>
              </a:ext>
            </a:extLst>
          </p:cNvPr>
          <p:cNvSpPr>
            <a:spLocks noGrp="1"/>
          </p:cNvSpPr>
          <p:nvPr>
            <p:ph idx="1"/>
          </p:nvPr>
        </p:nvSpPr>
        <p:spPr>
          <a:xfrm>
            <a:off x="320676" y="1073150"/>
            <a:ext cx="7171170" cy="5181600"/>
          </a:xfrm>
        </p:spPr>
        <p:txBody>
          <a:bodyPr>
            <a:normAutofit/>
          </a:bodyPr>
          <a:lstStyle/>
          <a:p>
            <a:r>
              <a:rPr lang="en-US" dirty="0"/>
              <a:t>Essential component to Adobe Experience Manager Cloud Service</a:t>
            </a:r>
          </a:p>
          <a:p>
            <a:r>
              <a:rPr lang="en-US" dirty="0"/>
              <a:t>Single entry point for the operations and developer persona </a:t>
            </a:r>
          </a:p>
          <a:p>
            <a:pPr lvl="1"/>
            <a:r>
              <a:rPr lang="en-US" dirty="0"/>
              <a:t>AEM programs and environments managed from Cloud Manager</a:t>
            </a:r>
          </a:p>
          <a:p>
            <a:pPr lvl="1"/>
            <a:r>
              <a:rPr lang="en-US" dirty="0"/>
              <a:t>New tenants of the Adobe Experience Manager Cloud Service provisioned for Cloud Manager access</a:t>
            </a:r>
          </a:p>
          <a:p>
            <a:endParaRPr lang="en-US" dirty="0"/>
          </a:p>
        </p:txBody>
      </p:sp>
      <p:sp>
        <p:nvSpPr>
          <p:cNvPr id="3" name="Title 2">
            <a:extLst>
              <a:ext uri="{FF2B5EF4-FFF2-40B4-BE49-F238E27FC236}">
                <a16:creationId xmlns:a16="http://schemas.microsoft.com/office/drawing/2014/main" id="{EA2CD971-42F8-1940-A386-933D0EEBEE79}"/>
              </a:ext>
            </a:extLst>
          </p:cNvPr>
          <p:cNvSpPr>
            <a:spLocks noGrp="1"/>
          </p:cNvSpPr>
          <p:nvPr>
            <p:ph type="title"/>
          </p:nvPr>
        </p:nvSpPr>
        <p:spPr>
          <a:xfrm>
            <a:off x="320040" y="296432"/>
            <a:ext cx="11579385" cy="625475"/>
          </a:xfrm>
        </p:spPr>
        <p:txBody>
          <a:bodyPr/>
          <a:lstStyle/>
          <a:p>
            <a:r>
              <a:rPr lang="en-US" dirty="0"/>
              <a:t>Cloud Manager</a:t>
            </a:r>
          </a:p>
        </p:txBody>
      </p:sp>
      <p:pic>
        <p:nvPicPr>
          <p:cNvPr id="6" name="Picture 5" descr="A picture containing screenshot&#10;&#10;Description automatically generated">
            <a:extLst>
              <a:ext uri="{FF2B5EF4-FFF2-40B4-BE49-F238E27FC236}">
                <a16:creationId xmlns:a16="http://schemas.microsoft.com/office/drawing/2014/main" id="{0B3325FB-A814-7741-8B47-99821195EDEB}"/>
              </a:ext>
            </a:extLst>
          </p:cNvPr>
          <p:cNvPicPr>
            <a:picLocks noChangeAspect="1"/>
          </p:cNvPicPr>
          <p:nvPr/>
        </p:nvPicPr>
        <p:blipFill>
          <a:blip r:embed="rId3"/>
          <a:stretch>
            <a:fillRect/>
          </a:stretch>
        </p:blipFill>
        <p:spPr>
          <a:xfrm>
            <a:off x="7664578" y="1082675"/>
            <a:ext cx="4051300" cy="2451100"/>
          </a:xfrm>
          <a:prstGeom prst="rect">
            <a:avLst/>
          </a:prstGeom>
          <a:ln>
            <a:noFill/>
          </a:ln>
          <a:effectLst>
            <a:outerShdw blurRad="292100" dist="139700" dir="2700000" algn="tl" rotWithShape="0">
              <a:srgbClr val="333333">
                <a:alpha val="65000"/>
              </a:srgbClr>
            </a:outerShdw>
          </a:effectLst>
        </p:spPr>
      </p:pic>
      <p:sp>
        <p:nvSpPr>
          <p:cNvPr id="7" name="Content Placeholder 3">
            <a:extLst>
              <a:ext uri="{FF2B5EF4-FFF2-40B4-BE49-F238E27FC236}">
                <a16:creationId xmlns:a16="http://schemas.microsoft.com/office/drawing/2014/main" id="{89FFED94-7F55-D24D-A1C1-709C71941649}"/>
              </a:ext>
            </a:extLst>
          </p:cNvPr>
          <p:cNvSpPr txBox="1">
            <a:spLocks/>
          </p:cNvSpPr>
          <p:nvPr/>
        </p:nvSpPr>
        <p:spPr>
          <a:xfrm>
            <a:off x="320040" y="4159250"/>
            <a:ext cx="11145663" cy="2043842"/>
          </a:xfrm>
          <a:prstGeom prst="rect">
            <a:avLst/>
          </a:prstGeom>
        </p:spPr>
        <p:txBody>
          <a:bodyPr vert="horz" lIns="108829" tIns="54414" rIns="108829" bIns="54414" rtlCol="0">
            <a:normAutofit/>
          </a:bodyPr>
          <a:lstStyle>
            <a:lvl1pPr marL="274638" indent="-265113" algn="l" defTabSz="1088291" rtl="0" eaLnBrk="1" latinLnBrk="0" hangingPunct="1">
              <a:spcBef>
                <a:spcPts val="714"/>
              </a:spcBef>
              <a:buClr>
                <a:schemeClr val="bg1">
                  <a:lumMod val="50000"/>
                </a:schemeClr>
              </a:buClr>
              <a:buSzPct val="70000"/>
              <a:buFont typeface="Wingdings" pitchFamily="2" charset="2"/>
              <a:buChar char="§"/>
              <a:defRPr sz="2400" kern="1200">
                <a:solidFill>
                  <a:schemeClr val="tx1"/>
                </a:solidFill>
                <a:latin typeface="Adobe Clean Light" pitchFamily="34" charset="0"/>
                <a:ea typeface="+mn-ea"/>
                <a:cs typeface="+mn-cs"/>
              </a:defRPr>
            </a:lvl1pPr>
            <a:lvl2pPr marL="551703" indent="-275852" algn="l" defTabSz="1088291" rtl="0" eaLnBrk="1" latinLnBrk="0" hangingPunct="1">
              <a:spcBef>
                <a:spcPts val="714"/>
              </a:spcBef>
              <a:buClrTx/>
              <a:buSzPct val="70000"/>
              <a:buFont typeface="Wingdings" pitchFamily="2" charset="2"/>
              <a:buChar char="§"/>
              <a:defRPr sz="2399" kern="1200">
                <a:solidFill>
                  <a:schemeClr val="tx1"/>
                </a:solidFill>
                <a:latin typeface="+mn-lt"/>
                <a:ea typeface="+mn-ea"/>
                <a:cs typeface="+mn-cs"/>
              </a:defRPr>
            </a:lvl2pPr>
            <a:lvl3pPr marL="751979" indent="-200276" algn="l" defTabSz="1088291" rtl="0" eaLnBrk="1" latinLnBrk="0" hangingPunct="1">
              <a:spcBef>
                <a:spcPts val="714"/>
              </a:spcBef>
              <a:buClrTx/>
              <a:buSzPct val="70000"/>
              <a:buFont typeface="Wingdings" pitchFamily="2" charset="2"/>
              <a:buChar char="§"/>
              <a:defRPr sz="2199" kern="1200">
                <a:solidFill>
                  <a:schemeClr val="tx1"/>
                </a:solidFill>
                <a:latin typeface="+mn-lt"/>
                <a:ea typeface="+mn-ea"/>
                <a:cs typeface="+mn-cs"/>
              </a:defRPr>
            </a:lvl3pPr>
            <a:lvl4pPr marL="950366" indent="-198387" algn="l" defTabSz="1088291" rtl="0" eaLnBrk="1" latinLnBrk="0" hangingPunct="1">
              <a:spcBef>
                <a:spcPts val="714"/>
              </a:spcBef>
              <a:buClrTx/>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Tx/>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9525" indent="0">
              <a:spcAft>
                <a:spcPts val="700"/>
              </a:spcAft>
              <a:buNone/>
            </a:pPr>
            <a:r>
              <a:rPr lang="en-US" b="1" dirty="0">
                <a:latin typeface="+mn-lt"/>
              </a:rPr>
              <a:t>Controls and manages </a:t>
            </a:r>
            <a:r>
              <a:rPr lang="en-US" dirty="0">
                <a:latin typeface="+mn-lt"/>
              </a:rPr>
              <a:t>all updates to the instances of the AEM Cloud Service</a:t>
            </a:r>
          </a:p>
          <a:p>
            <a:pPr lvl="1">
              <a:spcAft>
                <a:spcPts val="700"/>
              </a:spcAft>
            </a:pPr>
            <a:r>
              <a:rPr lang="en-US" dirty="0"/>
              <a:t>Mandatory, and the only way to build, to test and to deploy the customer application both to the Author and the Publish services</a:t>
            </a:r>
          </a:p>
          <a:p>
            <a:endParaRPr lang="en-US" dirty="0"/>
          </a:p>
          <a:p>
            <a:endParaRPr lang="en-US" dirty="0"/>
          </a:p>
        </p:txBody>
      </p:sp>
    </p:spTree>
    <p:extLst>
      <p:ext uri="{BB962C8B-B14F-4D97-AF65-F5344CB8AC3E}">
        <p14:creationId xmlns:p14="http://schemas.microsoft.com/office/powerpoint/2010/main" val="411297182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300B7-5908-44CA-8685-4755448C45D6}"/>
              </a:ext>
            </a:extLst>
          </p:cNvPr>
          <p:cNvSpPr>
            <a:spLocks noGrp="1"/>
          </p:cNvSpPr>
          <p:nvPr>
            <p:ph type="title"/>
          </p:nvPr>
        </p:nvSpPr>
        <p:spPr>
          <a:xfrm>
            <a:off x="320040" y="296432"/>
            <a:ext cx="11579385" cy="625475"/>
          </a:xfrm>
        </p:spPr>
        <p:txBody>
          <a:bodyPr>
            <a:noAutofit/>
          </a:bodyPr>
          <a:lstStyle/>
          <a:p>
            <a:r>
              <a:rPr lang="en-US" dirty="0"/>
              <a:t>Cloud manager entities</a:t>
            </a:r>
          </a:p>
        </p:txBody>
      </p:sp>
      <p:sp>
        <p:nvSpPr>
          <p:cNvPr id="4" name="TextBox 3">
            <a:extLst>
              <a:ext uri="{FF2B5EF4-FFF2-40B4-BE49-F238E27FC236}">
                <a16:creationId xmlns:a16="http://schemas.microsoft.com/office/drawing/2014/main" id="{891A3168-E81A-493B-BA75-5C5C378C3085}"/>
              </a:ext>
            </a:extLst>
          </p:cNvPr>
          <p:cNvSpPr txBox="1"/>
          <p:nvPr/>
        </p:nvSpPr>
        <p:spPr>
          <a:xfrm>
            <a:off x="239425" y="1625787"/>
            <a:ext cx="3343701" cy="461665"/>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2400" b="1" dirty="0">
                <a:solidFill>
                  <a:schemeClr val="bg1"/>
                </a:solidFill>
                <a:latin typeface="Adobe Clean SemiLight" panose="020B0403020404020204" pitchFamily="34" charset="0"/>
              </a:rPr>
              <a:t>Programs</a:t>
            </a:r>
          </a:p>
        </p:txBody>
      </p:sp>
      <p:sp>
        <p:nvSpPr>
          <p:cNvPr id="5" name="TextBox 4">
            <a:extLst>
              <a:ext uri="{FF2B5EF4-FFF2-40B4-BE49-F238E27FC236}">
                <a16:creationId xmlns:a16="http://schemas.microsoft.com/office/drawing/2014/main" id="{9D844EBB-A8F3-49F1-8221-FCF256384669}"/>
              </a:ext>
            </a:extLst>
          </p:cNvPr>
          <p:cNvSpPr txBox="1"/>
          <p:nvPr/>
        </p:nvSpPr>
        <p:spPr>
          <a:xfrm>
            <a:off x="4380660" y="1625787"/>
            <a:ext cx="3343701" cy="461665"/>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defPPr>
              <a:defRPr lang="en-US"/>
            </a:defPPr>
            <a:lvl1pPr algn="ctr">
              <a:defRPr sz="2400" b="1">
                <a:solidFill>
                  <a:schemeClr val="bg1"/>
                </a:solidFill>
                <a:latin typeface="Adobe Clean SemiLight" panose="020B0403020404020204" pitchFamily="34" charset="0"/>
              </a:defRPr>
            </a:lvl1pPr>
          </a:lstStyle>
          <a:p>
            <a:r>
              <a:rPr lang="en-US" dirty="0"/>
              <a:t>Environments</a:t>
            </a:r>
          </a:p>
        </p:txBody>
      </p:sp>
      <p:sp>
        <p:nvSpPr>
          <p:cNvPr id="6" name="TextBox 5">
            <a:extLst>
              <a:ext uri="{FF2B5EF4-FFF2-40B4-BE49-F238E27FC236}">
                <a16:creationId xmlns:a16="http://schemas.microsoft.com/office/drawing/2014/main" id="{E9BE083F-5202-4555-AD6F-EDFBC89A8713}"/>
              </a:ext>
            </a:extLst>
          </p:cNvPr>
          <p:cNvSpPr txBox="1"/>
          <p:nvPr/>
        </p:nvSpPr>
        <p:spPr>
          <a:xfrm>
            <a:off x="8521896" y="1625787"/>
            <a:ext cx="3343701" cy="461665"/>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2400" b="1" dirty="0">
                <a:solidFill>
                  <a:schemeClr val="bg1"/>
                </a:solidFill>
                <a:latin typeface="Adobe Clean SemiLight" panose="020B0403020404020204" pitchFamily="34" charset="0"/>
              </a:rPr>
              <a:t>Pipelines</a:t>
            </a:r>
          </a:p>
        </p:txBody>
      </p:sp>
      <p:sp>
        <p:nvSpPr>
          <p:cNvPr id="7" name="TextBox 6">
            <a:extLst>
              <a:ext uri="{FF2B5EF4-FFF2-40B4-BE49-F238E27FC236}">
                <a16:creationId xmlns:a16="http://schemas.microsoft.com/office/drawing/2014/main" id="{A98017E2-E5A9-4C0D-A940-9E0B174AACAD}"/>
              </a:ext>
            </a:extLst>
          </p:cNvPr>
          <p:cNvSpPr txBox="1"/>
          <p:nvPr/>
        </p:nvSpPr>
        <p:spPr>
          <a:xfrm>
            <a:off x="273728" y="2438838"/>
            <a:ext cx="3343701" cy="2585323"/>
          </a:xfrm>
          <a:prstGeom prst="rect">
            <a:avLst/>
          </a:prstGeom>
          <a:noFill/>
        </p:spPr>
        <p:txBody>
          <a:bodyPr wrap="square" rtlCol="0">
            <a:spAutoFit/>
          </a:bodyPr>
          <a:lstStyle/>
          <a:p>
            <a:r>
              <a:rPr lang="en-US" b="1" dirty="0">
                <a:latin typeface="Adobe Clean Light" panose="020B0303020404020204" pitchFamily="34" charset="0"/>
              </a:rPr>
              <a:t>Program: </a:t>
            </a:r>
            <a:r>
              <a:rPr lang="en-US" dirty="0">
                <a:latin typeface="Adobe Clean Light" panose="020B0303020404020204" pitchFamily="34" charset="0"/>
              </a:rPr>
              <a:t>High-level entity, typically associated with a service level agreement (contract)  that contains production and non-production environments</a:t>
            </a:r>
          </a:p>
          <a:p>
            <a:endParaRPr lang="en-US" dirty="0">
              <a:latin typeface="Adobe Clean Light" panose="020B0303020404020204" pitchFamily="34" charset="0"/>
            </a:endParaRPr>
          </a:p>
          <a:p>
            <a:r>
              <a:rPr lang="en-US" dirty="0">
                <a:latin typeface="Adobe Clean Light" panose="020B0303020404020204" pitchFamily="34" charset="0"/>
              </a:rPr>
              <a:t>Cloud manager enables self-service creation of AEM applications (AEM Sites, AEM Assets) within a program</a:t>
            </a:r>
          </a:p>
        </p:txBody>
      </p:sp>
      <p:sp>
        <p:nvSpPr>
          <p:cNvPr id="8" name="TextBox 7">
            <a:extLst>
              <a:ext uri="{FF2B5EF4-FFF2-40B4-BE49-F238E27FC236}">
                <a16:creationId xmlns:a16="http://schemas.microsoft.com/office/drawing/2014/main" id="{2A3B4DE4-C5B6-4F45-BF59-9550ADD1A877}"/>
              </a:ext>
            </a:extLst>
          </p:cNvPr>
          <p:cNvSpPr txBox="1"/>
          <p:nvPr/>
        </p:nvSpPr>
        <p:spPr>
          <a:xfrm>
            <a:off x="4414963" y="2438838"/>
            <a:ext cx="3343701" cy="2585323"/>
          </a:xfrm>
          <a:prstGeom prst="rect">
            <a:avLst/>
          </a:prstGeom>
          <a:noFill/>
        </p:spPr>
        <p:txBody>
          <a:bodyPr wrap="square" rtlCol="0">
            <a:spAutoFit/>
          </a:bodyPr>
          <a:lstStyle/>
          <a:p>
            <a:r>
              <a:rPr lang="en-US" b="1" dirty="0">
                <a:latin typeface="Adobe Clean Light" panose="020B0303020404020204" pitchFamily="34" charset="0"/>
              </a:rPr>
              <a:t>Environment:  </a:t>
            </a:r>
            <a:r>
              <a:rPr lang="en-US" dirty="0">
                <a:latin typeface="Adobe Clean Light" panose="020B0303020404020204" pitchFamily="34" charset="0"/>
              </a:rPr>
              <a:t>composed of an author tier and a publish tier. Cloud Manager environments typically have one production environment and one stage environment.</a:t>
            </a:r>
          </a:p>
          <a:p>
            <a:endParaRPr lang="en-US" dirty="0">
              <a:latin typeface="Adobe Clean Light" panose="020B0303020404020204" pitchFamily="34" charset="0"/>
            </a:endParaRPr>
          </a:p>
          <a:p>
            <a:r>
              <a:rPr lang="en-US" dirty="0">
                <a:latin typeface="Adobe Clean Light" panose="020B0303020404020204" pitchFamily="34" charset="0"/>
              </a:rPr>
              <a:t>Cloud manager enables self-service creation of AEM environments (production and non-production)</a:t>
            </a:r>
          </a:p>
        </p:txBody>
      </p:sp>
      <p:sp>
        <p:nvSpPr>
          <p:cNvPr id="9" name="TextBox 8">
            <a:extLst>
              <a:ext uri="{FF2B5EF4-FFF2-40B4-BE49-F238E27FC236}">
                <a16:creationId xmlns:a16="http://schemas.microsoft.com/office/drawing/2014/main" id="{D0756796-120E-4890-9F66-52D571659F16}"/>
              </a:ext>
            </a:extLst>
          </p:cNvPr>
          <p:cNvSpPr txBox="1"/>
          <p:nvPr/>
        </p:nvSpPr>
        <p:spPr>
          <a:xfrm>
            <a:off x="8556199" y="2438838"/>
            <a:ext cx="3343701" cy="2031325"/>
          </a:xfrm>
          <a:prstGeom prst="rect">
            <a:avLst/>
          </a:prstGeom>
          <a:noFill/>
        </p:spPr>
        <p:txBody>
          <a:bodyPr wrap="square" rtlCol="0">
            <a:spAutoFit/>
          </a:bodyPr>
          <a:lstStyle/>
          <a:p>
            <a:r>
              <a:rPr lang="en-US" b="1" dirty="0">
                <a:latin typeface="Adobe Clean Light" panose="020B0303020404020204" pitchFamily="34" charset="0"/>
              </a:rPr>
              <a:t>CI/CD Pipeline</a:t>
            </a:r>
            <a:r>
              <a:rPr lang="en-US" dirty="0">
                <a:latin typeface="Adobe Clean Light" panose="020B0303020404020204" pitchFamily="34" charset="0"/>
              </a:rPr>
              <a:t>: enables AEM project teams to quickly, safely and consistently deploy code to AEM environments </a:t>
            </a:r>
          </a:p>
          <a:p>
            <a:r>
              <a:rPr lang="en-US" dirty="0">
                <a:latin typeface="Adobe Clean Light" panose="020B0303020404020204" pitchFamily="34" charset="0"/>
              </a:rPr>
              <a:t>Cloud manager enables self-service creation of CI/CD pipelines that enforce best practices </a:t>
            </a:r>
          </a:p>
        </p:txBody>
      </p:sp>
      <p:cxnSp>
        <p:nvCxnSpPr>
          <p:cNvPr id="10" name="Straight Connector 9">
            <a:extLst>
              <a:ext uri="{FF2B5EF4-FFF2-40B4-BE49-F238E27FC236}">
                <a16:creationId xmlns:a16="http://schemas.microsoft.com/office/drawing/2014/main" id="{B7142680-A3B9-4DAD-9E01-F8FAA1D7CB75}"/>
              </a:ext>
            </a:extLst>
          </p:cNvPr>
          <p:cNvCxnSpPr/>
          <p:nvPr/>
        </p:nvCxnSpPr>
        <p:spPr>
          <a:xfrm>
            <a:off x="3999044" y="1856620"/>
            <a:ext cx="0" cy="2893326"/>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CD182C5-1F3C-4833-BDC6-5572E9552382}"/>
              </a:ext>
            </a:extLst>
          </p:cNvPr>
          <p:cNvCxnSpPr/>
          <p:nvPr/>
        </p:nvCxnSpPr>
        <p:spPr>
          <a:xfrm>
            <a:off x="8140279" y="1856620"/>
            <a:ext cx="0" cy="2893326"/>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025023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B3EEF8-D218-4A86-AF12-AE204B6F0E2A}"/>
              </a:ext>
            </a:extLst>
          </p:cNvPr>
          <p:cNvSpPr>
            <a:spLocks noGrp="1"/>
          </p:cNvSpPr>
          <p:nvPr>
            <p:ph type="title"/>
          </p:nvPr>
        </p:nvSpPr>
        <p:spPr>
          <a:xfrm>
            <a:off x="290984" y="312661"/>
            <a:ext cx="11495710" cy="646710"/>
          </a:xfrm>
        </p:spPr>
        <p:txBody>
          <a:bodyPr>
            <a:normAutofit/>
          </a:bodyPr>
          <a:lstStyle/>
          <a:p>
            <a:r>
              <a:rPr lang="en-US" dirty="0"/>
              <a:t>Adobe Experience Manager Cloud Service: Deployment Architecture</a:t>
            </a:r>
          </a:p>
        </p:txBody>
      </p:sp>
      <p:grpSp>
        <p:nvGrpSpPr>
          <p:cNvPr id="2" name="Group 1">
            <a:extLst>
              <a:ext uri="{FF2B5EF4-FFF2-40B4-BE49-F238E27FC236}">
                <a16:creationId xmlns:a16="http://schemas.microsoft.com/office/drawing/2014/main" id="{4C42FF41-165F-DE40-83F6-8E1700D4C44B}"/>
              </a:ext>
            </a:extLst>
          </p:cNvPr>
          <p:cNvGrpSpPr/>
          <p:nvPr/>
        </p:nvGrpSpPr>
        <p:grpSpPr>
          <a:xfrm>
            <a:off x="595158" y="980086"/>
            <a:ext cx="10810129" cy="5348067"/>
            <a:chOff x="249168" y="247661"/>
            <a:chExt cx="11204534" cy="6076590"/>
          </a:xfrm>
        </p:grpSpPr>
        <p:cxnSp>
          <p:nvCxnSpPr>
            <p:cNvPr id="64" name="Straight Arrow Connector 63">
              <a:extLst>
                <a:ext uri="{FF2B5EF4-FFF2-40B4-BE49-F238E27FC236}">
                  <a16:creationId xmlns:a16="http://schemas.microsoft.com/office/drawing/2014/main" id="{DD5C33CF-4131-FE41-9643-081B39F59750}"/>
                </a:ext>
              </a:extLst>
            </p:cNvPr>
            <p:cNvCxnSpPr>
              <a:cxnSpLocks/>
              <a:stCxn id="62" idx="2"/>
              <a:endCxn id="50" idx="2"/>
            </p:cNvCxnSpPr>
            <p:nvPr/>
          </p:nvCxnSpPr>
          <p:spPr>
            <a:xfrm flipV="1">
              <a:off x="2115944" y="2889823"/>
              <a:ext cx="0" cy="23412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199538E-4618-004C-B86F-6E4BAD3297B5}"/>
                </a:ext>
              </a:extLst>
            </p:cNvPr>
            <p:cNvCxnSpPr>
              <a:cxnSpLocks/>
              <a:stCxn id="41" idx="0"/>
            </p:cNvCxnSpPr>
            <p:nvPr/>
          </p:nvCxnSpPr>
          <p:spPr>
            <a:xfrm flipH="1">
              <a:off x="5846475" y="2003454"/>
              <a:ext cx="6264" cy="41857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C407DC58-6D2E-F142-B979-1D636399CB7A}"/>
                </a:ext>
              </a:extLst>
            </p:cNvPr>
            <p:cNvSpPr/>
            <p:nvPr/>
          </p:nvSpPr>
          <p:spPr>
            <a:xfrm>
              <a:off x="816084" y="4090406"/>
              <a:ext cx="2599719" cy="4572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a:t>Adobe Code CI/CD</a:t>
              </a:r>
            </a:p>
          </p:txBody>
        </p:sp>
        <p:sp>
          <p:nvSpPr>
            <p:cNvPr id="35" name="Rounded Rectangle 34">
              <a:extLst>
                <a:ext uri="{FF2B5EF4-FFF2-40B4-BE49-F238E27FC236}">
                  <a16:creationId xmlns:a16="http://schemas.microsoft.com/office/drawing/2014/main" id="{54D73515-90D2-BC45-9912-437FE9E33D65}"/>
                </a:ext>
              </a:extLst>
            </p:cNvPr>
            <p:cNvSpPr/>
            <p:nvPr/>
          </p:nvSpPr>
          <p:spPr>
            <a:xfrm>
              <a:off x="8326203" y="5420228"/>
              <a:ext cx="2599719" cy="768927"/>
            </a:xfrm>
            <a:prstGeom prst="roundRect">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b="1"/>
                <a:t>Production Environment</a:t>
              </a:r>
            </a:p>
          </p:txBody>
        </p:sp>
        <p:sp>
          <p:nvSpPr>
            <p:cNvPr id="37" name="Rounded Rectangle 36">
              <a:extLst>
                <a:ext uri="{FF2B5EF4-FFF2-40B4-BE49-F238E27FC236}">
                  <a16:creationId xmlns:a16="http://schemas.microsoft.com/office/drawing/2014/main" id="{7D0A8CBD-C780-A545-803C-E5EA7510E49C}"/>
                </a:ext>
              </a:extLst>
            </p:cNvPr>
            <p:cNvSpPr/>
            <p:nvPr/>
          </p:nvSpPr>
          <p:spPr>
            <a:xfrm>
              <a:off x="8326202" y="3801539"/>
              <a:ext cx="2599719" cy="768927"/>
            </a:xfrm>
            <a:prstGeom prst="roundRect">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b="1"/>
                <a:t>Stage Environment</a:t>
              </a:r>
            </a:p>
          </p:txBody>
        </p:sp>
        <p:sp>
          <p:nvSpPr>
            <p:cNvPr id="38" name="Rounded Rectangle 37">
              <a:extLst>
                <a:ext uri="{FF2B5EF4-FFF2-40B4-BE49-F238E27FC236}">
                  <a16:creationId xmlns:a16="http://schemas.microsoft.com/office/drawing/2014/main" id="{F2C3A7CB-A855-D14A-9C34-6AAB5B384B1C}"/>
                </a:ext>
              </a:extLst>
            </p:cNvPr>
            <p:cNvSpPr/>
            <p:nvPr/>
          </p:nvSpPr>
          <p:spPr>
            <a:xfrm>
              <a:off x="8326203" y="2010098"/>
              <a:ext cx="2599719" cy="768927"/>
            </a:xfrm>
            <a:prstGeom prst="roundRect">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b="1" dirty="0"/>
                <a:t>Non-Production Environments</a:t>
              </a:r>
            </a:p>
          </p:txBody>
        </p:sp>
        <p:sp>
          <p:nvSpPr>
            <p:cNvPr id="39" name="Rounded Rectangle 38">
              <a:extLst>
                <a:ext uri="{FF2B5EF4-FFF2-40B4-BE49-F238E27FC236}">
                  <a16:creationId xmlns:a16="http://schemas.microsoft.com/office/drawing/2014/main" id="{E802C8C7-E88F-4547-8774-A9516A035E6A}"/>
                </a:ext>
              </a:extLst>
            </p:cNvPr>
            <p:cNvSpPr/>
            <p:nvPr/>
          </p:nvSpPr>
          <p:spPr>
            <a:xfrm>
              <a:off x="1808289" y="1112339"/>
              <a:ext cx="3412303" cy="4572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a:t>Adobe Release Orchestration</a:t>
              </a:r>
            </a:p>
          </p:txBody>
        </p:sp>
        <p:sp>
          <p:nvSpPr>
            <p:cNvPr id="40" name="Rounded Rectangle 39">
              <a:extLst>
                <a:ext uri="{FF2B5EF4-FFF2-40B4-BE49-F238E27FC236}">
                  <a16:creationId xmlns:a16="http://schemas.microsoft.com/office/drawing/2014/main" id="{82760810-EB22-4741-BCAC-70515662419B}"/>
                </a:ext>
              </a:extLst>
            </p:cNvPr>
            <p:cNvSpPr/>
            <p:nvPr/>
          </p:nvSpPr>
          <p:spPr>
            <a:xfrm>
              <a:off x="6379570" y="1112339"/>
              <a:ext cx="3412303" cy="4572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a:t>Customer Code CI/CD</a:t>
              </a:r>
            </a:p>
          </p:txBody>
        </p:sp>
        <p:sp>
          <p:nvSpPr>
            <p:cNvPr id="41" name="Rounded Rectangle 40">
              <a:extLst>
                <a:ext uri="{FF2B5EF4-FFF2-40B4-BE49-F238E27FC236}">
                  <a16:creationId xmlns:a16="http://schemas.microsoft.com/office/drawing/2014/main" id="{F16EACE7-E056-B645-8BF3-3B131A390001}"/>
                </a:ext>
              </a:extLst>
            </p:cNvPr>
            <p:cNvSpPr/>
            <p:nvPr/>
          </p:nvSpPr>
          <p:spPr>
            <a:xfrm>
              <a:off x="4722829" y="2003454"/>
              <a:ext cx="2259820" cy="365760"/>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Code Building/Testing</a:t>
              </a:r>
            </a:p>
          </p:txBody>
        </p:sp>
        <p:sp>
          <p:nvSpPr>
            <p:cNvPr id="42" name="Rounded Rectangle 41">
              <a:extLst>
                <a:ext uri="{FF2B5EF4-FFF2-40B4-BE49-F238E27FC236}">
                  <a16:creationId xmlns:a16="http://schemas.microsoft.com/office/drawing/2014/main" id="{1E1FBCCA-BF2C-2E4B-AA5B-DEAD40A5F028}"/>
                </a:ext>
              </a:extLst>
            </p:cNvPr>
            <p:cNvSpPr/>
            <p:nvPr/>
          </p:nvSpPr>
          <p:spPr>
            <a:xfrm>
              <a:off x="4732256" y="4842480"/>
              <a:ext cx="2240966" cy="365760"/>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Performance Testing</a:t>
              </a:r>
            </a:p>
          </p:txBody>
        </p:sp>
        <p:sp>
          <p:nvSpPr>
            <p:cNvPr id="43" name="Rounded Rectangle 42">
              <a:extLst>
                <a:ext uri="{FF2B5EF4-FFF2-40B4-BE49-F238E27FC236}">
                  <a16:creationId xmlns:a16="http://schemas.microsoft.com/office/drawing/2014/main" id="{D7699A3C-0BA3-3A47-9EEA-8C8D5114165C}"/>
                </a:ext>
              </a:extLst>
            </p:cNvPr>
            <p:cNvSpPr/>
            <p:nvPr/>
          </p:nvSpPr>
          <p:spPr>
            <a:xfrm>
              <a:off x="4732256" y="4295740"/>
              <a:ext cx="2240966" cy="365760"/>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Regression Testing</a:t>
              </a:r>
            </a:p>
          </p:txBody>
        </p:sp>
        <p:sp>
          <p:nvSpPr>
            <p:cNvPr id="44" name="Rounded Rectangle 43">
              <a:extLst>
                <a:ext uri="{FF2B5EF4-FFF2-40B4-BE49-F238E27FC236}">
                  <a16:creationId xmlns:a16="http://schemas.microsoft.com/office/drawing/2014/main" id="{F39DABDA-1916-0D41-8644-46CC69FE6F12}"/>
                </a:ext>
              </a:extLst>
            </p:cNvPr>
            <p:cNvSpPr/>
            <p:nvPr/>
          </p:nvSpPr>
          <p:spPr>
            <a:xfrm>
              <a:off x="4732256" y="3749000"/>
              <a:ext cx="2240966" cy="365760"/>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Security Testing</a:t>
              </a:r>
            </a:p>
          </p:txBody>
        </p:sp>
        <p:sp>
          <p:nvSpPr>
            <p:cNvPr id="45" name="Rounded Rectangle 44">
              <a:extLst>
                <a:ext uri="{FF2B5EF4-FFF2-40B4-BE49-F238E27FC236}">
                  <a16:creationId xmlns:a16="http://schemas.microsoft.com/office/drawing/2014/main" id="{8E5BAAA9-66D1-6A47-8730-54FADB63DA85}"/>
                </a:ext>
              </a:extLst>
            </p:cNvPr>
            <p:cNvSpPr/>
            <p:nvPr/>
          </p:nvSpPr>
          <p:spPr>
            <a:xfrm>
              <a:off x="4732256" y="3202260"/>
              <a:ext cx="2240966" cy="365760"/>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Stage Deployment</a:t>
              </a:r>
            </a:p>
          </p:txBody>
        </p:sp>
        <p:sp>
          <p:nvSpPr>
            <p:cNvPr id="46" name="Rounded Rectangle 45">
              <a:extLst>
                <a:ext uri="{FF2B5EF4-FFF2-40B4-BE49-F238E27FC236}">
                  <a16:creationId xmlns:a16="http://schemas.microsoft.com/office/drawing/2014/main" id="{9E691FC7-F4E9-7A46-84E8-CD84BC9FCBF8}"/>
                </a:ext>
              </a:extLst>
            </p:cNvPr>
            <p:cNvSpPr/>
            <p:nvPr/>
          </p:nvSpPr>
          <p:spPr>
            <a:xfrm>
              <a:off x="4732256" y="5621812"/>
              <a:ext cx="2240966" cy="365760"/>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Prod Deployment</a:t>
              </a:r>
            </a:p>
          </p:txBody>
        </p:sp>
        <p:sp>
          <p:nvSpPr>
            <p:cNvPr id="47" name="Rounded Rectangle 46">
              <a:extLst>
                <a:ext uri="{FF2B5EF4-FFF2-40B4-BE49-F238E27FC236}">
                  <a16:creationId xmlns:a16="http://schemas.microsoft.com/office/drawing/2014/main" id="{D79F493F-C960-B549-B5F3-9257DDC1B72D}"/>
                </a:ext>
              </a:extLst>
            </p:cNvPr>
            <p:cNvSpPr/>
            <p:nvPr/>
          </p:nvSpPr>
          <p:spPr>
            <a:xfrm>
              <a:off x="4722829" y="2467278"/>
              <a:ext cx="2259820" cy="365760"/>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Image Building</a:t>
              </a:r>
            </a:p>
          </p:txBody>
        </p:sp>
        <p:sp>
          <p:nvSpPr>
            <p:cNvPr id="3" name="Right Brace 2">
              <a:extLst>
                <a:ext uri="{FF2B5EF4-FFF2-40B4-BE49-F238E27FC236}">
                  <a16:creationId xmlns:a16="http://schemas.microsoft.com/office/drawing/2014/main" id="{1E5CDEA6-D521-EB4F-BA51-E183A471B26B}"/>
                </a:ext>
              </a:extLst>
            </p:cNvPr>
            <p:cNvSpPr/>
            <p:nvPr/>
          </p:nvSpPr>
          <p:spPr>
            <a:xfrm>
              <a:off x="7447175" y="2003454"/>
              <a:ext cx="329938" cy="8295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b="1"/>
            </a:p>
          </p:txBody>
        </p:sp>
        <p:sp>
          <p:nvSpPr>
            <p:cNvPr id="48" name="Right Brace 47">
              <a:extLst>
                <a:ext uri="{FF2B5EF4-FFF2-40B4-BE49-F238E27FC236}">
                  <a16:creationId xmlns:a16="http://schemas.microsoft.com/office/drawing/2014/main" id="{03E8DF37-6849-0C4E-8833-A2B86DC64746}"/>
                </a:ext>
              </a:extLst>
            </p:cNvPr>
            <p:cNvSpPr/>
            <p:nvPr/>
          </p:nvSpPr>
          <p:spPr>
            <a:xfrm>
              <a:off x="7447174" y="3199476"/>
              <a:ext cx="329939" cy="20087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b="1"/>
            </a:p>
          </p:txBody>
        </p:sp>
        <p:sp>
          <p:nvSpPr>
            <p:cNvPr id="49" name="Right Brace 48">
              <a:extLst>
                <a:ext uri="{FF2B5EF4-FFF2-40B4-BE49-F238E27FC236}">
                  <a16:creationId xmlns:a16="http://schemas.microsoft.com/office/drawing/2014/main" id="{00B45546-E882-6F4D-9E07-14F5326AB3A5}"/>
                </a:ext>
              </a:extLst>
            </p:cNvPr>
            <p:cNvSpPr/>
            <p:nvPr/>
          </p:nvSpPr>
          <p:spPr>
            <a:xfrm>
              <a:off x="7447173" y="5494667"/>
              <a:ext cx="329939" cy="8295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b="1"/>
            </a:p>
          </p:txBody>
        </p:sp>
        <p:sp>
          <p:nvSpPr>
            <p:cNvPr id="50" name="Rounded Rectangle 49">
              <a:extLst>
                <a:ext uri="{FF2B5EF4-FFF2-40B4-BE49-F238E27FC236}">
                  <a16:creationId xmlns:a16="http://schemas.microsoft.com/office/drawing/2014/main" id="{60D923FD-D2EA-A141-ADCA-34FCA37F8E9F}"/>
                </a:ext>
              </a:extLst>
            </p:cNvPr>
            <p:cNvSpPr/>
            <p:nvPr/>
          </p:nvSpPr>
          <p:spPr>
            <a:xfrm>
              <a:off x="816084" y="2425999"/>
              <a:ext cx="2599719" cy="463824"/>
            </a:xfrm>
            <a:prstGeom prst="roundRect">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b="1"/>
                <a:t>Baseline AEM Releases</a:t>
              </a:r>
            </a:p>
          </p:txBody>
        </p:sp>
        <p:cxnSp>
          <p:nvCxnSpPr>
            <p:cNvPr id="53" name="Elbow Connector 52">
              <a:extLst>
                <a:ext uri="{FF2B5EF4-FFF2-40B4-BE49-F238E27FC236}">
                  <a16:creationId xmlns:a16="http://schemas.microsoft.com/office/drawing/2014/main" id="{687D45BA-8C4C-9046-89AB-FC3107AAAB4F}"/>
                </a:ext>
              </a:extLst>
            </p:cNvPr>
            <p:cNvCxnSpPr>
              <a:cxnSpLocks/>
              <a:stCxn id="39" idx="2"/>
              <a:endCxn id="41" idx="0"/>
            </p:cNvCxnSpPr>
            <p:nvPr/>
          </p:nvCxnSpPr>
          <p:spPr>
            <a:xfrm rot="16200000" flipH="1">
              <a:off x="4466633" y="617347"/>
              <a:ext cx="433915" cy="2338298"/>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a:extLst>
                <a:ext uri="{FF2B5EF4-FFF2-40B4-BE49-F238E27FC236}">
                  <a16:creationId xmlns:a16="http://schemas.microsoft.com/office/drawing/2014/main" id="{7E266947-778C-654C-80BD-555982C5B783}"/>
                </a:ext>
              </a:extLst>
            </p:cNvPr>
            <p:cNvCxnSpPr>
              <a:cxnSpLocks/>
              <a:stCxn id="40" idx="2"/>
              <a:endCxn id="41" idx="0"/>
            </p:cNvCxnSpPr>
            <p:nvPr/>
          </p:nvCxnSpPr>
          <p:spPr>
            <a:xfrm rot="5400000">
              <a:off x="6752274" y="670005"/>
              <a:ext cx="433915" cy="2232983"/>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5B0DC62-8581-C849-8F9F-8C8E404C9C05}"/>
                </a:ext>
              </a:extLst>
            </p:cNvPr>
            <p:cNvCxnSpPr>
              <a:cxnSpLocks/>
            </p:cNvCxnSpPr>
            <p:nvPr/>
          </p:nvCxnSpPr>
          <p:spPr>
            <a:xfrm flipH="1">
              <a:off x="3569214" y="2644347"/>
              <a:ext cx="97023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1" name="Rounded Rectangle 60">
              <a:extLst>
                <a:ext uri="{FF2B5EF4-FFF2-40B4-BE49-F238E27FC236}">
                  <a16:creationId xmlns:a16="http://schemas.microsoft.com/office/drawing/2014/main" id="{C75237FB-8634-EE44-995E-0476B72472B6}"/>
                </a:ext>
              </a:extLst>
            </p:cNvPr>
            <p:cNvSpPr/>
            <p:nvPr/>
          </p:nvSpPr>
          <p:spPr>
            <a:xfrm>
              <a:off x="816084" y="3451820"/>
              <a:ext cx="2599719" cy="4572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a:t>Adobe Release Validation</a:t>
              </a:r>
            </a:p>
          </p:txBody>
        </p:sp>
        <p:sp>
          <p:nvSpPr>
            <p:cNvPr id="62" name="Rounded Rectangle 61">
              <a:extLst>
                <a:ext uri="{FF2B5EF4-FFF2-40B4-BE49-F238E27FC236}">
                  <a16:creationId xmlns:a16="http://schemas.microsoft.com/office/drawing/2014/main" id="{C64C39EA-2873-4747-AC2C-4491D04E5823}"/>
                </a:ext>
              </a:extLst>
            </p:cNvPr>
            <p:cNvSpPr/>
            <p:nvPr/>
          </p:nvSpPr>
          <p:spPr>
            <a:xfrm>
              <a:off x="816084" y="4773900"/>
              <a:ext cx="2599719" cy="4572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a:t>Adobe Code Changes</a:t>
              </a:r>
            </a:p>
          </p:txBody>
        </p:sp>
        <p:sp>
          <p:nvSpPr>
            <p:cNvPr id="63" name="Rounded Rectangle 62">
              <a:extLst>
                <a:ext uri="{FF2B5EF4-FFF2-40B4-BE49-F238E27FC236}">
                  <a16:creationId xmlns:a16="http://schemas.microsoft.com/office/drawing/2014/main" id="{23ACB8FA-B41D-C149-B690-8835F8761042}"/>
                </a:ext>
              </a:extLst>
            </p:cNvPr>
            <p:cNvSpPr/>
            <p:nvPr/>
          </p:nvSpPr>
          <p:spPr>
            <a:xfrm>
              <a:off x="8853983" y="247661"/>
              <a:ext cx="2599719" cy="4572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t>Customer Code Changes</a:t>
              </a:r>
            </a:p>
          </p:txBody>
        </p:sp>
        <p:cxnSp>
          <p:nvCxnSpPr>
            <p:cNvPr id="70" name="Elbow Connector 69">
              <a:extLst>
                <a:ext uri="{FF2B5EF4-FFF2-40B4-BE49-F238E27FC236}">
                  <a16:creationId xmlns:a16="http://schemas.microsoft.com/office/drawing/2014/main" id="{98FF60C7-1214-0B49-BD9B-345AE002F96D}"/>
                </a:ext>
              </a:extLst>
            </p:cNvPr>
            <p:cNvCxnSpPr>
              <a:cxnSpLocks/>
              <a:stCxn id="63" idx="2"/>
              <a:endCxn id="40" idx="0"/>
            </p:cNvCxnSpPr>
            <p:nvPr/>
          </p:nvCxnSpPr>
          <p:spPr>
            <a:xfrm rot="5400000">
              <a:off x="8916044" y="-125460"/>
              <a:ext cx="407478" cy="206812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D1E9EBB-6B33-B34F-AB81-0118C3F978D9}"/>
                </a:ext>
              </a:extLst>
            </p:cNvPr>
            <p:cNvSpPr txBox="1"/>
            <p:nvPr/>
          </p:nvSpPr>
          <p:spPr>
            <a:xfrm>
              <a:off x="444092" y="5470952"/>
              <a:ext cx="3343701" cy="384672"/>
            </a:xfrm>
            <a:prstGeom prst="rect">
              <a:avLst/>
            </a:prstGeom>
            <a:noFill/>
          </p:spPr>
          <p:txBody>
            <a:bodyPr wrap="square" rtlCol="0">
              <a:spAutoFit/>
            </a:bodyPr>
            <a:lstStyle/>
            <a:p>
              <a:pPr algn="ctr"/>
              <a:r>
                <a:rPr lang="en-US" sz="1600" b="1">
                  <a:solidFill>
                    <a:srgbClr val="FBB034"/>
                  </a:solidFill>
                  <a:latin typeface="Adobe Clean Light" panose="020B0303020404020204" pitchFamily="34" charset="0"/>
                </a:rPr>
                <a:t>Several Times a Day</a:t>
              </a:r>
            </a:p>
          </p:txBody>
        </p:sp>
        <p:sp>
          <p:nvSpPr>
            <p:cNvPr id="77" name="Right Brace 76">
              <a:extLst>
                <a:ext uri="{FF2B5EF4-FFF2-40B4-BE49-F238E27FC236}">
                  <a16:creationId xmlns:a16="http://schemas.microsoft.com/office/drawing/2014/main" id="{309F3DEE-168E-EA41-978C-7D74D7B5D6EA}"/>
                </a:ext>
              </a:extLst>
            </p:cNvPr>
            <p:cNvSpPr/>
            <p:nvPr/>
          </p:nvSpPr>
          <p:spPr>
            <a:xfrm flipH="1">
              <a:off x="249168" y="2228851"/>
              <a:ext cx="329939" cy="3819948"/>
            </a:xfrm>
            <a:prstGeom prst="rightBrace">
              <a:avLst>
                <a:gd name="adj1" fmla="val 8333"/>
                <a:gd name="adj2" fmla="val 46586"/>
              </a:avLst>
            </a:prstGeom>
            <a:ln>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b="1"/>
            </a:p>
          </p:txBody>
        </p:sp>
      </p:grpSp>
    </p:spTree>
    <p:extLst>
      <p:ext uri="{BB962C8B-B14F-4D97-AF65-F5344CB8AC3E}">
        <p14:creationId xmlns:p14="http://schemas.microsoft.com/office/powerpoint/2010/main" val="2709224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40FC19-6D87-B447-ABF5-5B26BDD3C2C6}"/>
              </a:ext>
            </a:extLst>
          </p:cNvPr>
          <p:cNvSpPr>
            <a:spLocks noGrp="1"/>
          </p:cNvSpPr>
          <p:nvPr>
            <p:ph idx="1"/>
          </p:nvPr>
        </p:nvSpPr>
        <p:spPr>
          <a:xfrm>
            <a:off x="320040" y="1073672"/>
            <a:ext cx="11579384" cy="5181600"/>
          </a:xfrm>
        </p:spPr>
        <p:txBody>
          <a:bodyPr/>
          <a:lstStyle/>
          <a:p>
            <a:r>
              <a:rPr lang="en-US" dirty="0"/>
              <a:t>Architecture completely separates the application content from the application code and configuration</a:t>
            </a:r>
          </a:p>
          <a:p>
            <a:endParaRPr lang="en-US" dirty="0"/>
          </a:p>
          <a:p>
            <a:r>
              <a:rPr lang="en-US" dirty="0"/>
              <a:t>All code and configuration is practically immutable and baked into the baseline image used to create the various nodes of the author and publish services</a:t>
            </a:r>
          </a:p>
          <a:p>
            <a:pPr lvl="1"/>
            <a:r>
              <a:rPr lang="en-US" dirty="0"/>
              <a:t>Absolute guarantee:    Each node is identical</a:t>
            </a:r>
          </a:p>
          <a:p>
            <a:endParaRPr lang="en-US" dirty="0"/>
          </a:p>
          <a:p>
            <a:r>
              <a:rPr lang="en-US" dirty="0"/>
              <a:t>Changes to code and configuration can only be made globally by running a Cloud Manager pipeline</a:t>
            </a:r>
          </a:p>
        </p:txBody>
      </p:sp>
      <p:sp>
        <p:nvSpPr>
          <p:cNvPr id="2" name="Title 1">
            <a:extLst>
              <a:ext uri="{FF2B5EF4-FFF2-40B4-BE49-F238E27FC236}">
                <a16:creationId xmlns:a16="http://schemas.microsoft.com/office/drawing/2014/main" id="{1A9C7B0D-ED83-344D-952B-4B27830BD075}"/>
              </a:ext>
            </a:extLst>
          </p:cNvPr>
          <p:cNvSpPr>
            <a:spLocks noGrp="1"/>
          </p:cNvSpPr>
          <p:nvPr>
            <p:ph type="title"/>
          </p:nvPr>
        </p:nvSpPr>
        <p:spPr>
          <a:xfrm>
            <a:off x="320040" y="296432"/>
            <a:ext cx="11579385" cy="625475"/>
          </a:xfrm>
        </p:spPr>
        <p:txBody>
          <a:bodyPr>
            <a:normAutofit/>
          </a:bodyPr>
          <a:lstStyle/>
          <a:p>
            <a:r>
              <a:rPr lang="en-US" dirty="0"/>
              <a:t>AEM as a Cloud Service Key Evolutions – Separation of Content from Code</a:t>
            </a:r>
          </a:p>
        </p:txBody>
      </p:sp>
      <p:sp>
        <p:nvSpPr>
          <p:cNvPr id="4" name="Slide Number Placeholder 3">
            <a:extLst>
              <a:ext uri="{FF2B5EF4-FFF2-40B4-BE49-F238E27FC236}">
                <a16:creationId xmlns:a16="http://schemas.microsoft.com/office/drawing/2014/main" id="{5DBC8493-8CBB-E941-A77A-0512C2B55B3D}"/>
              </a:ext>
            </a:extLst>
          </p:cNvPr>
          <p:cNvSpPr>
            <a:spLocks noGrp="1"/>
          </p:cNvSpPr>
          <p:nvPr>
            <p:ph type="sldNum" sz="quarter" idx="4294967295"/>
          </p:nvPr>
        </p:nvSpPr>
        <p:spPr>
          <a:xfrm>
            <a:off x="0" y="0"/>
            <a:ext cx="0" cy="0"/>
          </a:xfrm>
        </p:spPr>
        <p:txBody>
          <a:bodyPr/>
          <a:lstStyle/>
          <a:p>
            <a:pPr algn="ctr"/>
            <a:fld id="{90156F56-D5AE-4C6F-B826-C69D1BC521BB}" type="slidenum">
              <a:rPr lang="en-US" smtClean="0"/>
              <a:pPr algn="ctr"/>
              <a:t>105</a:t>
            </a:fld>
            <a:endParaRPr lang="en-US" dirty="0"/>
          </a:p>
        </p:txBody>
      </p:sp>
    </p:spTree>
    <p:extLst>
      <p:ext uri="{BB962C8B-B14F-4D97-AF65-F5344CB8AC3E}">
        <p14:creationId xmlns:p14="http://schemas.microsoft.com/office/powerpoint/2010/main" val="244034377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0B0EF36-DC40-154C-9B58-5C0AF10C0789}"/>
              </a:ext>
            </a:extLst>
          </p:cNvPr>
          <p:cNvSpPr>
            <a:spLocks noGrp="1"/>
          </p:cNvSpPr>
          <p:nvPr>
            <p:ph idx="1"/>
          </p:nvPr>
        </p:nvSpPr>
        <p:spPr>
          <a:xfrm>
            <a:off x="320040" y="1073672"/>
            <a:ext cx="11579384" cy="5181600"/>
          </a:xfrm>
        </p:spPr>
        <p:txBody>
          <a:bodyPr/>
          <a:lstStyle/>
          <a:p>
            <a:r>
              <a:rPr lang="en-US" dirty="0"/>
              <a:t>Files (blobs) are directly uploaded and served from a cloud data store</a:t>
            </a:r>
          </a:p>
          <a:p>
            <a:endParaRPr lang="en-US" dirty="0"/>
          </a:p>
          <a:p>
            <a:r>
              <a:rPr lang="en-US" dirty="0"/>
              <a:t>Associated stream of bits never goes through the JVM of the Author and Publish services </a:t>
            </a:r>
          </a:p>
          <a:p>
            <a:pPr lvl="1"/>
            <a:r>
              <a:rPr lang="en-US" dirty="0"/>
              <a:t>Nodes of AEM author and publish services are smaller in size</a:t>
            </a:r>
          </a:p>
          <a:p>
            <a:pPr lvl="1"/>
            <a:r>
              <a:rPr lang="en-US" dirty="0"/>
              <a:t>Author and publish services more compatible with the expectation of fast autoscaling</a:t>
            </a:r>
          </a:p>
          <a:p>
            <a:pPr lvl="1"/>
            <a:r>
              <a:rPr lang="en-US" dirty="0"/>
              <a:t>results in a faster experience when uploading and downloading images, video, etc.</a:t>
            </a:r>
          </a:p>
        </p:txBody>
      </p:sp>
      <p:sp>
        <p:nvSpPr>
          <p:cNvPr id="5" name="Title 4">
            <a:extLst>
              <a:ext uri="{FF2B5EF4-FFF2-40B4-BE49-F238E27FC236}">
                <a16:creationId xmlns:a16="http://schemas.microsoft.com/office/drawing/2014/main" id="{F6442839-20B9-4C43-B600-5CF276DC69F1}"/>
              </a:ext>
            </a:extLst>
          </p:cNvPr>
          <p:cNvSpPr>
            <a:spLocks noGrp="1"/>
          </p:cNvSpPr>
          <p:nvPr>
            <p:ph type="title"/>
          </p:nvPr>
        </p:nvSpPr>
        <p:spPr>
          <a:xfrm>
            <a:off x="320040" y="296432"/>
            <a:ext cx="11579385" cy="625475"/>
          </a:xfrm>
        </p:spPr>
        <p:txBody>
          <a:bodyPr/>
          <a:lstStyle/>
          <a:p>
            <a:r>
              <a:rPr lang="en-US" dirty="0"/>
              <a:t>AEM as a Cloud Service Key Evolutions – Binary Content</a:t>
            </a:r>
          </a:p>
        </p:txBody>
      </p:sp>
    </p:spTree>
    <p:extLst>
      <p:ext uri="{BB962C8B-B14F-4D97-AF65-F5344CB8AC3E}">
        <p14:creationId xmlns:p14="http://schemas.microsoft.com/office/powerpoint/2010/main" val="28862706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97166B-82A9-3341-AF68-8C3564AC9F9F}"/>
              </a:ext>
            </a:extLst>
          </p:cNvPr>
          <p:cNvSpPr>
            <a:spLocks noGrp="1"/>
          </p:cNvSpPr>
          <p:nvPr>
            <p:ph idx="1"/>
          </p:nvPr>
        </p:nvSpPr>
        <p:spPr>
          <a:xfrm>
            <a:off x="320040" y="1073672"/>
            <a:ext cx="11579384" cy="5181600"/>
          </a:xfrm>
        </p:spPr>
        <p:txBody>
          <a:bodyPr/>
          <a:lstStyle/>
          <a:p>
            <a:r>
              <a:rPr lang="en-US" dirty="0"/>
              <a:t>Publishing operations now involve a pipeline following a subscription pattern</a:t>
            </a:r>
          </a:p>
          <a:p>
            <a:r>
              <a:rPr lang="en-US" dirty="0"/>
              <a:t>Published content is pushed to various queues in the pipeline</a:t>
            </a:r>
          </a:p>
          <a:p>
            <a:pPr lvl="1"/>
            <a:r>
              <a:rPr lang="en-US" dirty="0"/>
              <a:t>Author tier does not need to be aware of the number of nodes in the publish service </a:t>
            </a:r>
          </a:p>
          <a:p>
            <a:pPr lvl="1"/>
            <a:r>
              <a:rPr lang="en-US" dirty="0"/>
              <a:t>Fast autoscaling of the publish tier</a:t>
            </a:r>
          </a:p>
        </p:txBody>
      </p:sp>
      <p:sp>
        <p:nvSpPr>
          <p:cNvPr id="2" name="Title 1">
            <a:extLst>
              <a:ext uri="{FF2B5EF4-FFF2-40B4-BE49-F238E27FC236}">
                <a16:creationId xmlns:a16="http://schemas.microsoft.com/office/drawing/2014/main" id="{088928DF-7C70-F44C-8E16-08F6FE6AE779}"/>
              </a:ext>
            </a:extLst>
          </p:cNvPr>
          <p:cNvSpPr>
            <a:spLocks noGrp="1"/>
          </p:cNvSpPr>
          <p:nvPr>
            <p:ph type="title"/>
          </p:nvPr>
        </p:nvSpPr>
        <p:spPr>
          <a:xfrm>
            <a:off x="320040" y="296432"/>
            <a:ext cx="11579385" cy="625475"/>
          </a:xfrm>
        </p:spPr>
        <p:txBody>
          <a:bodyPr/>
          <a:lstStyle/>
          <a:p>
            <a:r>
              <a:rPr lang="en-US" dirty="0"/>
              <a:t>AEM as a Cloud Service Key Evolutions – Publishing Content</a:t>
            </a:r>
          </a:p>
        </p:txBody>
      </p:sp>
      <p:sp>
        <p:nvSpPr>
          <p:cNvPr id="4" name="Slide Number Placeholder 3">
            <a:extLst>
              <a:ext uri="{FF2B5EF4-FFF2-40B4-BE49-F238E27FC236}">
                <a16:creationId xmlns:a16="http://schemas.microsoft.com/office/drawing/2014/main" id="{25AF0206-7EEB-F24A-AE97-95F39A9639F1}"/>
              </a:ext>
            </a:extLst>
          </p:cNvPr>
          <p:cNvSpPr>
            <a:spLocks noGrp="1"/>
          </p:cNvSpPr>
          <p:nvPr>
            <p:ph type="sldNum" sz="quarter" idx="4294967295"/>
          </p:nvPr>
        </p:nvSpPr>
        <p:spPr>
          <a:xfrm>
            <a:off x="0" y="0"/>
            <a:ext cx="0" cy="0"/>
          </a:xfrm>
        </p:spPr>
        <p:txBody>
          <a:bodyPr/>
          <a:lstStyle/>
          <a:p>
            <a:pPr algn="ctr"/>
            <a:fld id="{90156F56-D5AE-4C6F-B826-C69D1BC521BB}" type="slidenum">
              <a:rPr lang="en-US" smtClean="0"/>
              <a:pPr algn="ctr"/>
              <a:t>107</a:t>
            </a:fld>
            <a:endParaRPr lang="en-US" dirty="0"/>
          </a:p>
        </p:txBody>
      </p:sp>
      <p:pic>
        <p:nvPicPr>
          <p:cNvPr id="6" name="Picture 5" descr="A screenshot of a social media post&#10;&#10;Description automatically generated">
            <a:extLst>
              <a:ext uri="{FF2B5EF4-FFF2-40B4-BE49-F238E27FC236}">
                <a16:creationId xmlns:a16="http://schemas.microsoft.com/office/drawing/2014/main" id="{FE28B1C3-AE35-AA44-9D35-F3631EA7DE24}"/>
              </a:ext>
            </a:extLst>
          </p:cNvPr>
          <p:cNvPicPr>
            <a:picLocks noChangeAspect="1"/>
          </p:cNvPicPr>
          <p:nvPr/>
        </p:nvPicPr>
        <p:blipFill>
          <a:blip r:embed="rId2"/>
          <a:stretch>
            <a:fillRect/>
          </a:stretch>
        </p:blipFill>
        <p:spPr>
          <a:xfrm>
            <a:off x="7032332" y="3429000"/>
            <a:ext cx="3650244" cy="25209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943789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C0B03B-ED55-EE44-910A-F9249757F887}"/>
              </a:ext>
            </a:extLst>
          </p:cNvPr>
          <p:cNvSpPr>
            <a:spLocks noGrp="1"/>
          </p:cNvSpPr>
          <p:nvPr>
            <p:ph idx="1"/>
          </p:nvPr>
        </p:nvSpPr>
        <p:spPr>
          <a:xfrm>
            <a:off x="320040" y="1073672"/>
            <a:ext cx="11579384" cy="5181600"/>
          </a:xfrm>
        </p:spPr>
        <p:txBody>
          <a:bodyPr/>
          <a:lstStyle/>
          <a:p>
            <a:r>
              <a:rPr lang="en-US" dirty="0"/>
              <a:t>Concept of a golden master introduced to automate the lifecycle of the publish nodes</a:t>
            </a:r>
          </a:p>
          <a:p>
            <a:pPr lvl="1"/>
            <a:r>
              <a:rPr lang="en-US" dirty="0"/>
              <a:t>Specialized publish node</a:t>
            </a:r>
          </a:p>
          <a:p>
            <a:pPr lvl="1"/>
            <a:r>
              <a:rPr lang="en-US" dirty="0"/>
              <a:t>Never accessed by any end user</a:t>
            </a:r>
          </a:p>
          <a:p>
            <a:pPr lvl="1"/>
            <a:r>
              <a:rPr lang="en-US" dirty="0"/>
              <a:t>Node from which all the nodes of the publish service are created</a:t>
            </a:r>
          </a:p>
          <a:p>
            <a:endParaRPr lang="en-US" dirty="0"/>
          </a:p>
          <a:p>
            <a:r>
              <a:rPr lang="en-US" dirty="0"/>
              <a:t>Maintenance operations such as compaction are performed on the content repository attached to the golden master</a:t>
            </a:r>
          </a:p>
          <a:p>
            <a:endParaRPr lang="en-US" dirty="0"/>
          </a:p>
          <a:p>
            <a:r>
              <a:rPr lang="en-US" dirty="0"/>
              <a:t>Publish nodes are recycled daily and do not require any sort of routine maintenance or downtime</a:t>
            </a:r>
          </a:p>
        </p:txBody>
      </p:sp>
      <p:sp>
        <p:nvSpPr>
          <p:cNvPr id="2" name="Title 1">
            <a:extLst>
              <a:ext uri="{FF2B5EF4-FFF2-40B4-BE49-F238E27FC236}">
                <a16:creationId xmlns:a16="http://schemas.microsoft.com/office/drawing/2014/main" id="{F98AC5E8-3F0E-BF47-ACDE-3ABE4DCE1462}"/>
              </a:ext>
            </a:extLst>
          </p:cNvPr>
          <p:cNvSpPr>
            <a:spLocks noGrp="1"/>
          </p:cNvSpPr>
          <p:nvPr>
            <p:ph type="title"/>
          </p:nvPr>
        </p:nvSpPr>
        <p:spPr>
          <a:xfrm>
            <a:off x="320040" y="296432"/>
            <a:ext cx="11579385" cy="625475"/>
          </a:xfrm>
        </p:spPr>
        <p:txBody>
          <a:bodyPr/>
          <a:lstStyle/>
          <a:p>
            <a:r>
              <a:rPr lang="en-US" dirty="0"/>
              <a:t>AEM as a Cloud Service Key Evolutions – Publish Service</a:t>
            </a:r>
          </a:p>
        </p:txBody>
      </p:sp>
      <p:sp>
        <p:nvSpPr>
          <p:cNvPr id="4" name="Slide Number Placeholder 3">
            <a:extLst>
              <a:ext uri="{FF2B5EF4-FFF2-40B4-BE49-F238E27FC236}">
                <a16:creationId xmlns:a16="http://schemas.microsoft.com/office/drawing/2014/main" id="{FEB6D711-AC92-204C-B650-634D87315AA8}"/>
              </a:ext>
            </a:extLst>
          </p:cNvPr>
          <p:cNvSpPr>
            <a:spLocks noGrp="1"/>
          </p:cNvSpPr>
          <p:nvPr>
            <p:ph type="sldNum" sz="quarter" idx="4294967295"/>
          </p:nvPr>
        </p:nvSpPr>
        <p:spPr>
          <a:xfrm>
            <a:off x="0" y="0"/>
            <a:ext cx="0" cy="0"/>
          </a:xfrm>
        </p:spPr>
        <p:txBody>
          <a:bodyPr/>
          <a:lstStyle/>
          <a:p>
            <a:pPr algn="ctr"/>
            <a:endParaRPr lang="en-US" dirty="0"/>
          </a:p>
        </p:txBody>
      </p:sp>
    </p:spTree>
    <p:extLst>
      <p:ext uri="{BB962C8B-B14F-4D97-AF65-F5344CB8AC3E}">
        <p14:creationId xmlns:p14="http://schemas.microsoft.com/office/powerpoint/2010/main" val="39163830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B6AE5ECE-1BBB-7348-B848-0CC31BD43090}"/>
              </a:ext>
            </a:extLst>
          </p:cNvPr>
          <p:cNvSpPr>
            <a:spLocks noGrp="1"/>
          </p:cNvSpPr>
          <p:nvPr>
            <p:ph type="title"/>
          </p:nvPr>
        </p:nvSpPr>
        <p:spPr>
          <a:xfrm>
            <a:off x="290984" y="312661"/>
            <a:ext cx="11495710" cy="646710"/>
          </a:xfrm>
        </p:spPr>
        <p:txBody>
          <a:bodyPr>
            <a:normAutofit fontScale="90000"/>
          </a:bodyPr>
          <a:lstStyle/>
          <a:p>
            <a:r>
              <a:rPr lang="en-US" dirty="0"/>
              <a:t>Adobe Experience Manager Cloud Service: Runtime Architecture – Publish Tier</a:t>
            </a:r>
          </a:p>
        </p:txBody>
      </p:sp>
      <p:sp>
        <p:nvSpPr>
          <p:cNvPr id="2" name="Slide Number Placeholder 1">
            <a:extLst>
              <a:ext uri="{FF2B5EF4-FFF2-40B4-BE49-F238E27FC236}">
                <a16:creationId xmlns:a16="http://schemas.microsoft.com/office/drawing/2014/main" id="{1FE73913-A27B-F54E-9FA0-5FA8FAD3BA57}"/>
              </a:ext>
            </a:extLst>
          </p:cNvPr>
          <p:cNvSpPr>
            <a:spLocks noGrp="1"/>
          </p:cNvSpPr>
          <p:nvPr>
            <p:ph type="sldNum" sz="quarter" idx="4294967295"/>
          </p:nvPr>
        </p:nvSpPr>
        <p:spPr>
          <a:xfrm>
            <a:off x="0" y="0"/>
            <a:ext cx="0" cy="0"/>
          </a:xfrm>
        </p:spPr>
        <p:txBody>
          <a:bodyPr/>
          <a:lstStyle/>
          <a:p>
            <a:pPr algn="ctr"/>
            <a:fld id="{90156F56-D5AE-4C6F-B826-C69D1BC521BB}" type="slidenum">
              <a:rPr lang="en-US" smtClean="0"/>
              <a:pPr algn="ctr"/>
              <a:t>109</a:t>
            </a:fld>
            <a:endParaRPr lang="en-US" dirty="0"/>
          </a:p>
        </p:txBody>
      </p:sp>
      <p:grpSp>
        <p:nvGrpSpPr>
          <p:cNvPr id="9" name="Group 8">
            <a:extLst>
              <a:ext uri="{FF2B5EF4-FFF2-40B4-BE49-F238E27FC236}">
                <a16:creationId xmlns:a16="http://schemas.microsoft.com/office/drawing/2014/main" id="{F535A92B-D8FC-4144-95E1-61D464FCF285}"/>
              </a:ext>
            </a:extLst>
          </p:cNvPr>
          <p:cNvGrpSpPr/>
          <p:nvPr/>
        </p:nvGrpSpPr>
        <p:grpSpPr>
          <a:xfrm>
            <a:off x="2773613" y="2231503"/>
            <a:ext cx="5943600" cy="3877253"/>
            <a:chOff x="2604655" y="1316180"/>
            <a:chExt cx="6941127" cy="4683769"/>
          </a:xfrm>
        </p:grpSpPr>
        <p:sp>
          <p:nvSpPr>
            <p:cNvPr id="7" name="Rounded Rectangle 6">
              <a:extLst>
                <a:ext uri="{FF2B5EF4-FFF2-40B4-BE49-F238E27FC236}">
                  <a16:creationId xmlns:a16="http://schemas.microsoft.com/office/drawing/2014/main" id="{03332BBC-CCBD-7049-A170-A95AA66F0A69}"/>
                </a:ext>
              </a:extLst>
            </p:cNvPr>
            <p:cNvSpPr/>
            <p:nvPr/>
          </p:nvSpPr>
          <p:spPr>
            <a:xfrm>
              <a:off x="2604655" y="1316180"/>
              <a:ext cx="6941127" cy="4683769"/>
            </a:xfrm>
            <a:prstGeom prst="roundRect">
              <a:avLst/>
            </a:prstGeom>
            <a:solidFill>
              <a:schemeClr val="accent2"/>
            </a:solidFill>
            <a:ln>
              <a:noFill/>
            </a:ln>
            <a:effectLst>
              <a:innerShdw blurRad="1143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 shot of a city&#10;&#10;Description automatically generated">
              <a:extLst>
                <a:ext uri="{FF2B5EF4-FFF2-40B4-BE49-F238E27FC236}">
                  <a16:creationId xmlns:a16="http://schemas.microsoft.com/office/drawing/2014/main" id="{82919469-217B-874C-A94D-B6C24AB0C0F0}"/>
                </a:ext>
              </a:extLst>
            </p:cNvPr>
            <p:cNvPicPr>
              <a:picLocks noChangeAspect="1"/>
            </p:cNvPicPr>
            <p:nvPr/>
          </p:nvPicPr>
          <p:blipFill>
            <a:blip r:embed="rId3"/>
            <a:stretch>
              <a:fillRect/>
            </a:stretch>
          </p:blipFill>
          <p:spPr>
            <a:xfrm>
              <a:off x="3008312" y="1485900"/>
              <a:ext cx="6172200" cy="3886200"/>
            </a:xfrm>
            <a:prstGeom prst="rect">
              <a:avLst/>
            </a:prstGeom>
          </p:spPr>
        </p:pic>
        <p:sp>
          <p:nvSpPr>
            <p:cNvPr id="8" name="TextBox 7">
              <a:extLst>
                <a:ext uri="{FF2B5EF4-FFF2-40B4-BE49-F238E27FC236}">
                  <a16:creationId xmlns:a16="http://schemas.microsoft.com/office/drawing/2014/main" id="{B0AEB8B6-4746-1B40-AA4C-96E20E5AE577}"/>
                </a:ext>
              </a:extLst>
            </p:cNvPr>
            <p:cNvSpPr txBox="1"/>
            <p:nvPr/>
          </p:nvSpPr>
          <p:spPr>
            <a:xfrm>
              <a:off x="4086899" y="5372098"/>
              <a:ext cx="4050070" cy="446158"/>
            </a:xfrm>
            <a:prstGeom prst="rect">
              <a:avLst/>
            </a:prstGeom>
            <a:noFill/>
          </p:spPr>
          <p:txBody>
            <a:bodyPr wrap="square" rtlCol="0">
              <a:spAutoFit/>
            </a:bodyPr>
            <a:lstStyle/>
            <a:p>
              <a:r>
                <a:rPr lang="en-US" b="1" dirty="0">
                  <a:solidFill>
                    <a:schemeClr val="bg1"/>
                  </a:solidFill>
                </a:rPr>
                <a:t>Container Orchestration Service</a:t>
              </a:r>
            </a:p>
          </p:txBody>
        </p:sp>
      </p:grpSp>
      <p:sp>
        <p:nvSpPr>
          <p:cNvPr id="10" name="Rounded Rectangle 9">
            <a:extLst>
              <a:ext uri="{FF2B5EF4-FFF2-40B4-BE49-F238E27FC236}">
                <a16:creationId xmlns:a16="http://schemas.microsoft.com/office/drawing/2014/main" id="{59B657DC-B4A5-684C-A285-6BD7968246B5}"/>
              </a:ext>
            </a:extLst>
          </p:cNvPr>
          <p:cNvSpPr/>
          <p:nvPr/>
        </p:nvSpPr>
        <p:spPr>
          <a:xfrm>
            <a:off x="230187" y="2672830"/>
            <a:ext cx="2394198" cy="415637"/>
          </a:xfrm>
          <a:prstGeom prst="roundRect">
            <a:avLst/>
          </a:prstGeom>
          <a:solidFill>
            <a:schemeClr val="accent2"/>
          </a:solidFill>
          <a:ln>
            <a:noFill/>
          </a:ln>
          <a:effectLst>
            <a:innerShdw blurRad="1143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Replication Service</a:t>
            </a:r>
          </a:p>
        </p:txBody>
      </p:sp>
      <p:sp>
        <p:nvSpPr>
          <p:cNvPr id="11" name="Rounded Rectangle 10">
            <a:extLst>
              <a:ext uri="{FF2B5EF4-FFF2-40B4-BE49-F238E27FC236}">
                <a16:creationId xmlns:a16="http://schemas.microsoft.com/office/drawing/2014/main" id="{069E54E1-9777-234F-A307-F39F89083B62}"/>
              </a:ext>
            </a:extLst>
          </p:cNvPr>
          <p:cNvSpPr/>
          <p:nvPr/>
        </p:nvSpPr>
        <p:spPr>
          <a:xfrm>
            <a:off x="230185" y="3483321"/>
            <a:ext cx="2408055" cy="41563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CI/CD Service</a:t>
            </a:r>
          </a:p>
        </p:txBody>
      </p:sp>
      <p:sp>
        <p:nvSpPr>
          <p:cNvPr id="12" name="Rounded Rectangle 11">
            <a:extLst>
              <a:ext uri="{FF2B5EF4-FFF2-40B4-BE49-F238E27FC236}">
                <a16:creationId xmlns:a16="http://schemas.microsoft.com/office/drawing/2014/main" id="{86F15909-E35F-E84F-85F4-0D8A1B65FAAF}"/>
              </a:ext>
            </a:extLst>
          </p:cNvPr>
          <p:cNvSpPr/>
          <p:nvPr/>
        </p:nvSpPr>
        <p:spPr>
          <a:xfrm>
            <a:off x="216329" y="4293812"/>
            <a:ext cx="2408055" cy="70658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Identity Management Service</a:t>
            </a:r>
          </a:p>
        </p:txBody>
      </p:sp>
      <p:sp>
        <p:nvSpPr>
          <p:cNvPr id="13" name="Rounded Rectangle 12">
            <a:extLst>
              <a:ext uri="{FF2B5EF4-FFF2-40B4-BE49-F238E27FC236}">
                <a16:creationId xmlns:a16="http://schemas.microsoft.com/office/drawing/2014/main" id="{569A7328-1A48-3341-A38C-64AE29480B24}"/>
              </a:ext>
            </a:extLst>
          </p:cNvPr>
          <p:cNvSpPr/>
          <p:nvPr/>
        </p:nvSpPr>
        <p:spPr>
          <a:xfrm>
            <a:off x="4509161" y="1503946"/>
            <a:ext cx="2535381" cy="415637"/>
          </a:xfrm>
          <a:prstGeom prst="roundRect">
            <a:avLst/>
          </a:prstGeom>
          <a:solidFill>
            <a:schemeClr val="accent2"/>
          </a:solidFill>
          <a:ln>
            <a:noFill/>
          </a:ln>
          <a:effectLst>
            <a:innerShdw blurRad="1143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CDN Service</a:t>
            </a:r>
          </a:p>
        </p:txBody>
      </p:sp>
      <p:sp>
        <p:nvSpPr>
          <p:cNvPr id="15" name="Rounded Rectangle 14">
            <a:extLst>
              <a:ext uri="{FF2B5EF4-FFF2-40B4-BE49-F238E27FC236}">
                <a16:creationId xmlns:a16="http://schemas.microsoft.com/office/drawing/2014/main" id="{D95C27E7-5D98-D649-ACF6-8735F831B980}"/>
              </a:ext>
            </a:extLst>
          </p:cNvPr>
          <p:cNvSpPr/>
          <p:nvPr/>
        </p:nvSpPr>
        <p:spPr>
          <a:xfrm>
            <a:off x="8881767" y="5000393"/>
            <a:ext cx="3033142" cy="41563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Assets Compute Service</a:t>
            </a:r>
          </a:p>
        </p:txBody>
      </p:sp>
      <p:grpSp>
        <p:nvGrpSpPr>
          <p:cNvPr id="20" name="Group 19">
            <a:extLst>
              <a:ext uri="{FF2B5EF4-FFF2-40B4-BE49-F238E27FC236}">
                <a16:creationId xmlns:a16="http://schemas.microsoft.com/office/drawing/2014/main" id="{5BE7E828-2462-1843-A105-FD52BBD28A54}"/>
              </a:ext>
            </a:extLst>
          </p:cNvPr>
          <p:cNvGrpSpPr/>
          <p:nvPr/>
        </p:nvGrpSpPr>
        <p:grpSpPr>
          <a:xfrm>
            <a:off x="8881766" y="2672830"/>
            <a:ext cx="3033143" cy="1925782"/>
            <a:chOff x="9052355" y="2092036"/>
            <a:chExt cx="3033143" cy="1925782"/>
          </a:xfrm>
        </p:grpSpPr>
        <p:sp>
          <p:nvSpPr>
            <p:cNvPr id="18" name="Rounded Rectangle 17">
              <a:extLst>
                <a:ext uri="{FF2B5EF4-FFF2-40B4-BE49-F238E27FC236}">
                  <a16:creationId xmlns:a16="http://schemas.microsoft.com/office/drawing/2014/main" id="{2D50A76A-D7D5-AB44-A0BA-D03BE554F065}"/>
                </a:ext>
              </a:extLst>
            </p:cNvPr>
            <p:cNvSpPr/>
            <p:nvPr/>
          </p:nvSpPr>
          <p:spPr>
            <a:xfrm>
              <a:off x="9052355" y="2092036"/>
              <a:ext cx="3033143" cy="192578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picture containing drawing&#10;&#10;Description automatically generated">
              <a:extLst>
                <a:ext uri="{FF2B5EF4-FFF2-40B4-BE49-F238E27FC236}">
                  <a16:creationId xmlns:a16="http://schemas.microsoft.com/office/drawing/2014/main" id="{683832B7-A2EB-984D-8406-AF2CF5DFEA23}"/>
                </a:ext>
              </a:extLst>
            </p:cNvPr>
            <p:cNvPicPr>
              <a:picLocks noChangeAspect="1"/>
            </p:cNvPicPr>
            <p:nvPr/>
          </p:nvPicPr>
          <p:blipFill>
            <a:blip r:embed="rId4"/>
            <a:stretch>
              <a:fillRect/>
            </a:stretch>
          </p:blipFill>
          <p:spPr>
            <a:xfrm>
              <a:off x="9348997" y="2653717"/>
              <a:ext cx="2439857" cy="1163781"/>
            </a:xfrm>
            <a:prstGeom prst="rect">
              <a:avLst/>
            </a:prstGeom>
          </p:spPr>
        </p:pic>
        <p:sp>
          <p:nvSpPr>
            <p:cNvPr id="19" name="TextBox 18">
              <a:extLst>
                <a:ext uri="{FF2B5EF4-FFF2-40B4-BE49-F238E27FC236}">
                  <a16:creationId xmlns:a16="http://schemas.microsoft.com/office/drawing/2014/main" id="{7F0674E5-524C-024E-97C6-B90104BFD403}"/>
                </a:ext>
              </a:extLst>
            </p:cNvPr>
            <p:cNvSpPr txBox="1"/>
            <p:nvPr/>
          </p:nvSpPr>
          <p:spPr>
            <a:xfrm>
              <a:off x="9237805" y="2231503"/>
              <a:ext cx="2847693" cy="369332"/>
            </a:xfrm>
            <a:prstGeom prst="rect">
              <a:avLst/>
            </a:prstGeom>
            <a:noFill/>
          </p:spPr>
          <p:txBody>
            <a:bodyPr wrap="square" rtlCol="0">
              <a:spAutoFit/>
            </a:bodyPr>
            <a:lstStyle/>
            <a:p>
              <a:r>
                <a:rPr lang="en-US" b="1" dirty="0">
                  <a:solidFill>
                    <a:schemeClr val="bg1"/>
                  </a:solidFill>
                </a:rPr>
                <a:t>Content Repository Service</a:t>
              </a:r>
            </a:p>
          </p:txBody>
        </p:sp>
      </p:grpSp>
      <p:grpSp>
        <p:nvGrpSpPr>
          <p:cNvPr id="23" name="Group 22">
            <a:extLst>
              <a:ext uri="{FF2B5EF4-FFF2-40B4-BE49-F238E27FC236}">
                <a16:creationId xmlns:a16="http://schemas.microsoft.com/office/drawing/2014/main" id="{CE843A42-B406-384A-8898-6B47037166DC}"/>
              </a:ext>
            </a:extLst>
          </p:cNvPr>
          <p:cNvGrpSpPr/>
          <p:nvPr/>
        </p:nvGrpSpPr>
        <p:grpSpPr>
          <a:xfrm>
            <a:off x="9841424" y="1007389"/>
            <a:ext cx="2195296" cy="1161263"/>
            <a:chOff x="9379527" y="641293"/>
            <a:chExt cx="2535382" cy="1336731"/>
          </a:xfrm>
        </p:grpSpPr>
        <p:sp>
          <p:nvSpPr>
            <p:cNvPr id="14" name="Rounded Rectangle 13">
              <a:extLst>
                <a:ext uri="{FF2B5EF4-FFF2-40B4-BE49-F238E27FC236}">
                  <a16:creationId xmlns:a16="http://schemas.microsoft.com/office/drawing/2014/main" id="{FEC4A589-59F2-C64A-9F90-2099614F07D5}"/>
                </a:ext>
              </a:extLst>
            </p:cNvPr>
            <p:cNvSpPr/>
            <p:nvPr/>
          </p:nvSpPr>
          <p:spPr>
            <a:xfrm>
              <a:off x="9379527" y="641293"/>
              <a:ext cx="2535381" cy="415637"/>
            </a:xfrm>
            <a:prstGeom prst="roundRect">
              <a:avLst/>
            </a:prstGeom>
            <a:solidFill>
              <a:srgbClr val="FFB0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 Environment</a:t>
              </a:r>
            </a:p>
          </p:txBody>
        </p:sp>
        <p:sp>
          <p:nvSpPr>
            <p:cNvPr id="21" name="Rounded Rectangle 20">
              <a:extLst>
                <a:ext uri="{FF2B5EF4-FFF2-40B4-BE49-F238E27FC236}">
                  <a16:creationId xmlns:a16="http://schemas.microsoft.com/office/drawing/2014/main" id="{759366FF-9B72-6F4D-8FE1-B012E07E1963}"/>
                </a:ext>
              </a:extLst>
            </p:cNvPr>
            <p:cNvSpPr/>
            <p:nvPr/>
          </p:nvSpPr>
          <p:spPr>
            <a:xfrm>
              <a:off x="9379528" y="1109812"/>
              <a:ext cx="2535381" cy="41563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Shared Service</a:t>
              </a:r>
            </a:p>
          </p:txBody>
        </p:sp>
        <p:sp>
          <p:nvSpPr>
            <p:cNvPr id="22" name="Rounded Rectangle 21">
              <a:extLst>
                <a:ext uri="{FF2B5EF4-FFF2-40B4-BE49-F238E27FC236}">
                  <a16:creationId xmlns:a16="http://schemas.microsoft.com/office/drawing/2014/main" id="{00E16AD3-C86E-454E-83E4-5F276E0CCC58}"/>
                </a:ext>
              </a:extLst>
            </p:cNvPr>
            <p:cNvSpPr/>
            <p:nvPr/>
          </p:nvSpPr>
          <p:spPr>
            <a:xfrm>
              <a:off x="9379527" y="1562387"/>
              <a:ext cx="2535381" cy="4156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Containers</a:t>
              </a:r>
            </a:p>
          </p:txBody>
        </p:sp>
      </p:grpSp>
      <p:sp>
        <p:nvSpPr>
          <p:cNvPr id="27" name="Rectangle 26">
            <a:extLst>
              <a:ext uri="{FF2B5EF4-FFF2-40B4-BE49-F238E27FC236}">
                <a16:creationId xmlns:a16="http://schemas.microsoft.com/office/drawing/2014/main" id="{5D029EE8-DB9A-1841-A780-BAE41DD3F567}"/>
              </a:ext>
            </a:extLst>
          </p:cNvPr>
          <p:cNvSpPr/>
          <p:nvPr/>
        </p:nvSpPr>
        <p:spPr>
          <a:xfrm>
            <a:off x="2773613" y="1377191"/>
            <a:ext cx="5943600" cy="240509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F1A8432-9F1B-D642-9A7D-8895B49AD3C7}"/>
              </a:ext>
            </a:extLst>
          </p:cNvPr>
          <p:cNvSpPr/>
          <p:nvPr/>
        </p:nvSpPr>
        <p:spPr>
          <a:xfrm>
            <a:off x="80959" y="2550989"/>
            <a:ext cx="2692654" cy="68352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4905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B6AE5ECE-1BBB-7348-B848-0CC31BD43090}"/>
              </a:ext>
            </a:extLst>
          </p:cNvPr>
          <p:cNvSpPr>
            <a:spLocks noGrp="1"/>
          </p:cNvSpPr>
          <p:nvPr>
            <p:ph type="title"/>
          </p:nvPr>
        </p:nvSpPr>
        <p:spPr>
          <a:xfrm>
            <a:off x="290984" y="312661"/>
            <a:ext cx="11495710" cy="646710"/>
          </a:xfrm>
        </p:spPr>
        <p:txBody>
          <a:bodyPr>
            <a:normAutofit/>
          </a:bodyPr>
          <a:lstStyle/>
          <a:p>
            <a:r>
              <a:rPr lang="en-US" dirty="0"/>
              <a:t>Adobe Experience Manager Cloud Service: Runtime Architecture</a:t>
            </a:r>
          </a:p>
        </p:txBody>
      </p:sp>
      <p:sp>
        <p:nvSpPr>
          <p:cNvPr id="2" name="Slide Number Placeholder 1">
            <a:extLst>
              <a:ext uri="{FF2B5EF4-FFF2-40B4-BE49-F238E27FC236}">
                <a16:creationId xmlns:a16="http://schemas.microsoft.com/office/drawing/2014/main" id="{1FE73913-A27B-F54E-9FA0-5FA8FAD3BA57}"/>
              </a:ext>
            </a:extLst>
          </p:cNvPr>
          <p:cNvSpPr>
            <a:spLocks noGrp="1"/>
          </p:cNvSpPr>
          <p:nvPr>
            <p:ph type="sldNum" sz="quarter" idx="4294967295"/>
          </p:nvPr>
        </p:nvSpPr>
        <p:spPr>
          <a:xfrm>
            <a:off x="0" y="0"/>
            <a:ext cx="0" cy="0"/>
          </a:xfrm>
        </p:spPr>
        <p:txBody>
          <a:bodyPr/>
          <a:lstStyle/>
          <a:p>
            <a:pPr algn="ctr"/>
            <a:endParaRPr lang="en-US" dirty="0"/>
          </a:p>
        </p:txBody>
      </p:sp>
      <p:grpSp>
        <p:nvGrpSpPr>
          <p:cNvPr id="9" name="Group 8">
            <a:extLst>
              <a:ext uri="{FF2B5EF4-FFF2-40B4-BE49-F238E27FC236}">
                <a16:creationId xmlns:a16="http://schemas.microsoft.com/office/drawing/2014/main" id="{F535A92B-D8FC-4144-95E1-61D464FCF285}"/>
              </a:ext>
            </a:extLst>
          </p:cNvPr>
          <p:cNvGrpSpPr/>
          <p:nvPr/>
        </p:nvGrpSpPr>
        <p:grpSpPr>
          <a:xfrm>
            <a:off x="2773613" y="2231503"/>
            <a:ext cx="5943600" cy="3877253"/>
            <a:chOff x="2604655" y="1316180"/>
            <a:chExt cx="6941127" cy="4683769"/>
          </a:xfrm>
        </p:grpSpPr>
        <p:sp>
          <p:nvSpPr>
            <p:cNvPr id="7" name="Rounded Rectangle 6">
              <a:extLst>
                <a:ext uri="{FF2B5EF4-FFF2-40B4-BE49-F238E27FC236}">
                  <a16:creationId xmlns:a16="http://schemas.microsoft.com/office/drawing/2014/main" id="{03332BBC-CCBD-7049-A170-A95AA66F0A69}"/>
                </a:ext>
              </a:extLst>
            </p:cNvPr>
            <p:cNvSpPr/>
            <p:nvPr/>
          </p:nvSpPr>
          <p:spPr>
            <a:xfrm>
              <a:off x="2604655" y="1316180"/>
              <a:ext cx="6941127" cy="4683769"/>
            </a:xfrm>
            <a:prstGeom prst="roundRect">
              <a:avLst/>
            </a:prstGeom>
            <a:solidFill>
              <a:schemeClr val="accent2"/>
            </a:solidFill>
            <a:ln>
              <a:noFill/>
            </a:ln>
            <a:effectLst>
              <a:innerShdw blurRad="1143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 shot of a city&#10;&#10;Description automatically generated">
              <a:extLst>
                <a:ext uri="{FF2B5EF4-FFF2-40B4-BE49-F238E27FC236}">
                  <a16:creationId xmlns:a16="http://schemas.microsoft.com/office/drawing/2014/main" id="{82919469-217B-874C-A94D-B6C24AB0C0F0}"/>
                </a:ext>
              </a:extLst>
            </p:cNvPr>
            <p:cNvPicPr>
              <a:picLocks noChangeAspect="1"/>
            </p:cNvPicPr>
            <p:nvPr/>
          </p:nvPicPr>
          <p:blipFill>
            <a:blip r:embed="rId3"/>
            <a:stretch>
              <a:fillRect/>
            </a:stretch>
          </p:blipFill>
          <p:spPr>
            <a:xfrm>
              <a:off x="3008312" y="1485900"/>
              <a:ext cx="6172200" cy="3886200"/>
            </a:xfrm>
            <a:prstGeom prst="rect">
              <a:avLst/>
            </a:prstGeom>
          </p:spPr>
        </p:pic>
        <p:sp>
          <p:nvSpPr>
            <p:cNvPr id="8" name="TextBox 7">
              <a:extLst>
                <a:ext uri="{FF2B5EF4-FFF2-40B4-BE49-F238E27FC236}">
                  <a16:creationId xmlns:a16="http://schemas.microsoft.com/office/drawing/2014/main" id="{B0AEB8B6-4746-1B40-AA4C-96E20E5AE577}"/>
                </a:ext>
              </a:extLst>
            </p:cNvPr>
            <p:cNvSpPr txBox="1"/>
            <p:nvPr/>
          </p:nvSpPr>
          <p:spPr>
            <a:xfrm>
              <a:off x="4086899" y="5372098"/>
              <a:ext cx="4050070" cy="446158"/>
            </a:xfrm>
            <a:prstGeom prst="rect">
              <a:avLst/>
            </a:prstGeom>
            <a:noFill/>
          </p:spPr>
          <p:txBody>
            <a:bodyPr wrap="square" rtlCol="0">
              <a:spAutoFit/>
            </a:bodyPr>
            <a:lstStyle/>
            <a:p>
              <a:r>
                <a:rPr lang="en-US" b="1" dirty="0">
                  <a:solidFill>
                    <a:schemeClr val="bg1"/>
                  </a:solidFill>
                </a:rPr>
                <a:t>Container Orchestration Service</a:t>
              </a:r>
            </a:p>
          </p:txBody>
        </p:sp>
      </p:grpSp>
      <p:sp>
        <p:nvSpPr>
          <p:cNvPr id="10" name="Rounded Rectangle 9">
            <a:extLst>
              <a:ext uri="{FF2B5EF4-FFF2-40B4-BE49-F238E27FC236}">
                <a16:creationId xmlns:a16="http://schemas.microsoft.com/office/drawing/2014/main" id="{59B657DC-B4A5-684C-A285-6BD7968246B5}"/>
              </a:ext>
            </a:extLst>
          </p:cNvPr>
          <p:cNvSpPr/>
          <p:nvPr/>
        </p:nvSpPr>
        <p:spPr>
          <a:xfrm>
            <a:off x="230187" y="2672830"/>
            <a:ext cx="2394198" cy="415637"/>
          </a:xfrm>
          <a:prstGeom prst="roundRect">
            <a:avLst/>
          </a:prstGeom>
          <a:solidFill>
            <a:schemeClr val="accent2"/>
          </a:solidFill>
          <a:ln>
            <a:noFill/>
          </a:ln>
          <a:effectLst>
            <a:innerShdw blurRad="1143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Replication Service</a:t>
            </a:r>
          </a:p>
        </p:txBody>
      </p:sp>
      <p:sp>
        <p:nvSpPr>
          <p:cNvPr id="11" name="Rounded Rectangle 10">
            <a:extLst>
              <a:ext uri="{FF2B5EF4-FFF2-40B4-BE49-F238E27FC236}">
                <a16:creationId xmlns:a16="http://schemas.microsoft.com/office/drawing/2014/main" id="{069E54E1-9777-234F-A307-F39F89083B62}"/>
              </a:ext>
            </a:extLst>
          </p:cNvPr>
          <p:cNvSpPr/>
          <p:nvPr/>
        </p:nvSpPr>
        <p:spPr>
          <a:xfrm>
            <a:off x="230185" y="3483321"/>
            <a:ext cx="2408055" cy="41563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CI/CD Service</a:t>
            </a:r>
          </a:p>
        </p:txBody>
      </p:sp>
      <p:sp>
        <p:nvSpPr>
          <p:cNvPr id="12" name="Rounded Rectangle 11">
            <a:extLst>
              <a:ext uri="{FF2B5EF4-FFF2-40B4-BE49-F238E27FC236}">
                <a16:creationId xmlns:a16="http://schemas.microsoft.com/office/drawing/2014/main" id="{86F15909-E35F-E84F-85F4-0D8A1B65FAAF}"/>
              </a:ext>
            </a:extLst>
          </p:cNvPr>
          <p:cNvSpPr/>
          <p:nvPr/>
        </p:nvSpPr>
        <p:spPr>
          <a:xfrm>
            <a:off x="216329" y="4293812"/>
            <a:ext cx="2408055" cy="70658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Identity Management Service</a:t>
            </a:r>
          </a:p>
        </p:txBody>
      </p:sp>
      <p:sp>
        <p:nvSpPr>
          <p:cNvPr id="13" name="Rounded Rectangle 12">
            <a:extLst>
              <a:ext uri="{FF2B5EF4-FFF2-40B4-BE49-F238E27FC236}">
                <a16:creationId xmlns:a16="http://schemas.microsoft.com/office/drawing/2014/main" id="{569A7328-1A48-3341-A38C-64AE29480B24}"/>
              </a:ext>
            </a:extLst>
          </p:cNvPr>
          <p:cNvSpPr/>
          <p:nvPr/>
        </p:nvSpPr>
        <p:spPr>
          <a:xfrm>
            <a:off x="4509161" y="1503946"/>
            <a:ext cx="2535381" cy="415637"/>
          </a:xfrm>
          <a:prstGeom prst="roundRect">
            <a:avLst/>
          </a:prstGeom>
          <a:solidFill>
            <a:schemeClr val="accent2"/>
          </a:solidFill>
          <a:ln>
            <a:noFill/>
          </a:ln>
          <a:effectLst>
            <a:innerShdw blurRad="1143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CDN Service</a:t>
            </a:r>
          </a:p>
        </p:txBody>
      </p:sp>
      <p:sp>
        <p:nvSpPr>
          <p:cNvPr id="15" name="Rounded Rectangle 14">
            <a:extLst>
              <a:ext uri="{FF2B5EF4-FFF2-40B4-BE49-F238E27FC236}">
                <a16:creationId xmlns:a16="http://schemas.microsoft.com/office/drawing/2014/main" id="{D95C27E7-5D98-D649-ACF6-8735F831B980}"/>
              </a:ext>
            </a:extLst>
          </p:cNvPr>
          <p:cNvSpPr/>
          <p:nvPr/>
        </p:nvSpPr>
        <p:spPr>
          <a:xfrm>
            <a:off x="8881767" y="5000393"/>
            <a:ext cx="3033142" cy="41563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Assets Compute Service</a:t>
            </a:r>
          </a:p>
        </p:txBody>
      </p:sp>
      <p:grpSp>
        <p:nvGrpSpPr>
          <p:cNvPr id="20" name="Group 19">
            <a:extLst>
              <a:ext uri="{FF2B5EF4-FFF2-40B4-BE49-F238E27FC236}">
                <a16:creationId xmlns:a16="http://schemas.microsoft.com/office/drawing/2014/main" id="{5BE7E828-2462-1843-A105-FD52BBD28A54}"/>
              </a:ext>
            </a:extLst>
          </p:cNvPr>
          <p:cNvGrpSpPr/>
          <p:nvPr/>
        </p:nvGrpSpPr>
        <p:grpSpPr>
          <a:xfrm>
            <a:off x="8881766" y="2672830"/>
            <a:ext cx="3033143" cy="1925782"/>
            <a:chOff x="9052355" y="2092036"/>
            <a:chExt cx="3033143" cy="1925782"/>
          </a:xfrm>
        </p:grpSpPr>
        <p:sp>
          <p:nvSpPr>
            <p:cNvPr id="18" name="Rounded Rectangle 17">
              <a:extLst>
                <a:ext uri="{FF2B5EF4-FFF2-40B4-BE49-F238E27FC236}">
                  <a16:creationId xmlns:a16="http://schemas.microsoft.com/office/drawing/2014/main" id="{2D50A76A-D7D5-AB44-A0BA-D03BE554F065}"/>
                </a:ext>
              </a:extLst>
            </p:cNvPr>
            <p:cNvSpPr/>
            <p:nvPr/>
          </p:nvSpPr>
          <p:spPr>
            <a:xfrm>
              <a:off x="9052355" y="2092036"/>
              <a:ext cx="3033143" cy="192578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picture containing drawing&#10;&#10;Description automatically generated">
              <a:extLst>
                <a:ext uri="{FF2B5EF4-FFF2-40B4-BE49-F238E27FC236}">
                  <a16:creationId xmlns:a16="http://schemas.microsoft.com/office/drawing/2014/main" id="{683832B7-A2EB-984D-8406-AF2CF5DFEA23}"/>
                </a:ext>
              </a:extLst>
            </p:cNvPr>
            <p:cNvPicPr>
              <a:picLocks noChangeAspect="1"/>
            </p:cNvPicPr>
            <p:nvPr/>
          </p:nvPicPr>
          <p:blipFill>
            <a:blip r:embed="rId4"/>
            <a:stretch>
              <a:fillRect/>
            </a:stretch>
          </p:blipFill>
          <p:spPr>
            <a:xfrm>
              <a:off x="9348997" y="2653717"/>
              <a:ext cx="2439857" cy="1163781"/>
            </a:xfrm>
            <a:prstGeom prst="rect">
              <a:avLst/>
            </a:prstGeom>
          </p:spPr>
        </p:pic>
        <p:sp>
          <p:nvSpPr>
            <p:cNvPr id="19" name="TextBox 18">
              <a:extLst>
                <a:ext uri="{FF2B5EF4-FFF2-40B4-BE49-F238E27FC236}">
                  <a16:creationId xmlns:a16="http://schemas.microsoft.com/office/drawing/2014/main" id="{7F0674E5-524C-024E-97C6-B90104BFD403}"/>
                </a:ext>
              </a:extLst>
            </p:cNvPr>
            <p:cNvSpPr txBox="1"/>
            <p:nvPr/>
          </p:nvSpPr>
          <p:spPr>
            <a:xfrm>
              <a:off x="9237805" y="2231503"/>
              <a:ext cx="2847693" cy="369332"/>
            </a:xfrm>
            <a:prstGeom prst="rect">
              <a:avLst/>
            </a:prstGeom>
            <a:noFill/>
          </p:spPr>
          <p:txBody>
            <a:bodyPr wrap="square" rtlCol="0">
              <a:spAutoFit/>
            </a:bodyPr>
            <a:lstStyle/>
            <a:p>
              <a:r>
                <a:rPr lang="en-US" b="1" dirty="0">
                  <a:solidFill>
                    <a:schemeClr val="bg1"/>
                  </a:solidFill>
                </a:rPr>
                <a:t>Content Repository Service</a:t>
              </a:r>
            </a:p>
          </p:txBody>
        </p:sp>
      </p:grpSp>
      <p:grpSp>
        <p:nvGrpSpPr>
          <p:cNvPr id="23" name="Group 22">
            <a:extLst>
              <a:ext uri="{FF2B5EF4-FFF2-40B4-BE49-F238E27FC236}">
                <a16:creationId xmlns:a16="http://schemas.microsoft.com/office/drawing/2014/main" id="{CE843A42-B406-384A-8898-6B47037166DC}"/>
              </a:ext>
            </a:extLst>
          </p:cNvPr>
          <p:cNvGrpSpPr/>
          <p:nvPr/>
        </p:nvGrpSpPr>
        <p:grpSpPr>
          <a:xfrm>
            <a:off x="9178408" y="934114"/>
            <a:ext cx="2535382" cy="1336731"/>
            <a:chOff x="9379527" y="641293"/>
            <a:chExt cx="2535382" cy="1336731"/>
          </a:xfrm>
        </p:grpSpPr>
        <p:sp>
          <p:nvSpPr>
            <p:cNvPr id="14" name="Rounded Rectangle 13">
              <a:extLst>
                <a:ext uri="{FF2B5EF4-FFF2-40B4-BE49-F238E27FC236}">
                  <a16:creationId xmlns:a16="http://schemas.microsoft.com/office/drawing/2014/main" id="{FEC4A589-59F2-C64A-9F90-2099614F07D5}"/>
                </a:ext>
              </a:extLst>
            </p:cNvPr>
            <p:cNvSpPr/>
            <p:nvPr/>
          </p:nvSpPr>
          <p:spPr>
            <a:xfrm>
              <a:off x="9379527" y="641293"/>
              <a:ext cx="2535381" cy="415637"/>
            </a:xfrm>
            <a:prstGeom prst="roundRect">
              <a:avLst/>
            </a:prstGeom>
            <a:solidFill>
              <a:srgbClr val="FFB0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 Environment</a:t>
              </a:r>
            </a:p>
          </p:txBody>
        </p:sp>
        <p:sp>
          <p:nvSpPr>
            <p:cNvPr id="21" name="Rounded Rectangle 20">
              <a:extLst>
                <a:ext uri="{FF2B5EF4-FFF2-40B4-BE49-F238E27FC236}">
                  <a16:creationId xmlns:a16="http://schemas.microsoft.com/office/drawing/2014/main" id="{759366FF-9B72-6F4D-8FE1-B012E07E1963}"/>
                </a:ext>
              </a:extLst>
            </p:cNvPr>
            <p:cNvSpPr/>
            <p:nvPr/>
          </p:nvSpPr>
          <p:spPr>
            <a:xfrm>
              <a:off x="9379528" y="1109812"/>
              <a:ext cx="2535381" cy="41563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Shared Service</a:t>
              </a:r>
            </a:p>
          </p:txBody>
        </p:sp>
        <p:sp>
          <p:nvSpPr>
            <p:cNvPr id="22" name="Rounded Rectangle 21">
              <a:extLst>
                <a:ext uri="{FF2B5EF4-FFF2-40B4-BE49-F238E27FC236}">
                  <a16:creationId xmlns:a16="http://schemas.microsoft.com/office/drawing/2014/main" id="{00E16AD3-C86E-454E-83E4-5F276E0CCC58}"/>
                </a:ext>
              </a:extLst>
            </p:cNvPr>
            <p:cNvSpPr/>
            <p:nvPr/>
          </p:nvSpPr>
          <p:spPr>
            <a:xfrm>
              <a:off x="9379527" y="1562387"/>
              <a:ext cx="2535381" cy="4156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Containers</a:t>
              </a:r>
            </a:p>
          </p:txBody>
        </p:sp>
      </p:grpSp>
    </p:spTree>
    <p:extLst>
      <p:ext uri="{BB962C8B-B14F-4D97-AF65-F5344CB8AC3E}">
        <p14:creationId xmlns:p14="http://schemas.microsoft.com/office/powerpoint/2010/main" val="209161541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0C778E-DD4F-D54C-AF06-FC7825EEAE3D}"/>
              </a:ext>
            </a:extLst>
          </p:cNvPr>
          <p:cNvSpPr>
            <a:spLocks noGrp="1"/>
          </p:cNvSpPr>
          <p:nvPr>
            <p:ph type="title"/>
          </p:nvPr>
        </p:nvSpPr>
        <p:spPr>
          <a:xfrm>
            <a:off x="320040" y="296432"/>
            <a:ext cx="11579385" cy="625475"/>
          </a:xfrm>
        </p:spPr>
        <p:txBody>
          <a:bodyPr/>
          <a:lstStyle/>
          <a:p>
            <a:r>
              <a:rPr lang="en-US" dirty="0"/>
              <a:t>Content Delivery Flow – Essentially Unchanged</a:t>
            </a:r>
          </a:p>
        </p:txBody>
      </p:sp>
      <p:sp>
        <p:nvSpPr>
          <p:cNvPr id="2" name="Slide Number Placeholder 1">
            <a:extLst>
              <a:ext uri="{FF2B5EF4-FFF2-40B4-BE49-F238E27FC236}">
                <a16:creationId xmlns:a16="http://schemas.microsoft.com/office/drawing/2014/main" id="{9FA23FA2-259F-884E-9547-E0969B4CDAC8}"/>
              </a:ext>
            </a:extLst>
          </p:cNvPr>
          <p:cNvSpPr>
            <a:spLocks noGrp="1"/>
          </p:cNvSpPr>
          <p:nvPr>
            <p:ph type="sldNum" sz="quarter" idx="4294967295"/>
          </p:nvPr>
        </p:nvSpPr>
        <p:spPr>
          <a:xfrm>
            <a:off x="0" y="0"/>
            <a:ext cx="0" cy="0"/>
          </a:xfrm>
        </p:spPr>
        <p:txBody>
          <a:bodyPr/>
          <a:lstStyle/>
          <a:p>
            <a:pPr algn="ctr"/>
            <a:fld id="{90156F56-D5AE-4C6F-B826-C69D1BC521BB}" type="slidenum">
              <a:rPr lang="en-US" smtClean="0"/>
              <a:pPr algn="ctr"/>
              <a:t>110</a:t>
            </a:fld>
            <a:endParaRPr lang="en-US" dirty="0"/>
          </a:p>
        </p:txBody>
      </p:sp>
      <p:pic>
        <p:nvPicPr>
          <p:cNvPr id="8" name="Picture 7" descr="A picture containing light, drawing&#10;&#10;Description automatically generated">
            <a:extLst>
              <a:ext uri="{FF2B5EF4-FFF2-40B4-BE49-F238E27FC236}">
                <a16:creationId xmlns:a16="http://schemas.microsoft.com/office/drawing/2014/main" id="{7AD57832-6397-BF42-9F2C-801ED6404596}"/>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535371" y="2773768"/>
            <a:ext cx="927100" cy="635000"/>
          </a:xfrm>
          <a:prstGeom prst="rect">
            <a:avLst/>
          </a:prstGeom>
        </p:spPr>
      </p:pic>
      <p:sp>
        <p:nvSpPr>
          <p:cNvPr id="10" name="Rounded Rectangle 9">
            <a:extLst>
              <a:ext uri="{FF2B5EF4-FFF2-40B4-BE49-F238E27FC236}">
                <a16:creationId xmlns:a16="http://schemas.microsoft.com/office/drawing/2014/main" id="{E388CE24-A97C-8844-8811-C9BE61843646}"/>
              </a:ext>
            </a:extLst>
          </p:cNvPr>
          <p:cNvSpPr/>
          <p:nvPr/>
        </p:nvSpPr>
        <p:spPr>
          <a:xfrm>
            <a:off x="6299848" y="3204592"/>
            <a:ext cx="1191491" cy="5918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CDN</a:t>
            </a:r>
          </a:p>
        </p:txBody>
      </p:sp>
      <p:sp>
        <p:nvSpPr>
          <p:cNvPr id="11" name="Rounded Rectangle 10">
            <a:extLst>
              <a:ext uri="{FF2B5EF4-FFF2-40B4-BE49-F238E27FC236}">
                <a16:creationId xmlns:a16="http://schemas.microsoft.com/office/drawing/2014/main" id="{63917F32-2D94-BF43-8590-4A2396AA0AEE}"/>
              </a:ext>
            </a:extLst>
          </p:cNvPr>
          <p:cNvSpPr/>
          <p:nvPr/>
        </p:nvSpPr>
        <p:spPr>
          <a:xfrm>
            <a:off x="3557028" y="3173023"/>
            <a:ext cx="1391371" cy="8250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Webserver/Dispatcher</a:t>
            </a:r>
          </a:p>
        </p:txBody>
      </p:sp>
      <p:sp>
        <p:nvSpPr>
          <p:cNvPr id="12" name="Rounded Rectangle 11">
            <a:extLst>
              <a:ext uri="{FF2B5EF4-FFF2-40B4-BE49-F238E27FC236}">
                <a16:creationId xmlns:a16="http://schemas.microsoft.com/office/drawing/2014/main" id="{D01E4ECF-ED9E-1C42-8B43-AECA21173CB7}"/>
              </a:ext>
            </a:extLst>
          </p:cNvPr>
          <p:cNvSpPr/>
          <p:nvPr/>
        </p:nvSpPr>
        <p:spPr>
          <a:xfrm>
            <a:off x="797540" y="3095128"/>
            <a:ext cx="1390216" cy="12405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AEM Publish</a:t>
            </a:r>
          </a:p>
        </p:txBody>
      </p:sp>
      <p:cxnSp>
        <p:nvCxnSpPr>
          <p:cNvPr id="14" name="Straight Connector 13">
            <a:extLst>
              <a:ext uri="{FF2B5EF4-FFF2-40B4-BE49-F238E27FC236}">
                <a16:creationId xmlns:a16="http://schemas.microsoft.com/office/drawing/2014/main" id="{4221771F-24F4-FC47-840D-9FE72305B1DE}"/>
              </a:ext>
            </a:extLst>
          </p:cNvPr>
          <p:cNvCxnSpPr>
            <a:cxnSpLocks/>
          </p:cNvCxnSpPr>
          <p:nvPr/>
        </p:nvCxnSpPr>
        <p:spPr>
          <a:xfrm flipH="1">
            <a:off x="7709044" y="3173023"/>
            <a:ext cx="2363211" cy="239605"/>
          </a:xfrm>
          <a:prstGeom prst="line">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430285-50E7-0042-B755-1C076372A3BC}"/>
              </a:ext>
            </a:extLst>
          </p:cNvPr>
          <p:cNvCxnSpPr>
            <a:cxnSpLocks/>
          </p:cNvCxnSpPr>
          <p:nvPr/>
        </p:nvCxnSpPr>
        <p:spPr>
          <a:xfrm flipV="1">
            <a:off x="7841673" y="3379663"/>
            <a:ext cx="2230582" cy="219209"/>
          </a:xfrm>
          <a:prstGeom prst="line">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968EDF0-BC87-8B45-A729-F5A5B49C1C9B}"/>
              </a:ext>
            </a:extLst>
          </p:cNvPr>
          <p:cNvCxnSpPr>
            <a:cxnSpLocks/>
          </p:cNvCxnSpPr>
          <p:nvPr/>
        </p:nvCxnSpPr>
        <p:spPr>
          <a:xfrm flipH="1">
            <a:off x="5144800" y="3433875"/>
            <a:ext cx="923368" cy="0"/>
          </a:xfrm>
          <a:prstGeom prst="line">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BFD5C07-24FE-9A4D-8F15-0D5129648E26}"/>
              </a:ext>
            </a:extLst>
          </p:cNvPr>
          <p:cNvCxnSpPr>
            <a:cxnSpLocks/>
          </p:cNvCxnSpPr>
          <p:nvPr/>
        </p:nvCxnSpPr>
        <p:spPr>
          <a:xfrm flipH="1">
            <a:off x="2401600" y="3423880"/>
            <a:ext cx="923368" cy="0"/>
          </a:xfrm>
          <a:prstGeom prst="line">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8CA5F0A-F05D-1646-BEC4-DECC86DB79CE}"/>
              </a:ext>
            </a:extLst>
          </p:cNvPr>
          <p:cNvCxnSpPr>
            <a:cxnSpLocks/>
          </p:cNvCxnSpPr>
          <p:nvPr/>
        </p:nvCxnSpPr>
        <p:spPr>
          <a:xfrm>
            <a:off x="5222658" y="3715400"/>
            <a:ext cx="845510" cy="1"/>
          </a:xfrm>
          <a:prstGeom prst="line">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071E37C-D505-E748-A56D-73176B9BFBA6}"/>
              </a:ext>
            </a:extLst>
          </p:cNvPr>
          <p:cNvCxnSpPr>
            <a:cxnSpLocks/>
          </p:cNvCxnSpPr>
          <p:nvPr/>
        </p:nvCxnSpPr>
        <p:spPr>
          <a:xfrm>
            <a:off x="2437259" y="3715400"/>
            <a:ext cx="845510" cy="1"/>
          </a:xfrm>
          <a:prstGeom prst="line">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A83A766B-BC32-3249-AFE6-83B472D42CDC}"/>
              </a:ext>
            </a:extLst>
          </p:cNvPr>
          <p:cNvGrpSpPr/>
          <p:nvPr/>
        </p:nvGrpSpPr>
        <p:grpSpPr>
          <a:xfrm>
            <a:off x="8571615" y="1957885"/>
            <a:ext cx="638067" cy="674132"/>
            <a:chOff x="3379751" y="4045527"/>
            <a:chExt cx="638067" cy="674132"/>
          </a:xfrm>
        </p:grpSpPr>
        <p:sp>
          <p:nvSpPr>
            <p:cNvPr id="29" name="Oval 28">
              <a:extLst>
                <a:ext uri="{FF2B5EF4-FFF2-40B4-BE49-F238E27FC236}">
                  <a16:creationId xmlns:a16="http://schemas.microsoft.com/office/drawing/2014/main" id="{CEE98BD5-38A9-6D40-8698-70CAEC3A3F68}"/>
                </a:ext>
              </a:extLst>
            </p:cNvPr>
            <p:cNvSpPr/>
            <p:nvPr/>
          </p:nvSpPr>
          <p:spPr>
            <a:xfrm>
              <a:off x="3379751" y="4045527"/>
              <a:ext cx="638067" cy="595746"/>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C51AB8A-5F52-4146-B548-BA118A78CE67}"/>
                </a:ext>
              </a:extLst>
            </p:cNvPr>
            <p:cNvSpPr txBox="1"/>
            <p:nvPr/>
          </p:nvSpPr>
          <p:spPr>
            <a:xfrm>
              <a:off x="3713018" y="4350327"/>
              <a:ext cx="184731" cy="369332"/>
            </a:xfrm>
            <a:prstGeom prst="rect">
              <a:avLst/>
            </a:prstGeom>
            <a:noFill/>
          </p:spPr>
          <p:txBody>
            <a:bodyPr wrap="none" rtlCol="0">
              <a:spAutoFit/>
            </a:bodyPr>
            <a:lstStyle/>
            <a:p>
              <a:endParaRPr lang="en-US" dirty="0"/>
            </a:p>
          </p:txBody>
        </p:sp>
        <p:sp>
          <p:nvSpPr>
            <p:cNvPr id="31" name="TextBox 30">
              <a:extLst>
                <a:ext uri="{FF2B5EF4-FFF2-40B4-BE49-F238E27FC236}">
                  <a16:creationId xmlns:a16="http://schemas.microsoft.com/office/drawing/2014/main" id="{C8706955-8F35-C44B-B9AA-88D6E13F7FCB}"/>
                </a:ext>
              </a:extLst>
            </p:cNvPr>
            <p:cNvSpPr txBox="1"/>
            <p:nvPr/>
          </p:nvSpPr>
          <p:spPr>
            <a:xfrm>
              <a:off x="3569582" y="4165661"/>
              <a:ext cx="298480" cy="369332"/>
            </a:xfrm>
            <a:prstGeom prst="rect">
              <a:avLst/>
            </a:prstGeom>
            <a:noFill/>
          </p:spPr>
          <p:txBody>
            <a:bodyPr wrap="none" rtlCol="0">
              <a:spAutoFit/>
            </a:bodyPr>
            <a:lstStyle/>
            <a:p>
              <a:r>
                <a:rPr lang="en-US" b="1" dirty="0"/>
                <a:t>2</a:t>
              </a:r>
            </a:p>
          </p:txBody>
        </p:sp>
      </p:grpSp>
      <p:grpSp>
        <p:nvGrpSpPr>
          <p:cNvPr id="33" name="Group 32">
            <a:extLst>
              <a:ext uri="{FF2B5EF4-FFF2-40B4-BE49-F238E27FC236}">
                <a16:creationId xmlns:a16="http://schemas.microsoft.com/office/drawing/2014/main" id="{CD165E75-1AF9-8347-8D6E-03E03397B120}"/>
              </a:ext>
            </a:extLst>
          </p:cNvPr>
          <p:cNvGrpSpPr/>
          <p:nvPr/>
        </p:nvGrpSpPr>
        <p:grpSpPr>
          <a:xfrm>
            <a:off x="5430101" y="1953505"/>
            <a:ext cx="638067" cy="674132"/>
            <a:chOff x="3379751" y="4045527"/>
            <a:chExt cx="638067" cy="674132"/>
          </a:xfrm>
        </p:grpSpPr>
        <p:sp>
          <p:nvSpPr>
            <p:cNvPr id="34" name="Oval 33">
              <a:extLst>
                <a:ext uri="{FF2B5EF4-FFF2-40B4-BE49-F238E27FC236}">
                  <a16:creationId xmlns:a16="http://schemas.microsoft.com/office/drawing/2014/main" id="{C7258E20-31A0-5249-8A34-476AB730533B}"/>
                </a:ext>
              </a:extLst>
            </p:cNvPr>
            <p:cNvSpPr/>
            <p:nvPr/>
          </p:nvSpPr>
          <p:spPr>
            <a:xfrm>
              <a:off x="3379751" y="4045527"/>
              <a:ext cx="638067" cy="595746"/>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95BAFE5B-9DCE-1844-8C18-989F01C9BE19}"/>
                </a:ext>
              </a:extLst>
            </p:cNvPr>
            <p:cNvSpPr txBox="1"/>
            <p:nvPr/>
          </p:nvSpPr>
          <p:spPr>
            <a:xfrm>
              <a:off x="3713018" y="4350327"/>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EA756C6-9869-6842-BFB8-488930919586}"/>
                </a:ext>
              </a:extLst>
            </p:cNvPr>
            <p:cNvSpPr txBox="1"/>
            <p:nvPr/>
          </p:nvSpPr>
          <p:spPr>
            <a:xfrm>
              <a:off x="3569582" y="4165661"/>
              <a:ext cx="306494" cy="369332"/>
            </a:xfrm>
            <a:prstGeom prst="rect">
              <a:avLst/>
            </a:prstGeom>
            <a:noFill/>
          </p:spPr>
          <p:txBody>
            <a:bodyPr wrap="none" rtlCol="0">
              <a:spAutoFit/>
            </a:bodyPr>
            <a:lstStyle/>
            <a:p>
              <a:r>
                <a:rPr lang="en-US" b="1" dirty="0"/>
                <a:t>4</a:t>
              </a:r>
            </a:p>
          </p:txBody>
        </p:sp>
      </p:grpSp>
      <p:grpSp>
        <p:nvGrpSpPr>
          <p:cNvPr id="37" name="Group 36">
            <a:extLst>
              <a:ext uri="{FF2B5EF4-FFF2-40B4-BE49-F238E27FC236}">
                <a16:creationId xmlns:a16="http://schemas.microsoft.com/office/drawing/2014/main" id="{D0DD419A-B6B2-3A4E-9A66-7CD1C57AE1D9}"/>
              </a:ext>
            </a:extLst>
          </p:cNvPr>
          <p:cNvGrpSpPr/>
          <p:nvPr/>
        </p:nvGrpSpPr>
        <p:grpSpPr>
          <a:xfrm>
            <a:off x="2540980" y="1953505"/>
            <a:ext cx="638067" cy="674132"/>
            <a:chOff x="3379751" y="4045527"/>
            <a:chExt cx="638067" cy="674132"/>
          </a:xfrm>
        </p:grpSpPr>
        <p:sp>
          <p:nvSpPr>
            <p:cNvPr id="38" name="Oval 37">
              <a:extLst>
                <a:ext uri="{FF2B5EF4-FFF2-40B4-BE49-F238E27FC236}">
                  <a16:creationId xmlns:a16="http://schemas.microsoft.com/office/drawing/2014/main" id="{B3E89484-4B64-E549-B1FF-BE32194A6192}"/>
                </a:ext>
              </a:extLst>
            </p:cNvPr>
            <p:cNvSpPr/>
            <p:nvPr/>
          </p:nvSpPr>
          <p:spPr>
            <a:xfrm>
              <a:off x="3379751" y="4045527"/>
              <a:ext cx="638067" cy="595746"/>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B5CEE4F1-943E-A241-98D1-75E1BD434F54}"/>
                </a:ext>
              </a:extLst>
            </p:cNvPr>
            <p:cNvSpPr txBox="1"/>
            <p:nvPr/>
          </p:nvSpPr>
          <p:spPr>
            <a:xfrm>
              <a:off x="3713018" y="4350327"/>
              <a:ext cx="184731" cy="369332"/>
            </a:xfrm>
            <a:prstGeom prst="rect">
              <a:avLst/>
            </a:prstGeom>
            <a:noFill/>
          </p:spPr>
          <p:txBody>
            <a:bodyPr wrap="none" rtlCol="0">
              <a:spAutoFit/>
            </a:bodyPr>
            <a:lstStyle/>
            <a:p>
              <a:endParaRPr lang="en-US" dirty="0"/>
            </a:p>
          </p:txBody>
        </p:sp>
        <p:sp>
          <p:nvSpPr>
            <p:cNvPr id="40" name="TextBox 39">
              <a:extLst>
                <a:ext uri="{FF2B5EF4-FFF2-40B4-BE49-F238E27FC236}">
                  <a16:creationId xmlns:a16="http://schemas.microsoft.com/office/drawing/2014/main" id="{8ACF2AC6-E026-2F4A-B47B-EF2572C8F557}"/>
                </a:ext>
              </a:extLst>
            </p:cNvPr>
            <p:cNvSpPr txBox="1"/>
            <p:nvPr/>
          </p:nvSpPr>
          <p:spPr>
            <a:xfrm>
              <a:off x="3569582" y="4165661"/>
              <a:ext cx="311304" cy="369332"/>
            </a:xfrm>
            <a:prstGeom prst="rect">
              <a:avLst/>
            </a:prstGeom>
            <a:noFill/>
          </p:spPr>
          <p:txBody>
            <a:bodyPr wrap="none" rtlCol="0">
              <a:spAutoFit/>
            </a:bodyPr>
            <a:lstStyle/>
            <a:p>
              <a:r>
                <a:rPr lang="en-US" b="1" dirty="0"/>
                <a:t>6</a:t>
              </a:r>
            </a:p>
          </p:txBody>
        </p:sp>
      </p:grpSp>
      <p:grpSp>
        <p:nvGrpSpPr>
          <p:cNvPr id="41" name="Group 40">
            <a:extLst>
              <a:ext uri="{FF2B5EF4-FFF2-40B4-BE49-F238E27FC236}">
                <a16:creationId xmlns:a16="http://schemas.microsoft.com/office/drawing/2014/main" id="{84B3BD77-F3C8-D64D-999E-6CAB8C40A10A}"/>
              </a:ext>
            </a:extLst>
          </p:cNvPr>
          <p:cNvGrpSpPr/>
          <p:nvPr/>
        </p:nvGrpSpPr>
        <p:grpSpPr>
          <a:xfrm>
            <a:off x="10679887" y="1953505"/>
            <a:ext cx="638067" cy="674132"/>
            <a:chOff x="3379751" y="4045527"/>
            <a:chExt cx="638067" cy="674132"/>
          </a:xfrm>
        </p:grpSpPr>
        <p:sp>
          <p:nvSpPr>
            <p:cNvPr id="42" name="Oval 41">
              <a:extLst>
                <a:ext uri="{FF2B5EF4-FFF2-40B4-BE49-F238E27FC236}">
                  <a16:creationId xmlns:a16="http://schemas.microsoft.com/office/drawing/2014/main" id="{F1E30DE7-AFCC-CB41-BD12-3E7B4585E871}"/>
                </a:ext>
              </a:extLst>
            </p:cNvPr>
            <p:cNvSpPr/>
            <p:nvPr/>
          </p:nvSpPr>
          <p:spPr>
            <a:xfrm>
              <a:off x="3379751" y="4045527"/>
              <a:ext cx="638067" cy="595746"/>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6AD5E6D2-DD6A-494E-80C7-D814C3D81303}"/>
                </a:ext>
              </a:extLst>
            </p:cNvPr>
            <p:cNvSpPr txBox="1"/>
            <p:nvPr/>
          </p:nvSpPr>
          <p:spPr>
            <a:xfrm>
              <a:off x="3713018" y="4350327"/>
              <a:ext cx="184731" cy="369332"/>
            </a:xfrm>
            <a:prstGeom prst="rect">
              <a:avLst/>
            </a:prstGeom>
            <a:noFill/>
          </p:spPr>
          <p:txBody>
            <a:bodyPr wrap="none" rtlCol="0">
              <a:spAutoFit/>
            </a:bodyPr>
            <a:lstStyle/>
            <a:p>
              <a:endParaRPr lang="en-US" dirty="0"/>
            </a:p>
          </p:txBody>
        </p:sp>
        <p:sp>
          <p:nvSpPr>
            <p:cNvPr id="44" name="TextBox 43">
              <a:extLst>
                <a:ext uri="{FF2B5EF4-FFF2-40B4-BE49-F238E27FC236}">
                  <a16:creationId xmlns:a16="http://schemas.microsoft.com/office/drawing/2014/main" id="{2B113C4A-290E-4948-8417-DDC8035A64BE}"/>
                </a:ext>
              </a:extLst>
            </p:cNvPr>
            <p:cNvSpPr txBox="1"/>
            <p:nvPr/>
          </p:nvSpPr>
          <p:spPr>
            <a:xfrm>
              <a:off x="3569582" y="4165661"/>
              <a:ext cx="263214" cy="369332"/>
            </a:xfrm>
            <a:prstGeom prst="rect">
              <a:avLst/>
            </a:prstGeom>
            <a:noFill/>
          </p:spPr>
          <p:txBody>
            <a:bodyPr wrap="none" rtlCol="0">
              <a:spAutoFit/>
            </a:bodyPr>
            <a:lstStyle/>
            <a:p>
              <a:r>
                <a:rPr lang="en-US" b="1" dirty="0"/>
                <a:t>1</a:t>
              </a:r>
            </a:p>
          </p:txBody>
        </p:sp>
      </p:grpSp>
      <p:grpSp>
        <p:nvGrpSpPr>
          <p:cNvPr id="45" name="Group 44">
            <a:extLst>
              <a:ext uri="{FF2B5EF4-FFF2-40B4-BE49-F238E27FC236}">
                <a16:creationId xmlns:a16="http://schemas.microsoft.com/office/drawing/2014/main" id="{C87C04D4-C967-8C45-A41D-941CB90FD315}"/>
              </a:ext>
            </a:extLst>
          </p:cNvPr>
          <p:cNvGrpSpPr/>
          <p:nvPr/>
        </p:nvGrpSpPr>
        <p:grpSpPr>
          <a:xfrm>
            <a:off x="8581122" y="4217814"/>
            <a:ext cx="638067" cy="674132"/>
            <a:chOff x="3379751" y="4045527"/>
            <a:chExt cx="638067" cy="674132"/>
          </a:xfrm>
        </p:grpSpPr>
        <p:sp>
          <p:nvSpPr>
            <p:cNvPr id="46" name="Oval 45">
              <a:extLst>
                <a:ext uri="{FF2B5EF4-FFF2-40B4-BE49-F238E27FC236}">
                  <a16:creationId xmlns:a16="http://schemas.microsoft.com/office/drawing/2014/main" id="{B2C4E902-B319-1A40-9D26-1E5DE346694E}"/>
                </a:ext>
              </a:extLst>
            </p:cNvPr>
            <p:cNvSpPr/>
            <p:nvPr/>
          </p:nvSpPr>
          <p:spPr>
            <a:xfrm>
              <a:off x="3379751" y="4045527"/>
              <a:ext cx="638067" cy="595746"/>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19A1DA73-1DDE-3442-8089-6EEF24B57DEE}"/>
                </a:ext>
              </a:extLst>
            </p:cNvPr>
            <p:cNvSpPr txBox="1"/>
            <p:nvPr/>
          </p:nvSpPr>
          <p:spPr>
            <a:xfrm>
              <a:off x="3713018" y="4350327"/>
              <a:ext cx="184731" cy="369332"/>
            </a:xfrm>
            <a:prstGeom prst="rect">
              <a:avLst/>
            </a:prstGeom>
            <a:noFill/>
          </p:spPr>
          <p:txBody>
            <a:bodyPr wrap="none" rtlCol="0">
              <a:spAutoFit/>
            </a:bodyPr>
            <a:lstStyle/>
            <a:p>
              <a:endParaRPr lang="en-US" dirty="0"/>
            </a:p>
          </p:txBody>
        </p:sp>
        <p:sp>
          <p:nvSpPr>
            <p:cNvPr id="48" name="TextBox 47">
              <a:extLst>
                <a:ext uri="{FF2B5EF4-FFF2-40B4-BE49-F238E27FC236}">
                  <a16:creationId xmlns:a16="http://schemas.microsoft.com/office/drawing/2014/main" id="{003FFE6E-125C-E146-BF7E-E1BE57EC244E}"/>
                </a:ext>
              </a:extLst>
            </p:cNvPr>
            <p:cNvSpPr txBox="1"/>
            <p:nvPr/>
          </p:nvSpPr>
          <p:spPr>
            <a:xfrm>
              <a:off x="3569582" y="4165661"/>
              <a:ext cx="300082" cy="369332"/>
            </a:xfrm>
            <a:prstGeom prst="rect">
              <a:avLst/>
            </a:prstGeom>
            <a:noFill/>
          </p:spPr>
          <p:txBody>
            <a:bodyPr wrap="none" rtlCol="0">
              <a:spAutoFit/>
            </a:bodyPr>
            <a:lstStyle/>
            <a:p>
              <a:r>
                <a:rPr lang="en-US" b="1" dirty="0"/>
                <a:t>3</a:t>
              </a:r>
            </a:p>
          </p:txBody>
        </p:sp>
      </p:grpSp>
      <p:grpSp>
        <p:nvGrpSpPr>
          <p:cNvPr id="49" name="Group 48">
            <a:extLst>
              <a:ext uri="{FF2B5EF4-FFF2-40B4-BE49-F238E27FC236}">
                <a16:creationId xmlns:a16="http://schemas.microsoft.com/office/drawing/2014/main" id="{A49C0107-86B0-8C42-86CC-CA727CDACA72}"/>
              </a:ext>
            </a:extLst>
          </p:cNvPr>
          <p:cNvGrpSpPr/>
          <p:nvPr/>
        </p:nvGrpSpPr>
        <p:grpSpPr>
          <a:xfrm>
            <a:off x="5439608" y="4250080"/>
            <a:ext cx="638067" cy="674132"/>
            <a:chOff x="3379751" y="4045527"/>
            <a:chExt cx="638067" cy="674132"/>
          </a:xfrm>
        </p:grpSpPr>
        <p:sp>
          <p:nvSpPr>
            <p:cNvPr id="50" name="Oval 49">
              <a:extLst>
                <a:ext uri="{FF2B5EF4-FFF2-40B4-BE49-F238E27FC236}">
                  <a16:creationId xmlns:a16="http://schemas.microsoft.com/office/drawing/2014/main" id="{1688C638-0013-FF41-B7AE-DFC2E4E62ABE}"/>
                </a:ext>
              </a:extLst>
            </p:cNvPr>
            <p:cNvSpPr/>
            <p:nvPr/>
          </p:nvSpPr>
          <p:spPr>
            <a:xfrm>
              <a:off x="3379751" y="4045527"/>
              <a:ext cx="638067" cy="595746"/>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974BD2C4-3446-C54F-98F5-3F341BB8AE8A}"/>
                </a:ext>
              </a:extLst>
            </p:cNvPr>
            <p:cNvSpPr txBox="1"/>
            <p:nvPr/>
          </p:nvSpPr>
          <p:spPr>
            <a:xfrm>
              <a:off x="3713018" y="4350327"/>
              <a:ext cx="184731" cy="369332"/>
            </a:xfrm>
            <a:prstGeom prst="rect">
              <a:avLst/>
            </a:prstGeom>
            <a:noFill/>
          </p:spPr>
          <p:txBody>
            <a:bodyPr wrap="none" rtlCol="0">
              <a:spAutoFit/>
            </a:bodyPr>
            <a:lstStyle/>
            <a:p>
              <a:endParaRPr lang="en-US" dirty="0"/>
            </a:p>
          </p:txBody>
        </p:sp>
        <p:sp>
          <p:nvSpPr>
            <p:cNvPr id="52" name="TextBox 51">
              <a:extLst>
                <a:ext uri="{FF2B5EF4-FFF2-40B4-BE49-F238E27FC236}">
                  <a16:creationId xmlns:a16="http://schemas.microsoft.com/office/drawing/2014/main" id="{A9F890E0-6A87-D943-A7C7-C1CB22CC749A}"/>
                </a:ext>
              </a:extLst>
            </p:cNvPr>
            <p:cNvSpPr txBox="1"/>
            <p:nvPr/>
          </p:nvSpPr>
          <p:spPr>
            <a:xfrm>
              <a:off x="3569582" y="4165661"/>
              <a:ext cx="300082" cy="369332"/>
            </a:xfrm>
            <a:prstGeom prst="rect">
              <a:avLst/>
            </a:prstGeom>
            <a:noFill/>
          </p:spPr>
          <p:txBody>
            <a:bodyPr wrap="none" rtlCol="0">
              <a:spAutoFit/>
            </a:bodyPr>
            <a:lstStyle/>
            <a:p>
              <a:r>
                <a:rPr lang="en-US" b="1" dirty="0"/>
                <a:t>5</a:t>
              </a:r>
            </a:p>
          </p:txBody>
        </p:sp>
      </p:grpSp>
      <p:grpSp>
        <p:nvGrpSpPr>
          <p:cNvPr id="53" name="Group 52">
            <a:extLst>
              <a:ext uri="{FF2B5EF4-FFF2-40B4-BE49-F238E27FC236}">
                <a16:creationId xmlns:a16="http://schemas.microsoft.com/office/drawing/2014/main" id="{1936F54E-DD81-2141-9428-6A3057C31589}"/>
              </a:ext>
            </a:extLst>
          </p:cNvPr>
          <p:cNvGrpSpPr/>
          <p:nvPr/>
        </p:nvGrpSpPr>
        <p:grpSpPr>
          <a:xfrm>
            <a:off x="2550488" y="4245625"/>
            <a:ext cx="638067" cy="674132"/>
            <a:chOff x="3379751" y="4045527"/>
            <a:chExt cx="638067" cy="674132"/>
          </a:xfrm>
        </p:grpSpPr>
        <p:sp>
          <p:nvSpPr>
            <p:cNvPr id="54" name="Oval 53">
              <a:extLst>
                <a:ext uri="{FF2B5EF4-FFF2-40B4-BE49-F238E27FC236}">
                  <a16:creationId xmlns:a16="http://schemas.microsoft.com/office/drawing/2014/main" id="{81EEFE61-FC51-1D43-82C0-F56583554B50}"/>
                </a:ext>
              </a:extLst>
            </p:cNvPr>
            <p:cNvSpPr/>
            <p:nvPr/>
          </p:nvSpPr>
          <p:spPr>
            <a:xfrm>
              <a:off x="3379751" y="4045527"/>
              <a:ext cx="638067" cy="595746"/>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A0BCA2B8-B39D-C844-94B5-A161740F3288}"/>
                </a:ext>
              </a:extLst>
            </p:cNvPr>
            <p:cNvSpPr txBox="1"/>
            <p:nvPr/>
          </p:nvSpPr>
          <p:spPr>
            <a:xfrm>
              <a:off x="3713018" y="4350327"/>
              <a:ext cx="184731" cy="369332"/>
            </a:xfrm>
            <a:prstGeom prst="rect">
              <a:avLst/>
            </a:prstGeom>
            <a:noFill/>
          </p:spPr>
          <p:txBody>
            <a:bodyPr wrap="none" rtlCol="0">
              <a:spAutoFit/>
            </a:bodyPr>
            <a:lstStyle/>
            <a:p>
              <a:endParaRPr lang="en-US" dirty="0"/>
            </a:p>
          </p:txBody>
        </p:sp>
        <p:sp>
          <p:nvSpPr>
            <p:cNvPr id="56" name="TextBox 55">
              <a:extLst>
                <a:ext uri="{FF2B5EF4-FFF2-40B4-BE49-F238E27FC236}">
                  <a16:creationId xmlns:a16="http://schemas.microsoft.com/office/drawing/2014/main" id="{B7A6FAFD-4AD4-0848-AE9D-D256564F7DA3}"/>
                </a:ext>
              </a:extLst>
            </p:cNvPr>
            <p:cNvSpPr txBox="1"/>
            <p:nvPr/>
          </p:nvSpPr>
          <p:spPr>
            <a:xfrm>
              <a:off x="3569582" y="4165661"/>
              <a:ext cx="292068" cy="369332"/>
            </a:xfrm>
            <a:prstGeom prst="rect">
              <a:avLst/>
            </a:prstGeom>
            <a:noFill/>
          </p:spPr>
          <p:txBody>
            <a:bodyPr wrap="none" rtlCol="0">
              <a:spAutoFit/>
            </a:bodyPr>
            <a:lstStyle/>
            <a:p>
              <a:r>
                <a:rPr lang="en-US" b="1" dirty="0"/>
                <a:t>7</a:t>
              </a:r>
            </a:p>
          </p:txBody>
        </p:sp>
      </p:grpSp>
      <p:grpSp>
        <p:nvGrpSpPr>
          <p:cNvPr id="57" name="Group 56">
            <a:extLst>
              <a:ext uri="{FF2B5EF4-FFF2-40B4-BE49-F238E27FC236}">
                <a16:creationId xmlns:a16="http://schemas.microsoft.com/office/drawing/2014/main" id="{221FB714-8725-0948-94D5-0464CEE6671B}"/>
              </a:ext>
            </a:extLst>
          </p:cNvPr>
          <p:cNvGrpSpPr/>
          <p:nvPr/>
        </p:nvGrpSpPr>
        <p:grpSpPr>
          <a:xfrm>
            <a:off x="10679887" y="4175067"/>
            <a:ext cx="638067" cy="674132"/>
            <a:chOff x="3379751" y="4045527"/>
            <a:chExt cx="638067" cy="674132"/>
          </a:xfrm>
        </p:grpSpPr>
        <p:sp>
          <p:nvSpPr>
            <p:cNvPr id="58" name="Oval 57">
              <a:extLst>
                <a:ext uri="{FF2B5EF4-FFF2-40B4-BE49-F238E27FC236}">
                  <a16:creationId xmlns:a16="http://schemas.microsoft.com/office/drawing/2014/main" id="{A0FFDC60-57BA-2944-89F0-D8AC55382D43}"/>
                </a:ext>
              </a:extLst>
            </p:cNvPr>
            <p:cNvSpPr/>
            <p:nvPr/>
          </p:nvSpPr>
          <p:spPr>
            <a:xfrm>
              <a:off x="3379751" y="4045527"/>
              <a:ext cx="638067" cy="595746"/>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F1E3F653-DD9B-3E45-BE3A-88F48CCA5EB6}"/>
                </a:ext>
              </a:extLst>
            </p:cNvPr>
            <p:cNvSpPr txBox="1"/>
            <p:nvPr/>
          </p:nvSpPr>
          <p:spPr>
            <a:xfrm>
              <a:off x="3713018" y="4350327"/>
              <a:ext cx="184731" cy="369332"/>
            </a:xfrm>
            <a:prstGeom prst="rect">
              <a:avLst/>
            </a:prstGeom>
            <a:noFill/>
          </p:spPr>
          <p:txBody>
            <a:bodyPr wrap="none" rtlCol="0">
              <a:spAutoFit/>
            </a:bodyPr>
            <a:lstStyle/>
            <a:p>
              <a:endParaRPr lang="en-US" dirty="0"/>
            </a:p>
          </p:txBody>
        </p:sp>
        <p:sp>
          <p:nvSpPr>
            <p:cNvPr id="60" name="TextBox 59">
              <a:extLst>
                <a:ext uri="{FF2B5EF4-FFF2-40B4-BE49-F238E27FC236}">
                  <a16:creationId xmlns:a16="http://schemas.microsoft.com/office/drawing/2014/main" id="{05B702E6-D8A6-5C49-ACB4-29DAB39DDC75}"/>
                </a:ext>
              </a:extLst>
            </p:cNvPr>
            <p:cNvSpPr txBox="1"/>
            <p:nvPr/>
          </p:nvSpPr>
          <p:spPr>
            <a:xfrm>
              <a:off x="3569582" y="4165661"/>
              <a:ext cx="306494" cy="369332"/>
            </a:xfrm>
            <a:prstGeom prst="rect">
              <a:avLst/>
            </a:prstGeom>
            <a:noFill/>
          </p:spPr>
          <p:txBody>
            <a:bodyPr wrap="none" rtlCol="0">
              <a:spAutoFit/>
            </a:bodyPr>
            <a:lstStyle/>
            <a:p>
              <a:r>
                <a:rPr lang="en-US" b="1" dirty="0"/>
                <a:t>8</a:t>
              </a:r>
            </a:p>
          </p:txBody>
        </p:sp>
      </p:grpSp>
    </p:spTree>
    <p:extLst>
      <p:ext uri="{BB962C8B-B14F-4D97-AF65-F5344CB8AC3E}">
        <p14:creationId xmlns:p14="http://schemas.microsoft.com/office/powerpoint/2010/main" val="3010699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4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49"/>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DC428EB-5A2C-0149-8F62-B7AF4895306F}"/>
              </a:ext>
            </a:extLst>
          </p:cNvPr>
          <p:cNvSpPr>
            <a:spLocks noGrp="1"/>
          </p:cNvSpPr>
          <p:nvPr>
            <p:ph idx="1"/>
          </p:nvPr>
        </p:nvSpPr>
        <p:spPr>
          <a:xfrm>
            <a:off x="320040" y="1073672"/>
            <a:ext cx="11579384" cy="5181600"/>
          </a:xfrm>
        </p:spPr>
        <p:txBody>
          <a:bodyPr/>
          <a:lstStyle/>
          <a:p>
            <a:r>
              <a:rPr lang="en-US" dirty="0"/>
              <a:t>Adobe Managed CDN  </a:t>
            </a:r>
          </a:p>
          <a:p>
            <a:pPr lvl="1"/>
            <a:r>
              <a:rPr lang="en-US" dirty="0"/>
              <a:t>Experience Manager's out-of-the-box CDN</a:t>
            </a:r>
          </a:p>
          <a:p>
            <a:r>
              <a:rPr lang="en-US" dirty="0"/>
              <a:t>Point to Adobe Managed CDN</a:t>
            </a:r>
          </a:p>
          <a:p>
            <a:pPr lvl="1"/>
            <a:r>
              <a:rPr lang="en-US" dirty="0"/>
              <a:t>Customer points a CDN to Experience Manager's out-of-the-box CDN</a:t>
            </a:r>
          </a:p>
          <a:p>
            <a:endParaRPr lang="en-US" dirty="0"/>
          </a:p>
        </p:txBody>
      </p:sp>
      <p:sp>
        <p:nvSpPr>
          <p:cNvPr id="3" name="Title 2">
            <a:extLst>
              <a:ext uri="{FF2B5EF4-FFF2-40B4-BE49-F238E27FC236}">
                <a16:creationId xmlns:a16="http://schemas.microsoft.com/office/drawing/2014/main" id="{E340F869-1A5D-1B46-80E8-C6FECEAA73CA}"/>
              </a:ext>
            </a:extLst>
          </p:cNvPr>
          <p:cNvSpPr>
            <a:spLocks noGrp="1"/>
          </p:cNvSpPr>
          <p:nvPr>
            <p:ph type="title"/>
          </p:nvPr>
        </p:nvSpPr>
        <p:spPr>
          <a:xfrm>
            <a:off x="320040" y="296432"/>
            <a:ext cx="11579385" cy="625475"/>
          </a:xfrm>
        </p:spPr>
        <p:txBody>
          <a:bodyPr/>
          <a:lstStyle/>
          <a:p>
            <a:r>
              <a:rPr lang="en-US" dirty="0"/>
              <a:t>Adobe Experience Manager as a Cloud Service CDN Options</a:t>
            </a:r>
          </a:p>
        </p:txBody>
      </p:sp>
      <p:sp>
        <p:nvSpPr>
          <p:cNvPr id="2" name="Slide Number Placeholder 1">
            <a:extLst>
              <a:ext uri="{FF2B5EF4-FFF2-40B4-BE49-F238E27FC236}">
                <a16:creationId xmlns:a16="http://schemas.microsoft.com/office/drawing/2014/main" id="{D6408E7F-3A87-CA47-9162-9105DFA0BFC7}"/>
              </a:ext>
            </a:extLst>
          </p:cNvPr>
          <p:cNvSpPr>
            <a:spLocks noGrp="1"/>
          </p:cNvSpPr>
          <p:nvPr>
            <p:ph type="sldNum" sz="quarter" idx="4294967295"/>
          </p:nvPr>
        </p:nvSpPr>
        <p:spPr>
          <a:xfrm>
            <a:off x="0" y="0"/>
            <a:ext cx="0" cy="0"/>
          </a:xfrm>
        </p:spPr>
        <p:txBody>
          <a:bodyPr/>
          <a:lstStyle/>
          <a:p>
            <a:pPr algn="ctr"/>
            <a:fld id="{90156F56-D5AE-4C6F-B826-C69D1BC521BB}" type="slidenum">
              <a:rPr lang="en-US" smtClean="0"/>
              <a:pPr algn="ctr"/>
              <a:t>111</a:t>
            </a:fld>
            <a:endParaRPr lang="en-US" dirty="0"/>
          </a:p>
        </p:txBody>
      </p:sp>
    </p:spTree>
    <p:extLst>
      <p:ext uri="{BB962C8B-B14F-4D97-AF65-F5344CB8AC3E}">
        <p14:creationId xmlns:p14="http://schemas.microsoft.com/office/powerpoint/2010/main" val="363762602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34CF1F9-18F8-694E-8BF0-2622FB3CD983}"/>
              </a:ext>
            </a:extLst>
          </p:cNvPr>
          <p:cNvSpPr>
            <a:spLocks noGrp="1"/>
          </p:cNvSpPr>
          <p:nvPr>
            <p:ph idx="1"/>
          </p:nvPr>
        </p:nvSpPr>
        <p:spPr>
          <a:xfrm>
            <a:off x="320040" y="1073672"/>
            <a:ext cx="11579384" cy="5181600"/>
          </a:xfrm>
        </p:spPr>
        <p:txBody>
          <a:bodyPr/>
          <a:lstStyle/>
          <a:p>
            <a:r>
              <a:rPr lang="en-US" dirty="0"/>
              <a:t>In general, HTML content is cached in the CDN for 5 minutes</a:t>
            </a:r>
          </a:p>
          <a:p>
            <a:r>
              <a:rPr lang="en-US" dirty="0"/>
              <a:t>Client libraries are cached indefinitely. </a:t>
            </a:r>
          </a:p>
          <a:p>
            <a:pPr lvl="1"/>
            <a:r>
              <a:rPr lang="en-US" dirty="0"/>
              <a:t>Note: client libraries are served on a unique path that changes if the client libraries change. By default, images are not cached</a:t>
            </a:r>
          </a:p>
          <a:p>
            <a:r>
              <a:rPr lang="en-US" dirty="0"/>
              <a:t>Prior to accepting live traffic, customers should validate with Adobe customer support that the end-to-end traffic routing is functioning correctly.</a:t>
            </a:r>
          </a:p>
          <a:p>
            <a:endParaRPr lang="en-US" dirty="0"/>
          </a:p>
        </p:txBody>
      </p:sp>
      <p:sp>
        <p:nvSpPr>
          <p:cNvPr id="3" name="Title 2">
            <a:extLst>
              <a:ext uri="{FF2B5EF4-FFF2-40B4-BE49-F238E27FC236}">
                <a16:creationId xmlns:a16="http://schemas.microsoft.com/office/drawing/2014/main" id="{E45A45CF-6070-8648-8320-46AF7D9BDCA8}"/>
              </a:ext>
            </a:extLst>
          </p:cNvPr>
          <p:cNvSpPr>
            <a:spLocks noGrp="1"/>
          </p:cNvSpPr>
          <p:nvPr>
            <p:ph type="title"/>
          </p:nvPr>
        </p:nvSpPr>
        <p:spPr>
          <a:xfrm>
            <a:off x="320040" y="296432"/>
            <a:ext cx="11579385" cy="625475"/>
          </a:xfrm>
        </p:spPr>
        <p:txBody>
          <a:bodyPr/>
          <a:lstStyle/>
          <a:p>
            <a:r>
              <a:rPr lang="en-US" dirty="0"/>
              <a:t>CDN Cache Invalidation</a:t>
            </a:r>
          </a:p>
        </p:txBody>
      </p:sp>
      <p:sp>
        <p:nvSpPr>
          <p:cNvPr id="2" name="Slide Number Placeholder 1">
            <a:extLst>
              <a:ext uri="{FF2B5EF4-FFF2-40B4-BE49-F238E27FC236}">
                <a16:creationId xmlns:a16="http://schemas.microsoft.com/office/drawing/2014/main" id="{B88FC26F-E9A7-174A-9318-6738168BD27F}"/>
              </a:ext>
            </a:extLst>
          </p:cNvPr>
          <p:cNvSpPr>
            <a:spLocks noGrp="1"/>
          </p:cNvSpPr>
          <p:nvPr>
            <p:ph type="sldNum" sz="quarter" idx="4294967295"/>
          </p:nvPr>
        </p:nvSpPr>
        <p:spPr>
          <a:xfrm>
            <a:off x="0" y="0"/>
            <a:ext cx="0" cy="0"/>
          </a:xfrm>
        </p:spPr>
        <p:txBody>
          <a:bodyPr/>
          <a:lstStyle/>
          <a:p>
            <a:pPr algn="ctr"/>
            <a:fld id="{90156F56-D5AE-4C6F-B826-C69D1BC521BB}" type="slidenum">
              <a:rPr lang="en-US" smtClean="0"/>
              <a:pPr algn="ctr"/>
              <a:t>112</a:t>
            </a:fld>
            <a:endParaRPr lang="en-US" dirty="0"/>
          </a:p>
        </p:txBody>
      </p:sp>
    </p:spTree>
    <p:extLst>
      <p:ext uri="{BB962C8B-B14F-4D97-AF65-F5344CB8AC3E}">
        <p14:creationId xmlns:p14="http://schemas.microsoft.com/office/powerpoint/2010/main" val="4617085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0137DF7-A37C-4CDB-8B6B-F02F47BA7FBF}"/>
              </a:ext>
            </a:extLst>
          </p:cNvPr>
          <p:cNvSpPr>
            <a:spLocks noGrp="1"/>
          </p:cNvSpPr>
          <p:nvPr>
            <p:ph idx="1"/>
          </p:nvPr>
        </p:nvSpPr>
        <p:spPr>
          <a:xfrm>
            <a:off x="320040" y="1073672"/>
            <a:ext cx="11579384" cy="5181600"/>
          </a:xfrm>
        </p:spPr>
        <p:txBody>
          <a:bodyPr>
            <a:normAutofit/>
          </a:bodyPr>
          <a:lstStyle/>
          <a:p>
            <a:r>
              <a:rPr lang="en-US" dirty="0"/>
              <a:t>Adobe Experience Manager Cloud Service is the next generation of the AEM product line evolving into a cloud native solution</a:t>
            </a:r>
          </a:p>
          <a:p>
            <a:r>
              <a:rPr lang="en-US" dirty="0"/>
              <a:t>Adobe Experience Manager Cloud Service is </a:t>
            </a:r>
          </a:p>
          <a:p>
            <a:pPr lvl="1"/>
            <a:r>
              <a:rPr lang="en-US" dirty="0"/>
              <a:t>Always On</a:t>
            </a:r>
          </a:p>
          <a:p>
            <a:pPr lvl="1"/>
            <a:r>
              <a:rPr lang="en-US" dirty="0"/>
              <a:t>Always Current</a:t>
            </a:r>
          </a:p>
          <a:p>
            <a:pPr lvl="1"/>
            <a:r>
              <a:rPr lang="en-US" dirty="0"/>
              <a:t>Always at Scale</a:t>
            </a:r>
          </a:p>
          <a:p>
            <a:pPr lvl="1"/>
            <a:r>
              <a:rPr lang="en-US" dirty="0"/>
              <a:t>Always Learning</a:t>
            </a:r>
          </a:p>
          <a:p>
            <a:r>
              <a:rPr lang="en-US" dirty="0"/>
              <a:t>Cloud Manager is an essential component to Adobe Experience Manager Cloud Service and the only entry point for deploying Adobe Experience Manager Cloud Service applications</a:t>
            </a:r>
          </a:p>
          <a:p>
            <a:endParaRPr lang="en-US" dirty="0"/>
          </a:p>
          <a:p>
            <a:endParaRPr lang="en-US" dirty="0"/>
          </a:p>
        </p:txBody>
      </p:sp>
      <p:sp>
        <p:nvSpPr>
          <p:cNvPr id="4" name="Title 3">
            <a:extLst>
              <a:ext uri="{FF2B5EF4-FFF2-40B4-BE49-F238E27FC236}">
                <a16:creationId xmlns:a16="http://schemas.microsoft.com/office/drawing/2014/main" id="{6A8CE368-D2D6-F144-AABD-55DCBDFF62F5}"/>
              </a:ext>
            </a:extLst>
          </p:cNvPr>
          <p:cNvSpPr>
            <a:spLocks noGrp="1"/>
          </p:cNvSpPr>
          <p:nvPr>
            <p:ph type="title"/>
          </p:nvPr>
        </p:nvSpPr>
        <p:spPr/>
        <p:txBody>
          <a:bodyPr/>
          <a:lstStyle/>
          <a:p>
            <a:r>
              <a:rPr lang="en-US" dirty="0"/>
              <a:t>Key Takeaways</a:t>
            </a:r>
          </a:p>
        </p:txBody>
      </p:sp>
    </p:spTree>
    <p:extLst>
      <p:ext uri="{BB962C8B-B14F-4D97-AF65-F5344CB8AC3E}">
        <p14:creationId xmlns:p14="http://schemas.microsoft.com/office/powerpoint/2010/main" val="53345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 y="1073672"/>
            <a:ext cx="11579384" cy="5181600"/>
          </a:xfrm>
        </p:spPr>
        <p:txBody>
          <a:bodyPr>
            <a:normAutofit/>
          </a:bodyPr>
          <a:lstStyle/>
          <a:p>
            <a:r>
              <a:rPr lang="en-US" dirty="0"/>
              <a:t>AEM Cloud Service Documentation</a:t>
            </a:r>
          </a:p>
          <a:p>
            <a:pPr lvl="1"/>
            <a:r>
              <a:rPr lang="en-US" dirty="0">
                <a:hlinkClick r:id="rId3"/>
              </a:rPr>
              <a:t>https://docs.adobe.com/content/help/en/experience-manager-cloud-service/core-concepts/home.html</a:t>
            </a:r>
            <a:endParaRPr lang="en-US" dirty="0"/>
          </a:p>
          <a:p>
            <a:pPr lvl="1"/>
            <a:r>
              <a:rPr lang="en-US" dirty="0">
                <a:hlinkClick r:id="rId4"/>
              </a:rPr>
              <a:t>https://docs.adobe.com/content/help/en/experience-manager-cloud-service/overview/terminology.html</a:t>
            </a:r>
            <a:endParaRPr lang="en-US" dirty="0"/>
          </a:p>
          <a:p>
            <a:pPr lvl="1"/>
            <a:r>
              <a:rPr lang="en-US" dirty="0">
                <a:hlinkClick r:id="rId5"/>
              </a:rPr>
              <a:t>https://docs.adobe.com/content/help/en/experience-manager-cloud-service/overview/what-is-new-and-different.html</a:t>
            </a:r>
            <a:r>
              <a:rPr lang="en-US" dirty="0"/>
              <a:t> </a:t>
            </a:r>
          </a:p>
          <a:p>
            <a:pPr lvl="1"/>
            <a:r>
              <a:rPr lang="en-US" dirty="0">
                <a:hlinkClick r:id="rId6"/>
              </a:rPr>
              <a:t>https://docs.adobe.com/content/help/en/experience-manager-cloud-service/assets/overview.html</a:t>
            </a:r>
            <a:r>
              <a:rPr lang="en-US" dirty="0"/>
              <a:t> </a:t>
            </a:r>
          </a:p>
          <a:p>
            <a:pPr lvl="1"/>
            <a:r>
              <a:rPr lang="en-US" dirty="0">
                <a:hlinkClick r:id="rId7"/>
              </a:rPr>
              <a:t>https://docs.adobe.com/content/help/en/experience-manager-learn/cloud-service/overview.html</a:t>
            </a:r>
            <a:r>
              <a:rPr lang="en-US" dirty="0"/>
              <a:t> </a:t>
            </a:r>
          </a:p>
        </p:txBody>
      </p:sp>
      <p:sp>
        <p:nvSpPr>
          <p:cNvPr id="2" name="Title 1"/>
          <p:cNvSpPr>
            <a:spLocks noGrp="1"/>
          </p:cNvSpPr>
          <p:nvPr>
            <p:ph type="title"/>
          </p:nvPr>
        </p:nvSpPr>
        <p:spPr>
          <a:xfrm>
            <a:off x="320040" y="296432"/>
            <a:ext cx="11579385" cy="625475"/>
          </a:xfrm>
        </p:spPr>
        <p:txBody>
          <a:bodyPr vert="horz" lIns="91440" tIns="45720" rIns="91440" bIns="45720" rtlCol="0" anchor="ctr">
            <a:normAutofit/>
          </a:bodyPr>
          <a:lstStyle/>
          <a:p>
            <a:r>
              <a:rPr lang="en-US" dirty="0"/>
              <a:t>Resources</a:t>
            </a:r>
          </a:p>
        </p:txBody>
      </p:sp>
      <p:sp>
        <p:nvSpPr>
          <p:cNvPr id="4" name="Slide Number Placeholder 3"/>
          <p:cNvSpPr>
            <a:spLocks noGrp="1"/>
          </p:cNvSpPr>
          <p:nvPr>
            <p:ph type="sldNum" sz="quarter" idx="4294967295"/>
          </p:nvPr>
        </p:nvSpPr>
        <p:spPr>
          <a:xfrm>
            <a:off x="0" y="6565900"/>
            <a:ext cx="1016000" cy="168275"/>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114</a:t>
            </a:fld>
            <a:endParaRPr lang="en-US" dirty="0"/>
          </a:p>
        </p:txBody>
      </p:sp>
    </p:spTree>
    <p:extLst>
      <p:ext uri="{BB962C8B-B14F-4D97-AF65-F5344CB8AC3E}">
        <p14:creationId xmlns:p14="http://schemas.microsoft.com/office/powerpoint/2010/main" val="38620333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91549D-E758-ED46-AE3A-E2EA4CA49DD4}"/>
              </a:ext>
            </a:extLst>
          </p:cNvPr>
          <p:cNvSpPr>
            <a:spLocks noGrp="1"/>
          </p:cNvSpPr>
          <p:nvPr>
            <p:ph sz="quarter" idx="13"/>
          </p:nvPr>
        </p:nvSpPr>
        <p:spPr/>
        <p:txBody>
          <a:bodyPr/>
          <a:lstStyle/>
          <a:p>
            <a:r>
              <a:rPr lang="en-US" dirty="0"/>
              <a:t>Experience Manager Projects</a:t>
            </a:r>
          </a:p>
        </p:txBody>
      </p:sp>
    </p:spTree>
    <p:extLst>
      <p:ext uri="{BB962C8B-B14F-4D97-AF65-F5344CB8AC3E}">
        <p14:creationId xmlns:p14="http://schemas.microsoft.com/office/powerpoint/2010/main" val="45568195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5CFD1-2B4B-4C42-964B-54508001EF4E}"/>
              </a:ext>
            </a:extLst>
          </p:cNvPr>
          <p:cNvSpPr>
            <a:spLocks noGrp="1"/>
          </p:cNvSpPr>
          <p:nvPr>
            <p:ph type="title"/>
          </p:nvPr>
        </p:nvSpPr>
        <p:spPr>
          <a:xfrm>
            <a:off x="290984" y="312661"/>
            <a:ext cx="11495710" cy="646710"/>
          </a:xfrm>
        </p:spPr>
        <p:txBody>
          <a:bodyPr>
            <a:normAutofit/>
          </a:bodyPr>
          <a:lstStyle/>
          <a:p>
            <a:r>
              <a:rPr lang="en-US" dirty="0"/>
              <a:t>Experience Manager Project Code Flow  (AMS and AEM Cloud Service)</a:t>
            </a:r>
          </a:p>
        </p:txBody>
      </p:sp>
      <p:sp>
        <p:nvSpPr>
          <p:cNvPr id="4" name="Slide Number Placeholder 3">
            <a:extLst>
              <a:ext uri="{FF2B5EF4-FFF2-40B4-BE49-F238E27FC236}">
                <a16:creationId xmlns:a16="http://schemas.microsoft.com/office/drawing/2014/main" id="{367E102E-1EA3-0448-B479-09B17E939B00}"/>
              </a:ext>
            </a:extLst>
          </p:cNvPr>
          <p:cNvSpPr>
            <a:spLocks noGrp="1"/>
          </p:cNvSpPr>
          <p:nvPr>
            <p:ph type="sldNum" sz="quarter" idx="4294967295"/>
          </p:nvPr>
        </p:nvSpPr>
        <p:spPr>
          <a:xfrm>
            <a:off x="0" y="0"/>
            <a:ext cx="0" cy="0"/>
          </a:xfrm>
        </p:spPr>
        <p:txBody>
          <a:bodyPr/>
          <a:lstStyle/>
          <a:p>
            <a:pPr algn="ctr"/>
            <a:fld id="{90156F56-D5AE-4C6F-B826-C69D1BC521BB}" type="slidenum">
              <a:rPr lang="en-US" smtClean="0"/>
              <a:pPr algn="ctr"/>
              <a:t>116</a:t>
            </a:fld>
            <a:endParaRPr lang="en-US" dirty="0"/>
          </a:p>
        </p:txBody>
      </p:sp>
      <p:grpSp>
        <p:nvGrpSpPr>
          <p:cNvPr id="19" name="Group 18">
            <a:extLst>
              <a:ext uri="{FF2B5EF4-FFF2-40B4-BE49-F238E27FC236}">
                <a16:creationId xmlns:a16="http://schemas.microsoft.com/office/drawing/2014/main" id="{22C5EB9C-562A-6A4E-B63F-E118E0C9BA1A}"/>
              </a:ext>
            </a:extLst>
          </p:cNvPr>
          <p:cNvGrpSpPr/>
          <p:nvPr/>
        </p:nvGrpSpPr>
        <p:grpSpPr>
          <a:xfrm>
            <a:off x="803121" y="2563358"/>
            <a:ext cx="10582582" cy="2956924"/>
            <a:chOff x="1212070" y="3416345"/>
            <a:chExt cx="10582582" cy="2956924"/>
          </a:xfrm>
        </p:grpSpPr>
        <p:sp>
          <p:nvSpPr>
            <p:cNvPr id="26" name="Rectangle 25">
              <a:extLst>
                <a:ext uri="{FF2B5EF4-FFF2-40B4-BE49-F238E27FC236}">
                  <a16:creationId xmlns:a16="http://schemas.microsoft.com/office/drawing/2014/main" id="{54EC0A0E-85CF-9E4C-A7E8-1E0A4024A6F4}"/>
                </a:ext>
              </a:extLst>
            </p:cNvPr>
            <p:cNvSpPr/>
            <p:nvPr/>
          </p:nvSpPr>
          <p:spPr>
            <a:xfrm>
              <a:off x="4512742" y="3416345"/>
              <a:ext cx="5566729" cy="2956924"/>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dirty="0"/>
                <a:t>Program</a:t>
              </a:r>
            </a:p>
          </p:txBody>
        </p:sp>
        <p:sp>
          <p:nvSpPr>
            <p:cNvPr id="5" name="Rectangle 4">
              <a:extLst>
                <a:ext uri="{FF2B5EF4-FFF2-40B4-BE49-F238E27FC236}">
                  <a16:creationId xmlns:a16="http://schemas.microsoft.com/office/drawing/2014/main" id="{6DA69235-9DDB-4542-97D9-282813EF71E9}"/>
                </a:ext>
              </a:extLst>
            </p:cNvPr>
            <p:cNvSpPr/>
            <p:nvPr/>
          </p:nvSpPr>
          <p:spPr>
            <a:xfrm>
              <a:off x="1212070" y="4408004"/>
              <a:ext cx="1769166" cy="140141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Code/Content in Maven Project</a:t>
              </a:r>
            </a:p>
          </p:txBody>
        </p:sp>
        <p:sp>
          <p:nvSpPr>
            <p:cNvPr id="6" name="Rectangle 5">
              <a:extLst>
                <a:ext uri="{FF2B5EF4-FFF2-40B4-BE49-F238E27FC236}">
                  <a16:creationId xmlns:a16="http://schemas.microsoft.com/office/drawing/2014/main" id="{34395B2A-9BED-1447-A0FB-7AD3AE9AE8CB}"/>
                </a:ext>
              </a:extLst>
            </p:cNvPr>
            <p:cNvSpPr/>
            <p:nvPr/>
          </p:nvSpPr>
          <p:spPr>
            <a:xfrm>
              <a:off x="3817379" y="4399725"/>
              <a:ext cx="1769166" cy="14014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Cloud Manager</a:t>
              </a:r>
            </a:p>
          </p:txBody>
        </p:sp>
        <p:sp>
          <p:nvSpPr>
            <p:cNvPr id="7" name="Rectangle 6">
              <a:extLst>
                <a:ext uri="{FF2B5EF4-FFF2-40B4-BE49-F238E27FC236}">
                  <a16:creationId xmlns:a16="http://schemas.microsoft.com/office/drawing/2014/main" id="{6754A348-BDAC-9A49-B660-6F2917D03E50}"/>
                </a:ext>
              </a:extLst>
            </p:cNvPr>
            <p:cNvSpPr/>
            <p:nvPr/>
          </p:nvSpPr>
          <p:spPr>
            <a:xfrm>
              <a:off x="6602280" y="4253949"/>
              <a:ext cx="2810077" cy="1709528"/>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dirty="0"/>
                <a:t>AEM Environment</a:t>
              </a:r>
            </a:p>
          </p:txBody>
        </p:sp>
        <p:sp>
          <p:nvSpPr>
            <p:cNvPr id="8" name="Rectangle 7">
              <a:extLst>
                <a:ext uri="{FF2B5EF4-FFF2-40B4-BE49-F238E27FC236}">
                  <a16:creationId xmlns:a16="http://schemas.microsoft.com/office/drawing/2014/main" id="{C70028FB-02A8-F34D-9272-ACBEEFA43349}"/>
                </a:ext>
              </a:extLst>
            </p:cNvPr>
            <p:cNvSpPr/>
            <p:nvPr/>
          </p:nvSpPr>
          <p:spPr>
            <a:xfrm>
              <a:off x="6723067" y="4678020"/>
              <a:ext cx="1245177" cy="1123122"/>
            </a:xfrm>
            <a:prstGeom prst="rect">
              <a:avLst/>
            </a:prstGeom>
          </p:spPr>
          <p:style>
            <a:lnRef idx="2">
              <a:schemeClr val="accent4"/>
            </a:lnRef>
            <a:fillRef idx="1">
              <a:schemeClr val="lt1"/>
            </a:fillRef>
            <a:effectRef idx="0">
              <a:schemeClr val="accent4"/>
            </a:effectRef>
            <a:fontRef idx="minor">
              <a:schemeClr val="dk1"/>
            </a:fontRef>
          </p:style>
          <p:txBody>
            <a:bodyPr rtlCol="0" anchor="t"/>
            <a:lstStyle/>
            <a:p>
              <a:pPr algn="ctr"/>
              <a:r>
                <a:rPr lang="en-US" dirty="0"/>
                <a:t>Author</a:t>
              </a:r>
            </a:p>
          </p:txBody>
        </p:sp>
        <p:sp>
          <p:nvSpPr>
            <p:cNvPr id="9" name="Rectangle 8">
              <a:extLst>
                <a:ext uri="{FF2B5EF4-FFF2-40B4-BE49-F238E27FC236}">
                  <a16:creationId xmlns:a16="http://schemas.microsoft.com/office/drawing/2014/main" id="{05CC8682-AE76-254E-B1C1-0D582A7CA257}"/>
                </a:ext>
              </a:extLst>
            </p:cNvPr>
            <p:cNvSpPr/>
            <p:nvPr/>
          </p:nvSpPr>
          <p:spPr>
            <a:xfrm>
              <a:off x="8021630" y="4684645"/>
              <a:ext cx="1245177" cy="771938"/>
            </a:xfrm>
            <a:prstGeom prst="rect">
              <a:avLst/>
            </a:prstGeom>
          </p:spPr>
          <p:style>
            <a:lnRef idx="2">
              <a:schemeClr val="accent4"/>
            </a:lnRef>
            <a:fillRef idx="1">
              <a:schemeClr val="lt1"/>
            </a:fillRef>
            <a:effectRef idx="0">
              <a:schemeClr val="accent4"/>
            </a:effectRef>
            <a:fontRef idx="minor">
              <a:schemeClr val="dk1"/>
            </a:fontRef>
          </p:style>
          <p:txBody>
            <a:bodyPr rtlCol="0" anchor="t"/>
            <a:lstStyle/>
            <a:p>
              <a:pPr algn="ctr"/>
              <a:r>
                <a:rPr lang="en-US" dirty="0"/>
                <a:t>Publish</a:t>
              </a:r>
            </a:p>
          </p:txBody>
        </p:sp>
        <p:sp>
          <p:nvSpPr>
            <p:cNvPr id="10" name="Rectangle 9">
              <a:extLst>
                <a:ext uri="{FF2B5EF4-FFF2-40B4-BE49-F238E27FC236}">
                  <a16:creationId xmlns:a16="http://schemas.microsoft.com/office/drawing/2014/main" id="{09F53463-2BDD-DF42-B867-465FA5190161}"/>
                </a:ext>
              </a:extLst>
            </p:cNvPr>
            <p:cNvSpPr/>
            <p:nvPr/>
          </p:nvSpPr>
          <p:spPr>
            <a:xfrm>
              <a:off x="8021630" y="5536096"/>
              <a:ext cx="1245178" cy="27332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Dispatcher</a:t>
              </a:r>
            </a:p>
          </p:txBody>
        </p:sp>
        <p:sp>
          <p:nvSpPr>
            <p:cNvPr id="11" name="Rectangle 10">
              <a:extLst>
                <a:ext uri="{FF2B5EF4-FFF2-40B4-BE49-F238E27FC236}">
                  <a16:creationId xmlns:a16="http://schemas.microsoft.com/office/drawing/2014/main" id="{7D938449-2464-7A41-ADCA-2725ED6DA2EE}"/>
                </a:ext>
              </a:extLst>
            </p:cNvPr>
            <p:cNvSpPr/>
            <p:nvPr/>
          </p:nvSpPr>
          <p:spPr>
            <a:xfrm>
              <a:off x="6782283" y="5300456"/>
              <a:ext cx="1126743" cy="31225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&lt;app&gt;</a:t>
              </a:r>
            </a:p>
          </p:txBody>
        </p:sp>
        <p:sp>
          <p:nvSpPr>
            <p:cNvPr id="12" name="Rectangle 11">
              <a:extLst>
                <a:ext uri="{FF2B5EF4-FFF2-40B4-BE49-F238E27FC236}">
                  <a16:creationId xmlns:a16="http://schemas.microsoft.com/office/drawing/2014/main" id="{24C58493-0696-EE4F-BF0D-0D06D240B94C}"/>
                </a:ext>
              </a:extLst>
            </p:cNvPr>
            <p:cNvSpPr/>
            <p:nvPr/>
          </p:nvSpPr>
          <p:spPr>
            <a:xfrm>
              <a:off x="8080846" y="5065232"/>
              <a:ext cx="1126743" cy="31225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&lt;app&gt;</a:t>
              </a:r>
            </a:p>
          </p:txBody>
        </p:sp>
        <p:cxnSp>
          <p:nvCxnSpPr>
            <p:cNvPr id="14" name="Straight Arrow Connector 13">
              <a:extLst>
                <a:ext uri="{FF2B5EF4-FFF2-40B4-BE49-F238E27FC236}">
                  <a16:creationId xmlns:a16="http://schemas.microsoft.com/office/drawing/2014/main" id="{1981C256-56CF-1F49-B0B5-3514DA6AFFA0}"/>
                </a:ext>
              </a:extLst>
            </p:cNvPr>
            <p:cNvCxnSpPr>
              <a:cxnSpLocks/>
              <a:stCxn id="5" idx="3"/>
              <a:endCxn id="6" idx="1"/>
            </p:cNvCxnSpPr>
            <p:nvPr/>
          </p:nvCxnSpPr>
          <p:spPr>
            <a:xfrm flipV="1">
              <a:off x="2981236" y="5100434"/>
              <a:ext cx="836143" cy="827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AE9B47EE-A263-6349-91A7-C8FD9F4BD48F}"/>
                </a:ext>
              </a:extLst>
            </p:cNvPr>
            <p:cNvCxnSpPr>
              <a:cxnSpLocks/>
              <a:stCxn id="6" idx="3"/>
              <a:endCxn id="7" idx="1"/>
            </p:cNvCxnSpPr>
            <p:nvPr/>
          </p:nvCxnSpPr>
          <p:spPr>
            <a:xfrm>
              <a:off x="5586545" y="5100434"/>
              <a:ext cx="1015735" cy="827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2" name="Rounded Rectangle 21">
              <a:extLst>
                <a:ext uri="{FF2B5EF4-FFF2-40B4-BE49-F238E27FC236}">
                  <a16:creationId xmlns:a16="http://schemas.microsoft.com/office/drawing/2014/main" id="{304DCC93-E91B-0548-B061-6FDF0BE93370}"/>
                </a:ext>
              </a:extLst>
            </p:cNvPr>
            <p:cNvSpPr/>
            <p:nvPr/>
          </p:nvSpPr>
          <p:spPr>
            <a:xfrm>
              <a:off x="10515600" y="4678020"/>
              <a:ext cx="1279052" cy="81287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via browser</a:t>
              </a:r>
            </a:p>
          </p:txBody>
        </p:sp>
        <p:cxnSp>
          <p:nvCxnSpPr>
            <p:cNvPr id="23" name="Straight Arrow Connector 22">
              <a:extLst>
                <a:ext uri="{FF2B5EF4-FFF2-40B4-BE49-F238E27FC236}">
                  <a16:creationId xmlns:a16="http://schemas.microsoft.com/office/drawing/2014/main" id="{49275FE3-3A45-4449-9283-B79B6385848B}"/>
                </a:ext>
              </a:extLst>
            </p:cNvPr>
            <p:cNvCxnSpPr>
              <a:cxnSpLocks/>
              <a:stCxn id="22" idx="1"/>
              <a:endCxn id="29" idx="3"/>
            </p:cNvCxnSpPr>
            <p:nvPr/>
          </p:nvCxnSpPr>
          <p:spPr>
            <a:xfrm flipH="1" flipV="1">
              <a:off x="9841865" y="5084457"/>
              <a:ext cx="67373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Rectangle 28">
              <a:extLst>
                <a:ext uri="{FF2B5EF4-FFF2-40B4-BE49-F238E27FC236}">
                  <a16:creationId xmlns:a16="http://schemas.microsoft.com/office/drawing/2014/main" id="{FF29235B-A6F4-344F-A1FF-F3546C9F2346}"/>
                </a:ext>
              </a:extLst>
            </p:cNvPr>
            <p:cNvSpPr/>
            <p:nvPr/>
          </p:nvSpPr>
          <p:spPr>
            <a:xfrm>
              <a:off x="9533144" y="4627257"/>
              <a:ext cx="308721" cy="914400"/>
            </a:xfrm>
            <a:prstGeom prst="rect">
              <a:avLst/>
            </a:prstGeom>
          </p:spPr>
          <p:style>
            <a:lnRef idx="2">
              <a:schemeClr val="dk1"/>
            </a:lnRef>
            <a:fillRef idx="1">
              <a:schemeClr val="lt1"/>
            </a:fillRef>
            <a:effectRef idx="0">
              <a:schemeClr val="dk1"/>
            </a:effectRef>
            <a:fontRef idx="minor">
              <a:schemeClr val="dk1"/>
            </a:fontRef>
          </p:style>
          <p:txBody>
            <a:bodyPr vert="vert270" rtlCol="0" anchor="ctr"/>
            <a:lstStyle/>
            <a:p>
              <a:pPr algn="ctr"/>
              <a:r>
                <a:rPr lang="en-US" dirty="0"/>
                <a:t>LB</a:t>
              </a:r>
            </a:p>
          </p:txBody>
        </p:sp>
        <p:sp>
          <p:nvSpPr>
            <p:cNvPr id="17" name="TextBox 16">
              <a:extLst>
                <a:ext uri="{FF2B5EF4-FFF2-40B4-BE49-F238E27FC236}">
                  <a16:creationId xmlns:a16="http://schemas.microsoft.com/office/drawing/2014/main" id="{9B181DC1-1C60-174C-8215-7D7C31CE7399}"/>
                </a:ext>
              </a:extLst>
            </p:cNvPr>
            <p:cNvSpPr txBox="1"/>
            <p:nvPr/>
          </p:nvSpPr>
          <p:spPr>
            <a:xfrm>
              <a:off x="1866462" y="5472083"/>
              <a:ext cx="460382" cy="369332"/>
            </a:xfrm>
            <a:prstGeom prst="rect">
              <a:avLst/>
            </a:prstGeom>
            <a:noFill/>
          </p:spPr>
          <p:txBody>
            <a:bodyPr wrap="none" rtlCol="0">
              <a:spAutoFit/>
            </a:bodyPr>
            <a:lstStyle/>
            <a:p>
              <a:r>
                <a:rPr lang="en-US" dirty="0"/>
                <a:t>Git</a:t>
              </a:r>
            </a:p>
          </p:txBody>
        </p:sp>
        <p:sp>
          <p:nvSpPr>
            <p:cNvPr id="27" name="TextBox 26">
              <a:extLst>
                <a:ext uri="{FF2B5EF4-FFF2-40B4-BE49-F238E27FC236}">
                  <a16:creationId xmlns:a16="http://schemas.microsoft.com/office/drawing/2014/main" id="{0A832953-4C03-AA41-96BA-3F5294D6C795}"/>
                </a:ext>
              </a:extLst>
            </p:cNvPr>
            <p:cNvSpPr txBox="1"/>
            <p:nvPr/>
          </p:nvSpPr>
          <p:spPr>
            <a:xfrm>
              <a:off x="4431386" y="5472083"/>
              <a:ext cx="460382" cy="369332"/>
            </a:xfrm>
            <a:prstGeom prst="rect">
              <a:avLst/>
            </a:prstGeom>
            <a:noFill/>
          </p:spPr>
          <p:txBody>
            <a:bodyPr wrap="none" rtlCol="0">
              <a:spAutoFit/>
            </a:bodyPr>
            <a:lstStyle/>
            <a:p>
              <a:r>
                <a:rPr lang="en-US" dirty="0"/>
                <a:t>Git</a:t>
              </a:r>
            </a:p>
          </p:txBody>
        </p:sp>
      </p:grpSp>
      <p:sp>
        <p:nvSpPr>
          <p:cNvPr id="25" name="Rectangular Callout 24">
            <a:extLst>
              <a:ext uri="{FF2B5EF4-FFF2-40B4-BE49-F238E27FC236}">
                <a16:creationId xmlns:a16="http://schemas.microsoft.com/office/drawing/2014/main" id="{8A8641D7-D1D9-5149-BF74-A8E978E574EF}"/>
              </a:ext>
            </a:extLst>
          </p:cNvPr>
          <p:cNvSpPr/>
          <p:nvPr/>
        </p:nvSpPr>
        <p:spPr>
          <a:xfrm>
            <a:off x="1697631" y="1637396"/>
            <a:ext cx="1749312" cy="653912"/>
          </a:xfrm>
          <a:prstGeom prst="wedgeRectCallout">
            <a:avLst>
              <a:gd name="adj1" fmla="val 43386"/>
              <a:gd name="adj2" fmla="val 114121"/>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dirty="0" err="1"/>
              <a:t>DevOps</a:t>
            </a:r>
            <a:r>
              <a:rPr lang="de-CH" b="1" dirty="0"/>
              <a:t> </a:t>
            </a:r>
            <a:r>
              <a:rPr lang="de-CH" b="1" dirty="0" err="1"/>
              <a:t>persona</a:t>
            </a:r>
            <a:endParaRPr lang="en-US" dirty="0"/>
          </a:p>
        </p:txBody>
      </p:sp>
    </p:spTree>
    <p:extLst>
      <p:ext uri="{BB962C8B-B14F-4D97-AF65-F5344CB8AC3E}">
        <p14:creationId xmlns:p14="http://schemas.microsoft.com/office/powerpoint/2010/main" val="698159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0F4978-CCFD-4F45-8CD9-9AFD71E4D451}"/>
              </a:ext>
            </a:extLst>
          </p:cNvPr>
          <p:cNvSpPr>
            <a:spLocks noGrp="1"/>
          </p:cNvSpPr>
          <p:nvPr>
            <p:ph idx="1"/>
          </p:nvPr>
        </p:nvSpPr>
        <p:spPr>
          <a:xfrm>
            <a:off x="320040" y="1073672"/>
            <a:ext cx="11579384" cy="5181600"/>
          </a:xfrm>
        </p:spPr>
        <p:txBody>
          <a:bodyPr/>
          <a:lstStyle/>
          <a:p>
            <a:r>
              <a:rPr lang="en-US" dirty="0"/>
              <a:t>Code is managed in a customer git repo</a:t>
            </a:r>
          </a:p>
          <a:p>
            <a:r>
              <a:rPr lang="en-US" dirty="0"/>
              <a:t>Normal development occurs</a:t>
            </a:r>
          </a:p>
          <a:p>
            <a:r>
              <a:rPr lang="en-US" dirty="0"/>
              <a:t>Branches can then be pushed into the CM git for Cloud</a:t>
            </a:r>
          </a:p>
          <a:p>
            <a:r>
              <a:rPr lang="en-US" dirty="0"/>
              <a:t>Code is tested in non-production before moving to production</a:t>
            </a:r>
          </a:p>
        </p:txBody>
      </p:sp>
      <p:sp>
        <p:nvSpPr>
          <p:cNvPr id="2" name="Title 1">
            <a:extLst>
              <a:ext uri="{FF2B5EF4-FFF2-40B4-BE49-F238E27FC236}">
                <a16:creationId xmlns:a16="http://schemas.microsoft.com/office/drawing/2014/main" id="{1015ABED-A064-AB4E-9172-02789256AAD4}"/>
              </a:ext>
            </a:extLst>
          </p:cNvPr>
          <p:cNvSpPr>
            <a:spLocks noGrp="1"/>
          </p:cNvSpPr>
          <p:nvPr>
            <p:ph type="title"/>
          </p:nvPr>
        </p:nvSpPr>
        <p:spPr>
          <a:xfrm>
            <a:off x="320040" y="296432"/>
            <a:ext cx="11579385" cy="625475"/>
          </a:xfrm>
        </p:spPr>
        <p:txBody>
          <a:bodyPr/>
          <a:lstStyle/>
          <a:p>
            <a:r>
              <a:rPr lang="en-US" dirty="0"/>
              <a:t>General Process for AMS and Adobe Experience Manager Cloud Service</a:t>
            </a:r>
          </a:p>
        </p:txBody>
      </p:sp>
      <p:sp>
        <p:nvSpPr>
          <p:cNvPr id="4" name="Slide Number Placeholder 3">
            <a:extLst>
              <a:ext uri="{FF2B5EF4-FFF2-40B4-BE49-F238E27FC236}">
                <a16:creationId xmlns:a16="http://schemas.microsoft.com/office/drawing/2014/main" id="{5FB5EAFD-A129-F64B-B893-6FEB9DC7FCD9}"/>
              </a:ext>
            </a:extLst>
          </p:cNvPr>
          <p:cNvSpPr>
            <a:spLocks noGrp="1"/>
          </p:cNvSpPr>
          <p:nvPr>
            <p:ph type="sldNum" sz="quarter" idx="4294967295"/>
          </p:nvPr>
        </p:nvSpPr>
        <p:spPr>
          <a:xfrm>
            <a:off x="0" y="0"/>
            <a:ext cx="0" cy="0"/>
          </a:xfrm>
        </p:spPr>
        <p:txBody>
          <a:bodyPr/>
          <a:lstStyle/>
          <a:p>
            <a:pPr algn="ctr"/>
            <a:fld id="{90156F56-D5AE-4C6F-B826-C69D1BC521BB}" type="slidenum">
              <a:rPr lang="en-US" smtClean="0"/>
              <a:pPr algn="ctr"/>
              <a:t>117</a:t>
            </a:fld>
            <a:endParaRPr lang="en-US" dirty="0"/>
          </a:p>
        </p:txBody>
      </p:sp>
      <p:grpSp>
        <p:nvGrpSpPr>
          <p:cNvPr id="6" name="Group 5">
            <a:extLst>
              <a:ext uri="{FF2B5EF4-FFF2-40B4-BE49-F238E27FC236}">
                <a16:creationId xmlns:a16="http://schemas.microsoft.com/office/drawing/2014/main" id="{695B87F3-75F4-3540-9544-111F230A54F9}"/>
              </a:ext>
            </a:extLst>
          </p:cNvPr>
          <p:cNvGrpSpPr/>
          <p:nvPr/>
        </p:nvGrpSpPr>
        <p:grpSpPr>
          <a:xfrm>
            <a:off x="543673" y="3698435"/>
            <a:ext cx="10772289" cy="2578361"/>
            <a:chOff x="-47971" y="3204119"/>
            <a:chExt cx="12188292" cy="2789176"/>
          </a:xfrm>
        </p:grpSpPr>
        <p:pic>
          <p:nvPicPr>
            <p:cNvPr id="9" name="Graphic 8">
              <a:extLst>
                <a:ext uri="{FF2B5EF4-FFF2-40B4-BE49-F238E27FC236}">
                  <a16:creationId xmlns:a16="http://schemas.microsoft.com/office/drawing/2014/main" id="{DC881D32-1713-5B4E-9899-C16AF17A6E1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b="57640"/>
            <a:stretch/>
          </p:blipFill>
          <p:spPr>
            <a:xfrm>
              <a:off x="-47971" y="3204119"/>
              <a:ext cx="12188292" cy="2789176"/>
            </a:xfrm>
            <a:prstGeom prst="rect">
              <a:avLst/>
            </a:prstGeom>
          </p:spPr>
        </p:pic>
        <p:sp>
          <p:nvSpPr>
            <p:cNvPr id="5" name="TextBox 4">
              <a:extLst>
                <a:ext uri="{FF2B5EF4-FFF2-40B4-BE49-F238E27FC236}">
                  <a16:creationId xmlns:a16="http://schemas.microsoft.com/office/drawing/2014/main" id="{8BCCC37E-6CD0-6941-BEE3-CE8C419DBB5D}"/>
                </a:ext>
              </a:extLst>
            </p:cNvPr>
            <p:cNvSpPr txBox="1"/>
            <p:nvPr/>
          </p:nvSpPr>
          <p:spPr>
            <a:xfrm>
              <a:off x="8356209" y="3837522"/>
              <a:ext cx="1606530" cy="461665"/>
            </a:xfrm>
            <a:prstGeom prst="rect">
              <a:avLst/>
            </a:prstGeom>
            <a:solidFill>
              <a:schemeClr val="bg1"/>
            </a:solidFill>
          </p:spPr>
          <p:txBody>
            <a:bodyPr wrap="none" rtlCol="0">
              <a:spAutoFit/>
            </a:bodyPr>
            <a:lstStyle/>
            <a:p>
              <a:r>
                <a:rPr lang="en-US" sz="2400" b="1" i="1" dirty="0"/>
                <a:t>IMS Tenant</a:t>
              </a:r>
            </a:p>
          </p:txBody>
        </p:sp>
      </p:grpSp>
      <p:sp>
        <p:nvSpPr>
          <p:cNvPr id="8" name="Rectangular Callout 7">
            <a:extLst>
              <a:ext uri="{FF2B5EF4-FFF2-40B4-BE49-F238E27FC236}">
                <a16:creationId xmlns:a16="http://schemas.microsoft.com/office/drawing/2014/main" id="{9CE8D071-6F19-0E4B-BF9B-0AB6EDAE8149}"/>
              </a:ext>
            </a:extLst>
          </p:cNvPr>
          <p:cNvSpPr/>
          <p:nvPr/>
        </p:nvSpPr>
        <p:spPr>
          <a:xfrm>
            <a:off x="872863" y="3498534"/>
            <a:ext cx="1749312" cy="653912"/>
          </a:xfrm>
          <a:prstGeom prst="wedgeRectCallout">
            <a:avLst>
              <a:gd name="adj1" fmla="val 32623"/>
              <a:gd name="adj2" fmla="val 91501"/>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dirty="0"/>
              <a:t>Developer </a:t>
            </a:r>
            <a:r>
              <a:rPr lang="de-CH" b="1" dirty="0" err="1"/>
              <a:t>persona</a:t>
            </a:r>
            <a:endParaRPr lang="en-US" dirty="0"/>
          </a:p>
        </p:txBody>
      </p:sp>
      <p:sp>
        <p:nvSpPr>
          <p:cNvPr id="10" name="Rectangular Callout 9">
            <a:extLst>
              <a:ext uri="{FF2B5EF4-FFF2-40B4-BE49-F238E27FC236}">
                <a16:creationId xmlns:a16="http://schemas.microsoft.com/office/drawing/2014/main" id="{174BE9A5-B19F-7B4B-AB5A-D1F5D80A255B}"/>
              </a:ext>
            </a:extLst>
          </p:cNvPr>
          <p:cNvSpPr/>
          <p:nvPr/>
        </p:nvSpPr>
        <p:spPr>
          <a:xfrm>
            <a:off x="4573700" y="5623560"/>
            <a:ext cx="1749312" cy="653912"/>
          </a:xfrm>
          <a:prstGeom prst="wedgeRectCallout">
            <a:avLst>
              <a:gd name="adj1" fmla="val 44155"/>
              <a:gd name="adj2" fmla="val -128534"/>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dirty="0" err="1"/>
              <a:t>DevOps</a:t>
            </a:r>
            <a:r>
              <a:rPr lang="de-CH" b="1" dirty="0"/>
              <a:t> </a:t>
            </a:r>
            <a:r>
              <a:rPr lang="de-CH" b="1" dirty="0" err="1"/>
              <a:t>persona</a:t>
            </a:r>
            <a:endParaRPr lang="en-US" dirty="0"/>
          </a:p>
        </p:txBody>
      </p:sp>
    </p:spTree>
    <p:extLst>
      <p:ext uri="{BB962C8B-B14F-4D97-AF65-F5344CB8AC3E}">
        <p14:creationId xmlns:p14="http://schemas.microsoft.com/office/powerpoint/2010/main" val="352826103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79EFB-7223-DA42-A807-8E8EE61F5D6F}"/>
              </a:ext>
            </a:extLst>
          </p:cNvPr>
          <p:cNvSpPr>
            <a:spLocks noGrp="1"/>
          </p:cNvSpPr>
          <p:nvPr>
            <p:ph type="title"/>
          </p:nvPr>
        </p:nvSpPr>
        <p:spPr>
          <a:xfrm>
            <a:off x="290984" y="312661"/>
            <a:ext cx="11495710" cy="646710"/>
          </a:xfrm>
        </p:spPr>
        <p:txBody>
          <a:bodyPr/>
          <a:lstStyle/>
          <a:p>
            <a:r>
              <a:rPr lang="en-US" dirty="0"/>
              <a:t>Non-Production</a:t>
            </a:r>
          </a:p>
        </p:txBody>
      </p:sp>
      <p:sp>
        <p:nvSpPr>
          <p:cNvPr id="4" name="Slide Number Placeholder 3">
            <a:extLst>
              <a:ext uri="{FF2B5EF4-FFF2-40B4-BE49-F238E27FC236}">
                <a16:creationId xmlns:a16="http://schemas.microsoft.com/office/drawing/2014/main" id="{5D22381D-D386-D24A-9CF8-1179770690B2}"/>
              </a:ext>
            </a:extLst>
          </p:cNvPr>
          <p:cNvSpPr>
            <a:spLocks noGrp="1"/>
          </p:cNvSpPr>
          <p:nvPr>
            <p:ph type="sldNum" sz="quarter" idx="4294967295"/>
          </p:nvPr>
        </p:nvSpPr>
        <p:spPr>
          <a:xfrm>
            <a:off x="0" y="6565900"/>
            <a:ext cx="1016000" cy="168275"/>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118</a:t>
            </a:fld>
            <a:endParaRPr lang="en-US" dirty="0"/>
          </a:p>
        </p:txBody>
      </p:sp>
      <p:grpSp>
        <p:nvGrpSpPr>
          <p:cNvPr id="11" name="Group 10">
            <a:extLst>
              <a:ext uri="{FF2B5EF4-FFF2-40B4-BE49-F238E27FC236}">
                <a16:creationId xmlns:a16="http://schemas.microsoft.com/office/drawing/2014/main" id="{F9104D01-F3FD-6A46-83A7-CE04B7F544F7}"/>
              </a:ext>
            </a:extLst>
          </p:cNvPr>
          <p:cNvGrpSpPr/>
          <p:nvPr/>
        </p:nvGrpSpPr>
        <p:grpSpPr>
          <a:xfrm>
            <a:off x="2266122" y="1702942"/>
            <a:ext cx="1592495" cy="1726058"/>
            <a:chOff x="1695236" y="1613044"/>
            <a:chExt cx="1592495" cy="1726058"/>
          </a:xfrm>
        </p:grpSpPr>
        <p:sp>
          <p:nvSpPr>
            <p:cNvPr id="5" name="Rectangle 4">
              <a:extLst>
                <a:ext uri="{FF2B5EF4-FFF2-40B4-BE49-F238E27FC236}">
                  <a16:creationId xmlns:a16="http://schemas.microsoft.com/office/drawing/2014/main" id="{7C3906D9-AE68-464D-9994-69ED04D62B41}"/>
                </a:ext>
              </a:extLst>
            </p:cNvPr>
            <p:cNvSpPr/>
            <p:nvPr/>
          </p:nvSpPr>
          <p:spPr>
            <a:xfrm>
              <a:off x="1695236" y="1613044"/>
              <a:ext cx="1592495" cy="17260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Customer’s Git</a:t>
              </a:r>
            </a:p>
            <a:p>
              <a:pPr algn="ctr"/>
              <a:r>
                <a:rPr lang="en-US" dirty="0"/>
                <a:t>(origin)</a:t>
              </a:r>
            </a:p>
          </p:txBody>
        </p:sp>
        <p:sp>
          <p:nvSpPr>
            <p:cNvPr id="8" name="TextBox 7">
              <a:extLst>
                <a:ext uri="{FF2B5EF4-FFF2-40B4-BE49-F238E27FC236}">
                  <a16:creationId xmlns:a16="http://schemas.microsoft.com/office/drawing/2014/main" id="{1CF5F5DA-1113-0A4F-9627-441FA6E7DB96}"/>
                </a:ext>
              </a:extLst>
            </p:cNvPr>
            <p:cNvSpPr txBox="1"/>
            <p:nvPr/>
          </p:nvSpPr>
          <p:spPr>
            <a:xfrm>
              <a:off x="1859623" y="1736333"/>
              <a:ext cx="1428108" cy="646331"/>
            </a:xfrm>
            <a:prstGeom prst="rect">
              <a:avLst/>
            </a:prstGeom>
            <a:noFill/>
          </p:spPr>
          <p:txBody>
            <a:bodyPr wrap="square" rtlCol="0">
              <a:spAutoFit/>
            </a:bodyPr>
            <a:lstStyle/>
            <a:p>
              <a:pPr marL="285750" indent="-285750">
                <a:buFont typeface="Arial" panose="020B0604020202020204" pitchFamily="34" charset="0"/>
                <a:buChar char="•"/>
              </a:pPr>
              <a:r>
                <a:rPr lang="en-US" dirty="0"/>
                <a:t>master</a:t>
              </a:r>
            </a:p>
            <a:p>
              <a:pPr marL="285750" indent="-285750">
                <a:buFont typeface="Arial" panose="020B0604020202020204" pitchFamily="34" charset="0"/>
                <a:buChar char="•"/>
              </a:pPr>
              <a:r>
                <a:rPr lang="en-US" dirty="0"/>
                <a:t>develop*</a:t>
              </a:r>
            </a:p>
          </p:txBody>
        </p:sp>
      </p:grpSp>
      <p:grpSp>
        <p:nvGrpSpPr>
          <p:cNvPr id="12" name="Group 11">
            <a:extLst>
              <a:ext uri="{FF2B5EF4-FFF2-40B4-BE49-F238E27FC236}">
                <a16:creationId xmlns:a16="http://schemas.microsoft.com/office/drawing/2014/main" id="{CAE05867-7E75-9449-B50B-112EA5A5711A}"/>
              </a:ext>
            </a:extLst>
          </p:cNvPr>
          <p:cNvGrpSpPr/>
          <p:nvPr/>
        </p:nvGrpSpPr>
        <p:grpSpPr>
          <a:xfrm>
            <a:off x="6094412" y="1762163"/>
            <a:ext cx="1592495" cy="1726058"/>
            <a:chOff x="7909389" y="1613043"/>
            <a:chExt cx="1592495" cy="1726058"/>
          </a:xfrm>
        </p:grpSpPr>
        <p:sp>
          <p:nvSpPr>
            <p:cNvPr id="7" name="Rectangle 6">
              <a:extLst>
                <a:ext uri="{FF2B5EF4-FFF2-40B4-BE49-F238E27FC236}">
                  <a16:creationId xmlns:a16="http://schemas.microsoft.com/office/drawing/2014/main" id="{D1EDEBF8-DB60-AF45-B607-F8E75F2B2438}"/>
                </a:ext>
              </a:extLst>
            </p:cNvPr>
            <p:cNvSpPr/>
            <p:nvPr/>
          </p:nvSpPr>
          <p:spPr>
            <a:xfrm>
              <a:off x="7909389" y="1613043"/>
              <a:ext cx="1592495" cy="17260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CM Git</a:t>
              </a:r>
            </a:p>
            <a:p>
              <a:pPr algn="ctr"/>
              <a:r>
                <a:rPr lang="en-US" dirty="0"/>
                <a:t>(adobe)</a:t>
              </a:r>
            </a:p>
          </p:txBody>
        </p:sp>
        <p:sp>
          <p:nvSpPr>
            <p:cNvPr id="9" name="TextBox 8">
              <a:extLst>
                <a:ext uri="{FF2B5EF4-FFF2-40B4-BE49-F238E27FC236}">
                  <a16:creationId xmlns:a16="http://schemas.microsoft.com/office/drawing/2014/main" id="{51822830-1805-A440-8829-75BF69DCE167}"/>
                </a:ext>
              </a:extLst>
            </p:cNvPr>
            <p:cNvSpPr txBox="1"/>
            <p:nvPr/>
          </p:nvSpPr>
          <p:spPr>
            <a:xfrm>
              <a:off x="7991582" y="1713535"/>
              <a:ext cx="1428108" cy="646331"/>
            </a:xfrm>
            <a:prstGeom prst="rect">
              <a:avLst/>
            </a:prstGeom>
            <a:noFill/>
          </p:spPr>
          <p:txBody>
            <a:bodyPr wrap="square" rtlCol="0">
              <a:spAutoFit/>
            </a:bodyPr>
            <a:lstStyle/>
            <a:p>
              <a:pPr marL="285750" indent="-285750">
                <a:buFont typeface="Arial" panose="020B0604020202020204" pitchFamily="34" charset="0"/>
                <a:buChar char="•"/>
              </a:pPr>
              <a:r>
                <a:rPr lang="en-US" dirty="0"/>
                <a:t>master</a:t>
              </a:r>
            </a:p>
            <a:p>
              <a:pPr marL="285750" indent="-285750">
                <a:buFont typeface="Arial" panose="020B0604020202020204" pitchFamily="34" charset="0"/>
                <a:buChar char="•"/>
              </a:pPr>
              <a:r>
                <a:rPr lang="en-US" dirty="0"/>
                <a:t>develop*</a:t>
              </a:r>
            </a:p>
          </p:txBody>
        </p:sp>
      </p:grpSp>
      <p:sp>
        <p:nvSpPr>
          <p:cNvPr id="10" name="TextBox 9">
            <a:extLst>
              <a:ext uri="{FF2B5EF4-FFF2-40B4-BE49-F238E27FC236}">
                <a16:creationId xmlns:a16="http://schemas.microsoft.com/office/drawing/2014/main" id="{676E4BBF-E67F-034E-A74D-2620869C1AF5}"/>
              </a:ext>
            </a:extLst>
          </p:cNvPr>
          <p:cNvSpPr txBox="1"/>
          <p:nvPr/>
        </p:nvSpPr>
        <p:spPr>
          <a:xfrm>
            <a:off x="407263" y="5053052"/>
            <a:ext cx="4608100" cy="923330"/>
          </a:xfrm>
          <a:prstGeom prst="rect">
            <a:avLst/>
          </a:prstGeom>
          <a:noFill/>
        </p:spPr>
        <p:txBody>
          <a:bodyPr wrap="square" rtlCol="0">
            <a:spAutoFit/>
          </a:bodyPr>
          <a:lstStyle/>
          <a:p>
            <a:r>
              <a:rPr lang="en-US" dirty="0">
                <a:solidFill>
                  <a:schemeClr val="bg1"/>
                </a:solidFill>
              </a:rPr>
              <a:t>A develop branch can be setup on CM git that would facilitate non-production activities such as loading into the Dev Environment</a:t>
            </a:r>
          </a:p>
        </p:txBody>
      </p:sp>
      <p:pic>
        <p:nvPicPr>
          <p:cNvPr id="6" name="Graphic 5" descr="User">
            <a:extLst>
              <a:ext uri="{FF2B5EF4-FFF2-40B4-BE49-F238E27FC236}">
                <a16:creationId xmlns:a16="http://schemas.microsoft.com/office/drawing/2014/main" id="{096AC3D1-3B73-C34D-A92F-4A6A874BB2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29967" y="3732846"/>
            <a:ext cx="914400" cy="914400"/>
          </a:xfrm>
          <a:prstGeom prst="rect">
            <a:avLst/>
          </a:prstGeom>
        </p:spPr>
      </p:pic>
      <p:sp>
        <p:nvSpPr>
          <p:cNvPr id="3" name="Right Arrow 2">
            <a:extLst>
              <a:ext uri="{FF2B5EF4-FFF2-40B4-BE49-F238E27FC236}">
                <a16:creationId xmlns:a16="http://schemas.microsoft.com/office/drawing/2014/main" id="{A135A650-B496-F246-839C-29D4CF53DFD2}"/>
              </a:ext>
            </a:extLst>
          </p:cNvPr>
          <p:cNvSpPr/>
          <p:nvPr/>
        </p:nvSpPr>
        <p:spPr>
          <a:xfrm>
            <a:off x="7454538" y="2242242"/>
            <a:ext cx="941580" cy="21549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D360AF6D-C603-D745-AA85-CED70F1062DC}"/>
              </a:ext>
            </a:extLst>
          </p:cNvPr>
          <p:cNvSpPr txBox="1"/>
          <p:nvPr/>
        </p:nvSpPr>
        <p:spPr>
          <a:xfrm>
            <a:off x="8430216" y="2151496"/>
            <a:ext cx="2487669"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Non-production Pipeline</a:t>
            </a:r>
          </a:p>
        </p:txBody>
      </p:sp>
      <p:sp>
        <p:nvSpPr>
          <p:cNvPr id="19" name="TextBox 18">
            <a:extLst>
              <a:ext uri="{FF2B5EF4-FFF2-40B4-BE49-F238E27FC236}">
                <a16:creationId xmlns:a16="http://schemas.microsoft.com/office/drawing/2014/main" id="{2B5CDD34-2C48-AD42-9BD5-B86F1F37A138}"/>
              </a:ext>
            </a:extLst>
          </p:cNvPr>
          <p:cNvSpPr txBox="1"/>
          <p:nvPr/>
        </p:nvSpPr>
        <p:spPr>
          <a:xfrm>
            <a:off x="9298380" y="3015945"/>
            <a:ext cx="760020" cy="400110"/>
          </a:xfrm>
          <a:prstGeom prst="rect">
            <a:avLst/>
          </a:prstGeom>
          <a:solidFill>
            <a:srgbClr val="00B050"/>
          </a:solidFill>
        </p:spPr>
        <p:txBody>
          <a:bodyPr wrap="square" rtlCol="0">
            <a:spAutoFit/>
          </a:bodyPr>
          <a:lstStyle/>
          <a:p>
            <a:r>
              <a:rPr lang="en-US" sz="2000" dirty="0">
                <a:ln>
                  <a:solidFill>
                    <a:srgbClr val="00B050"/>
                  </a:solidFill>
                </a:ln>
              </a:rPr>
              <a:t>Pass!</a:t>
            </a:r>
          </a:p>
        </p:txBody>
      </p:sp>
      <p:sp>
        <p:nvSpPr>
          <p:cNvPr id="20" name="Rectangle 19">
            <a:extLst>
              <a:ext uri="{FF2B5EF4-FFF2-40B4-BE49-F238E27FC236}">
                <a16:creationId xmlns:a16="http://schemas.microsoft.com/office/drawing/2014/main" id="{7562B0BD-FEAA-A947-A667-DE3923B7D059}"/>
              </a:ext>
            </a:extLst>
          </p:cNvPr>
          <p:cNvSpPr/>
          <p:nvPr/>
        </p:nvSpPr>
        <p:spPr>
          <a:xfrm>
            <a:off x="6176605" y="3832144"/>
            <a:ext cx="2865120" cy="1200330"/>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dirty="0"/>
              <a:t>Dev Environment</a:t>
            </a:r>
          </a:p>
        </p:txBody>
      </p:sp>
      <p:sp>
        <p:nvSpPr>
          <p:cNvPr id="24" name="Rectangle 23">
            <a:extLst>
              <a:ext uri="{FF2B5EF4-FFF2-40B4-BE49-F238E27FC236}">
                <a16:creationId xmlns:a16="http://schemas.microsoft.com/office/drawing/2014/main" id="{287FCFA5-7044-7A44-84B4-12F025862472}"/>
              </a:ext>
            </a:extLst>
          </p:cNvPr>
          <p:cNvSpPr/>
          <p:nvPr/>
        </p:nvSpPr>
        <p:spPr>
          <a:xfrm>
            <a:off x="6353494" y="4397073"/>
            <a:ext cx="708258" cy="45797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Author</a:t>
            </a:r>
          </a:p>
          <a:p>
            <a:pPr algn="ctr"/>
            <a:r>
              <a:rPr lang="en-US" sz="1200" dirty="0"/>
              <a:t>Service</a:t>
            </a:r>
          </a:p>
        </p:txBody>
      </p:sp>
      <p:sp>
        <p:nvSpPr>
          <p:cNvPr id="26" name="Rectangle 25">
            <a:extLst>
              <a:ext uri="{FF2B5EF4-FFF2-40B4-BE49-F238E27FC236}">
                <a16:creationId xmlns:a16="http://schemas.microsoft.com/office/drawing/2014/main" id="{5D490420-2911-8C4F-96D2-90878905E28C}"/>
              </a:ext>
            </a:extLst>
          </p:cNvPr>
          <p:cNvSpPr/>
          <p:nvPr/>
        </p:nvSpPr>
        <p:spPr>
          <a:xfrm>
            <a:off x="7222944" y="4393169"/>
            <a:ext cx="708258" cy="45797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Publish</a:t>
            </a:r>
          </a:p>
          <a:p>
            <a:pPr algn="ctr"/>
            <a:r>
              <a:rPr lang="en-US" sz="1200" dirty="0"/>
              <a:t>Service</a:t>
            </a:r>
          </a:p>
        </p:txBody>
      </p:sp>
      <p:sp>
        <p:nvSpPr>
          <p:cNvPr id="27" name="Rectangle 26">
            <a:extLst>
              <a:ext uri="{FF2B5EF4-FFF2-40B4-BE49-F238E27FC236}">
                <a16:creationId xmlns:a16="http://schemas.microsoft.com/office/drawing/2014/main" id="{5A2BF5C1-2454-3949-81CF-22D51399004F}"/>
              </a:ext>
            </a:extLst>
          </p:cNvPr>
          <p:cNvSpPr/>
          <p:nvPr/>
        </p:nvSpPr>
        <p:spPr>
          <a:xfrm>
            <a:off x="8043787" y="4441902"/>
            <a:ext cx="885353" cy="36050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Dispatcher</a:t>
            </a:r>
          </a:p>
        </p:txBody>
      </p:sp>
      <p:sp>
        <p:nvSpPr>
          <p:cNvPr id="28" name="Rectangle 27">
            <a:extLst>
              <a:ext uri="{FF2B5EF4-FFF2-40B4-BE49-F238E27FC236}">
                <a16:creationId xmlns:a16="http://schemas.microsoft.com/office/drawing/2014/main" id="{3985FE69-A268-5B4B-902B-72048DFC5763}"/>
              </a:ext>
            </a:extLst>
          </p:cNvPr>
          <p:cNvSpPr/>
          <p:nvPr/>
        </p:nvSpPr>
        <p:spPr>
          <a:xfrm>
            <a:off x="6353494" y="5258866"/>
            <a:ext cx="1587589" cy="322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Adobe Pipeline</a:t>
            </a:r>
          </a:p>
        </p:txBody>
      </p:sp>
      <p:cxnSp>
        <p:nvCxnSpPr>
          <p:cNvPr id="30" name="Straight Arrow Connector 29">
            <a:extLst>
              <a:ext uri="{FF2B5EF4-FFF2-40B4-BE49-F238E27FC236}">
                <a16:creationId xmlns:a16="http://schemas.microsoft.com/office/drawing/2014/main" id="{31AA9403-71F3-DA4D-B633-0F5F0BD550E5}"/>
              </a:ext>
            </a:extLst>
          </p:cNvPr>
          <p:cNvCxnSpPr>
            <a:stCxn id="24" idx="2"/>
          </p:cNvCxnSpPr>
          <p:nvPr/>
        </p:nvCxnSpPr>
        <p:spPr>
          <a:xfrm flipH="1">
            <a:off x="6705873" y="4855046"/>
            <a:ext cx="1750" cy="40382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C151697B-D98E-7E43-8B5A-E6B8E7389CCF}"/>
              </a:ext>
            </a:extLst>
          </p:cNvPr>
          <p:cNvCxnSpPr>
            <a:cxnSpLocks/>
            <a:endCxn id="26" idx="2"/>
          </p:cNvCxnSpPr>
          <p:nvPr/>
        </p:nvCxnSpPr>
        <p:spPr>
          <a:xfrm flipV="1">
            <a:off x="7577073" y="4851142"/>
            <a:ext cx="0" cy="40382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38" name="Right Arrow 37">
            <a:extLst>
              <a:ext uri="{FF2B5EF4-FFF2-40B4-BE49-F238E27FC236}">
                <a16:creationId xmlns:a16="http://schemas.microsoft.com/office/drawing/2014/main" id="{919E0B46-AC89-9942-A2BD-CC50EFEBF158}"/>
              </a:ext>
            </a:extLst>
          </p:cNvPr>
          <p:cNvSpPr/>
          <p:nvPr/>
        </p:nvSpPr>
        <p:spPr>
          <a:xfrm rot="8050598">
            <a:off x="8305190" y="3123365"/>
            <a:ext cx="1496526" cy="15449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093834C6-1B6F-D546-B367-1CF514D1566E}"/>
              </a:ext>
            </a:extLst>
          </p:cNvPr>
          <p:cNvSpPr txBox="1"/>
          <p:nvPr/>
        </p:nvSpPr>
        <p:spPr>
          <a:xfrm>
            <a:off x="9962216" y="3839102"/>
            <a:ext cx="1907895" cy="369332"/>
          </a:xfrm>
          <a:prstGeom prst="rect">
            <a:avLst/>
          </a:prstGeom>
          <a:noFill/>
        </p:spPr>
        <p:txBody>
          <a:bodyPr wrap="none" rtlCol="0">
            <a:spAutoFit/>
          </a:bodyPr>
          <a:lstStyle/>
          <a:p>
            <a:r>
              <a:rPr lang="en-US" b="1" dirty="0">
                <a:solidFill>
                  <a:schemeClr val="bg1"/>
                </a:solidFill>
              </a:rPr>
              <a:t>Code Quality only</a:t>
            </a:r>
          </a:p>
        </p:txBody>
      </p:sp>
      <p:sp>
        <p:nvSpPr>
          <p:cNvPr id="40" name="Right Arrow 39">
            <a:extLst>
              <a:ext uri="{FF2B5EF4-FFF2-40B4-BE49-F238E27FC236}">
                <a16:creationId xmlns:a16="http://schemas.microsoft.com/office/drawing/2014/main" id="{826B1C82-4734-FE44-B08D-177899B30F15}"/>
              </a:ext>
            </a:extLst>
          </p:cNvPr>
          <p:cNvSpPr/>
          <p:nvPr/>
        </p:nvSpPr>
        <p:spPr>
          <a:xfrm rot="2574621">
            <a:off x="9532506" y="3122844"/>
            <a:ext cx="1496526" cy="15449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ight Arrow 28">
            <a:extLst>
              <a:ext uri="{FF2B5EF4-FFF2-40B4-BE49-F238E27FC236}">
                <a16:creationId xmlns:a16="http://schemas.microsoft.com/office/drawing/2014/main" id="{AA49854B-F64A-BB4D-B9C9-A6851D0B3169}"/>
              </a:ext>
            </a:extLst>
          </p:cNvPr>
          <p:cNvSpPr/>
          <p:nvPr/>
        </p:nvSpPr>
        <p:spPr>
          <a:xfrm>
            <a:off x="3705716" y="2257066"/>
            <a:ext cx="2347600" cy="215496"/>
          </a:xfrm>
          <a:prstGeom prst="rightArrow">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9336958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79EFB-7223-DA42-A807-8E8EE61F5D6F}"/>
              </a:ext>
            </a:extLst>
          </p:cNvPr>
          <p:cNvSpPr>
            <a:spLocks noGrp="1"/>
          </p:cNvSpPr>
          <p:nvPr>
            <p:ph type="title"/>
          </p:nvPr>
        </p:nvSpPr>
        <p:spPr>
          <a:xfrm>
            <a:off x="290984" y="312661"/>
            <a:ext cx="11495710" cy="646710"/>
          </a:xfrm>
        </p:spPr>
        <p:txBody>
          <a:bodyPr/>
          <a:lstStyle/>
          <a:p>
            <a:r>
              <a:rPr lang="en-US" dirty="0"/>
              <a:t>Production</a:t>
            </a:r>
          </a:p>
        </p:txBody>
      </p:sp>
      <p:sp>
        <p:nvSpPr>
          <p:cNvPr id="4" name="Slide Number Placeholder 3">
            <a:extLst>
              <a:ext uri="{FF2B5EF4-FFF2-40B4-BE49-F238E27FC236}">
                <a16:creationId xmlns:a16="http://schemas.microsoft.com/office/drawing/2014/main" id="{5D22381D-D386-D24A-9CF8-1179770690B2}"/>
              </a:ext>
            </a:extLst>
          </p:cNvPr>
          <p:cNvSpPr>
            <a:spLocks noGrp="1"/>
          </p:cNvSpPr>
          <p:nvPr>
            <p:ph type="sldNum" sz="quarter" idx="4294967295"/>
          </p:nvPr>
        </p:nvSpPr>
        <p:spPr>
          <a:xfrm>
            <a:off x="0" y="6565900"/>
            <a:ext cx="1016000" cy="168275"/>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119</a:t>
            </a:fld>
            <a:endParaRPr lang="en-US" dirty="0"/>
          </a:p>
        </p:txBody>
      </p:sp>
      <p:grpSp>
        <p:nvGrpSpPr>
          <p:cNvPr id="11" name="Group 10">
            <a:extLst>
              <a:ext uri="{FF2B5EF4-FFF2-40B4-BE49-F238E27FC236}">
                <a16:creationId xmlns:a16="http://schemas.microsoft.com/office/drawing/2014/main" id="{F9104D01-F3FD-6A46-83A7-CE04B7F544F7}"/>
              </a:ext>
            </a:extLst>
          </p:cNvPr>
          <p:cNvGrpSpPr/>
          <p:nvPr/>
        </p:nvGrpSpPr>
        <p:grpSpPr>
          <a:xfrm>
            <a:off x="1987669" y="1576001"/>
            <a:ext cx="1592495" cy="1726058"/>
            <a:chOff x="1695236" y="1613044"/>
            <a:chExt cx="1592495" cy="1726058"/>
          </a:xfrm>
        </p:grpSpPr>
        <p:sp>
          <p:nvSpPr>
            <p:cNvPr id="5" name="Rectangle 4">
              <a:extLst>
                <a:ext uri="{FF2B5EF4-FFF2-40B4-BE49-F238E27FC236}">
                  <a16:creationId xmlns:a16="http://schemas.microsoft.com/office/drawing/2014/main" id="{7C3906D9-AE68-464D-9994-69ED04D62B41}"/>
                </a:ext>
              </a:extLst>
            </p:cNvPr>
            <p:cNvSpPr/>
            <p:nvPr/>
          </p:nvSpPr>
          <p:spPr>
            <a:xfrm>
              <a:off x="1695236" y="1613044"/>
              <a:ext cx="1592495" cy="17260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Customer’s Git</a:t>
              </a:r>
            </a:p>
            <a:p>
              <a:pPr algn="ctr"/>
              <a:r>
                <a:rPr lang="en-US" dirty="0"/>
                <a:t>(origin)</a:t>
              </a:r>
            </a:p>
          </p:txBody>
        </p:sp>
        <p:sp>
          <p:nvSpPr>
            <p:cNvPr id="8" name="TextBox 7">
              <a:extLst>
                <a:ext uri="{FF2B5EF4-FFF2-40B4-BE49-F238E27FC236}">
                  <a16:creationId xmlns:a16="http://schemas.microsoft.com/office/drawing/2014/main" id="{1CF5F5DA-1113-0A4F-9627-441FA6E7DB96}"/>
                </a:ext>
              </a:extLst>
            </p:cNvPr>
            <p:cNvSpPr txBox="1"/>
            <p:nvPr/>
          </p:nvSpPr>
          <p:spPr>
            <a:xfrm>
              <a:off x="1859623" y="1736333"/>
              <a:ext cx="1428108" cy="646331"/>
            </a:xfrm>
            <a:prstGeom prst="rect">
              <a:avLst/>
            </a:prstGeom>
            <a:noFill/>
          </p:spPr>
          <p:txBody>
            <a:bodyPr wrap="square" rtlCol="0">
              <a:spAutoFit/>
            </a:bodyPr>
            <a:lstStyle/>
            <a:p>
              <a:pPr marL="285750" indent="-285750">
                <a:buFont typeface="Arial" panose="020B0604020202020204" pitchFamily="34" charset="0"/>
                <a:buChar char="•"/>
              </a:pPr>
              <a:r>
                <a:rPr lang="en-US" dirty="0"/>
                <a:t>master*</a:t>
              </a:r>
            </a:p>
            <a:p>
              <a:pPr marL="285750" indent="-285750">
                <a:buFont typeface="Arial" panose="020B0604020202020204" pitchFamily="34" charset="0"/>
                <a:buChar char="•"/>
              </a:pPr>
              <a:r>
                <a:rPr lang="en-US" dirty="0"/>
                <a:t>develop*</a:t>
              </a:r>
            </a:p>
          </p:txBody>
        </p:sp>
      </p:grpSp>
      <p:grpSp>
        <p:nvGrpSpPr>
          <p:cNvPr id="12" name="Group 11">
            <a:extLst>
              <a:ext uri="{FF2B5EF4-FFF2-40B4-BE49-F238E27FC236}">
                <a16:creationId xmlns:a16="http://schemas.microsoft.com/office/drawing/2014/main" id="{CAE05867-7E75-9449-B50B-112EA5A5711A}"/>
              </a:ext>
            </a:extLst>
          </p:cNvPr>
          <p:cNvGrpSpPr/>
          <p:nvPr/>
        </p:nvGrpSpPr>
        <p:grpSpPr>
          <a:xfrm>
            <a:off x="5819712" y="1621620"/>
            <a:ext cx="1592495" cy="1726058"/>
            <a:chOff x="7909389" y="1613043"/>
            <a:chExt cx="1592495" cy="1726058"/>
          </a:xfrm>
        </p:grpSpPr>
        <p:sp>
          <p:nvSpPr>
            <p:cNvPr id="7" name="Rectangle 6">
              <a:extLst>
                <a:ext uri="{FF2B5EF4-FFF2-40B4-BE49-F238E27FC236}">
                  <a16:creationId xmlns:a16="http://schemas.microsoft.com/office/drawing/2014/main" id="{D1EDEBF8-DB60-AF45-B607-F8E75F2B2438}"/>
                </a:ext>
              </a:extLst>
            </p:cNvPr>
            <p:cNvSpPr/>
            <p:nvPr/>
          </p:nvSpPr>
          <p:spPr>
            <a:xfrm>
              <a:off x="7909389" y="1613043"/>
              <a:ext cx="1592495" cy="17260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CM Git</a:t>
              </a:r>
            </a:p>
            <a:p>
              <a:pPr algn="ctr"/>
              <a:r>
                <a:rPr lang="en-US" dirty="0"/>
                <a:t>(adobe)</a:t>
              </a:r>
            </a:p>
          </p:txBody>
        </p:sp>
        <p:sp>
          <p:nvSpPr>
            <p:cNvPr id="9" name="TextBox 8">
              <a:extLst>
                <a:ext uri="{FF2B5EF4-FFF2-40B4-BE49-F238E27FC236}">
                  <a16:creationId xmlns:a16="http://schemas.microsoft.com/office/drawing/2014/main" id="{51822830-1805-A440-8829-75BF69DCE167}"/>
                </a:ext>
              </a:extLst>
            </p:cNvPr>
            <p:cNvSpPr txBox="1"/>
            <p:nvPr/>
          </p:nvSpPr>
          <p:spPr>
            <a:xfrm>
              <a:off x="7991582" y="1713535"/>
              <a:ext cx="1428108" cy="646331"/>
            </a:xfrm>
            <a:prstGeom prst="rect">
              <a:avLst/>
            </a:prstGeom>
            <a:noFill/>
          </p:spPr>
          <p:txBody>
            <a:bodyPr wrap="square" rtlCol="0">
              <a:spAutoFit/>
            </a:bodyPr>
            <a:lstStyle/>
            <a:p>
              <a:pPr marL="285750" indent="-285750">
                <a:buFont typeface="Arial" panose="020B0604020202020204" pitchFamily="34" charset="0"/>
                <a:buChar char="•"/>
              </a:pPr>
              <a:r>
                <a:rPr lang="en-US" dirty="0"/>
                <a:t>master*</a:t>
              </a:r>
            </a:p>
            <a:p>
              <a:pPr marL="285750" indent="-285750">
                <a:buFont typeface="Arial" panose="020B0604020202020204" pitchFamily="34" charset="0"/>
                <a:buChar char="•"/>
              </a:pPr>
              <a:r>
                <a:rPr lang="en-US" dirty="0"/>
                <a:t>develop*</a:t>
              </a:r>
            </a:p>
          </p:txBody>
        </p:sp>
      </p:grpSp>
      <p:sp>
        <p:nvSpPr>
          <p:cNvPr id="10" name="TextBox 9">
            <a:extLst>
              <a:ext uri="{FF2B5EF4-FFF2-40B4-BE49-F238E27FC236}">
                <a16:creationId xmlns:a16="http://schemas.microsoft.com/office/drawing/2014/main" id="{676E4BBF-E67F-034E-A74D-2620869C1AF5}"/>
              </a:ext>
            </a:extLst>
          </p:cNvPr>
          <p:cNvSpPr txBox="1"/>
          <p:nvPr/>
        </p:nvSpPr>
        <p:spPr>
          <a:xfrm>
            <a:off x="570130" y="4647246"/>
            <a:ext cx="4932277" cy="1200329"/>
          </a:xfrm>
          <a:prstGeom prst="rect">
            <a:avLst/>
          </a:prstGeom>
          <a:noFill/>
        </p:spPr>
        <p:txBody>
          <a:bodyPr wrap="square" rtlCol="0">
            <a:spAutoFit/>
          </a:bodyPr>
          <a:lstStyle/>
          <a:p>
            <a:r>
              <a:rPr lang="en-US" dirty="0">
                <a:solidFill>
                  <a:schemeClr val="bg1"/>
                </a:solidFill>
              </a:rPr>
              <a:t>Once a release candidate is chosen, code can be merged into Master. Master can be hooked up to a different pipeline for production. Production will pass through Stage and Prod Environments</a:t>
            </a:r>
          </a:p>
        </p:txBody>
      </p:sp>
      <p:pic>
        <p:nvPicPr>
          <p:cNvPr id="6" name="Graphic 5" descr="User">
            <a:extLst>
              <a:ext uri="{FF2B5EF4-FFF2-40B4-BE49-F238E27FC236}">
                <a16:creationId xmlns:a16="http://schemas.microsoft.com/office/drawing/2014/main" id="{096AC3D1-3B73-C34D-A92F-4A6A874BB2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55267" y="3592303"/>
            <a:ext cx="914400" cy="914400"/>
          </a:xfrm>
          <a:prstGeom prst="rect">
            <a:avLst/>
          </a:prstGeom>
        </p:spPr>
      </p:pic>
      <p:sp>
        <p:nvSpPr>
          <p:cNvPr id="3" name="Right Arrow 2">
            <a:extLst>
              <a:ext uri="{FF2B5EF4-FFF2-40B4-BE49-F238E27FC236}">
                <a16:creationId xmlns:a16="http://schemas.microsoft.com/office/drawing/2014/main" id="{A135A650-B496-F246-839C-29D4CF53DFD2}"/>
              </a:ext>
            </a:extLst>
          </p:cNvPr>
          <p:cNvSpPr/>
          <p:nvPr/>
        </p:nvSpPr>
        <p:spPr>
          <a:xfrm>
            <a:off x="7179837" y="1768961"/>
            <a:ext cx="941580" cy="21549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D360AF6D-C603-D745-AA85-CED70F1062DC}"/>
              </a:ext>
            </a:extLst>
          </p:cNvPr>
          <p:cNvSpPr txBox="1"/>
          <p:nvPr/>
        </p:nvSpPr>
        <p:spPr>
          <a:xfrm>
            <a:off x="8155515" y="1678215"/>
            <a:ext cx="202119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Production Pipeline</a:t>
            </a:r>
          </a:p>
        </p:txBody>
      </p:sp>
      <p:sp>
        <p:nvSpPr>
          <p:cNvPr id="23" name="Right Arrow 22">
            <a:extLst>
              <a:ext uri="{FF2B5EF4-FFF2-40B4-BE49-F238E27FC236}">
                <a16:creationId xmlns:a16="http://schemas.microsoft.com/office/drawing/2014/main" id="{CAF5CF88-12ED-864B-83B9-75E39909098E}"/>
              </a:ext>
            </a:extLst>
          </p:cNvPr>
          <p:cNvSpPr/>
          <p:nvPr/>
        </p:nvSpPr>
        <p:spPr>
          <a:xfrm rot="6921439">
            <a:off x="7530942" y="3150337"/>
            <a:ext cx="1834356" cy="21549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TextBox 18">
            <a:extLst>
              <a:ext uri="{FF2B5EF4-FFF2-40B4-BE49-F238E27FC236}">
                <a16:creationId xmlns:a16="http://schemas.microsoft.com/office/drawing/2014/main" id="{2B5CDD34-2C48-AD42-9BD5-B86F1F37A138}"/>
              </a:ext>
            </a:extLst>
          </p:cNvPr>
          <p:cNvSpPr txBox="1"/>
          <p:nvPr/>
        </p:nvSpPr>
        <p:spPr>
          <a:xfrm>
            <a:off x="8343016" y="2069698"/>
            <a:ext cx="939873" cy="369332"/>
          </a:xfrm>
          <a:prstGeom prst="rect">
            <a:avLst/>
          </a:prstGeom>
          <a:solidFill>
            <a:schemeClr val="bg1">
              <a:lumMod val="85000"/>
            </a:schemeClr>
          </a:solidFill>
        </p:spPr>
        <p:txBody>
          <a:bodyPr wrap="none" rtlCol="0">
            <a:spAutoFit/>
          </a:bodyPr>
          <a:lstStyle/>
          <a:p>
            <a:r>
              <a:rPr lang="en-US" dirty="0">
                <a:ln>
                  <a:solidFill>
                    <a:srgbClr val="00B050"/>
                  </a:solidFill>
                </a:ln>
                <a:solidFill>
                  <a:schemeClr val="accent1">
                    <a:lumMod val="40000"/>
                    <a:lumOff val="60000"/>
                  </a:schemeClr>
                </a:solidFill>
              </a:rPr>
              <a:t>Validate</a:t>
            </a:r>
          </a:p>
        </p:txBody>
      </p:sp>
      <p:grpSp>
        <p:nvGrpSpPr>
          <p:cNvPr id="13" name="Group 12">
            <a:extLst>
              <a:ext uri="{FF2B5EF4-FFF2-40B4-BE49-F238E27FC236}">
                <a16:creationId xmlns:a16="http://schemas.microsoft.com/office/drawing/2014/main" id="{F4DB018C-AF2F-BA4A-8741-440F902DDBB8}"/>
              </a:ext>
            </a:extLst>
          </p:cNvPr>
          <p:cNvGrpSpPr/>
          <p:nvPr/>
        </p:nvGrpSpPr>
        <p:grpSpPr>
          <a:xfrm>
            <a:off x="6033158" y="4228609"/>
            <a:ext cx="2865120" cy="1748939"/>
            <a:chOff x="8586651" y="2663456"/>
            <a:chExt cx="2865120" cy="1748939"/>
          </a:xfrm>
        </p:grpSpPr>
        <p:sp>
          <p:nvSpPr>
            <p:cNvPr id="20" name="Rectangle 19">
              <a:extLst>
                <a:ext uri="{FF2B5EF4-FFF2-40B4-BE49-F238E27FC236}">
                  <a16:creationId xmlns:a16="http://schemas.microsoft.com/office/drawing/2014/main" id="{7562B0BD-FEAA-A947-A667-DE3923B7D059}"/>
                </a:ext>
              </a:extLst>
            </p:cNvPr>
            <p:cNvSpPr/>
            <p:nvPr/>
          </p:nvSpPr>
          <p:spPr>
            <a:xfrm>
              <a:off x="8586651" y="2663456"/>
              <a:ext cx="2865120" cy="1200330"/>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dirty="0"/>
                <a:t>Stage Environment</a:t>
              </a:r>
            </a:p>
          </p:txBody>
        </p:sp>
        <p:sp>
          <p:nvSpPr>
            <p:cNvPr id="24" name="Rectangle 23">
              <a:extLst>
                <a:ext uri="{FF2B5EF4-FFF2-40B4-BE49-F238E27FC236}">
                  <a16:creationId xmlns:a16="http://schemas.microsoft.com/office/drawing/2014/main" id="{287FCFA5-7044-7A44-84B4-12F025862472}"/>
                </a:ext>
              </a:extLst>
            </p:cNvPr>
            <p:cNvSpPr/>
            <p:nvPr/>
          </p:nvSpPr>
          <p:spPr>
            <a:xfrm>
              <a:off x="8763540" y="3228385"/>
              <a:ext cx="708258" cy="45797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Author</a:t>
              </a:r>
            </a:p>
            <a:p>
              <a:pPr algn="ctr"/>
              <a:r>
                <a:rPr lang="en-US" sz="1200" dirty="0"/>
                <a:t>Service</a:t>
              </a:r>
            </a:p>
          </p:txBody>
        </p:sp>
        <p:sp>
          <p:nvSpPr>
            <p:cNvPr id="26" name="Rectangle 25">
              <a:extLst>
                <a:ext uri="{FF2B5EF4-FFF2-40B4-BE49-F238E27FC236}">
                  <a16:creationId xmlns:a16="http://schemas.microsoft.com/office/drawing/2014/main" id="{5D490420-2911-8C4F-96D2-90878905E28C}"/>
                </a:ext>
              </a:extLst>
            </p:cNvPr>
            <p:cNvSpPr/>
            <p:nvPr/>
          </p:nvSpPr>
          <p:spPr>
            <a:xfrm>
              <a:off x="9632990" y="3224481"/>
              <a:ext cx="708258" cy="45797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Publish</a:t>
              </a:r>
            </a:p>
            <a:p>
              <a:pPr algn="ctr"/>
              <a:r>
                <a:rPr lang="en-US" sz="1200" dirty="0"/>
                <a:t>Service</a:t>
              </a:r>
            </a:p>
          </p:txBody>
        </p:sp>
        <p:sp>
          <p:nvSpPr>
            <p:cNvPr id="27" name="Rectangle 26">
              <a:extLst>
                <a:ext uri="{FF2B5EF4-FFF2-40B4-BE49-F238E27FC236}">
                  <a16:creationId xmlns:a16="http://schemas.microsoft.com/office/drawing/2014/main" id="{5A2BF5C1-2454-3949-81CF-22D51399004F}"/>
                </a:ext>
              </a:extLst>
            </p:cNvPr>
            <p:cNvSpPr/>
            <p:nvPr/>
          </p:nvSpPr>
          <p:spPr>
            <a:xfrm>
              <a:off x="10453833" y="3273214"/>
              <a:ext cx="885353" cy="36050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Dispatcher</a:t>
              </a:r>
            </a:p>
          </p:txBody>
        </p:sp>
        <p:sp>
          <p:nvSpPr>
            <p:cNvPr id="28" name="Rectangle 27">
              <a:extLst>
                <a:ext uri="{FF2B5EF4-FFF2-40B4-BE49-F238E27FC236}">
                  <a16:creationId xmlns:a16="http://schemas.microsoft.com/office/drawing/2014/main" id="{3985FE69-A268-5B4B-902B-72048DFC5763}"/>
                </a:ext>
              </a:extLst>
            </p:cNvPr>
            <p:cNvSpPr/>
            <p:nvPr/>
          </p:nvSpPr>
          <p:spPr>
            <a:xfrm>
              <a:off x="8763540" y="4090178"/>
              <a:ext cx="1587589" cy="322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Adobe Pipeline</a:t>
              </a:r>
            </a:p>
          </p:txBody>
        </p:sp>
        <p:cxnSp>
          <p:nvCxnSpPr>
            <p:cNvPr id="30" name="Straight Arrow Connector 29">
              <a:extLst>
                <a:ext uri="{FF2B5EF4-FFF2-40B4-BE49-F238E27FC236}">
                  <a16:creationId xmlns:a16="http://schemas.microsoft.com/office/drawing/2014/main" id="{31AA9403-71F3-DA4D-B633-0F5F0BD550E5}"/>
                </a:ext>
              </a:extLst>
            </p:cNvPr>
            <p:cNvCxnSpPr>
              <a:stCxn id="24" idx="2"/>
            </p:cNvCxnSpPr>
            <p:nvPr/>
          </p:nvCxnSpPr>
          <p:spPr>
            <a:xfrm flipH="1">
              <a:off x="9115919" y="3686358"/>
              <a:ext cx="1750" cy="40382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C151697B-D98E-7E43-8B5A-E6B8E7389CCF}"/>
                </a:ext>
              </a:extLst>
            </p:cNvPr>
            <p:cNvCxnSpPr>
              <a:cxnSpLocks/>
              <a:endCxn id="26" idx="2"/>
            </p:cNvCxnSpPr>
            <p:nvPr/>
          </p:nvCxnSpPr>
          <p:spPr>
            <a:xfrm flipV="1">
              <a:off x="9987119" y="3682454"/>
              <a:ext cx="0" cy="40382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5" name="Group 14">
            <a:extLst>
              <a:ext uri="{FF2B5EF4-FFF2-40B4-BE49-F238E27FC236}">
                <a16:creationId xmlns:a16="http://schemas.microsoft.com/office/drawing/2014/main" id="{116CB4AC-911E-444F-B40C-41047505CBF4}"/>
              </a:ext>
            </a:extLst>
          </p:cNvPr>
          <p:cNvGrpSpPr/>
          <p:nvPr/>
        </p:nvGrpSpPr>
        <p:grpSpPr>
          <a:xfrm>
            <a:off x="9034305" y="4232397"/>
            <a:ext cx="2865120" cy="1748939"/>
            <a:chOff x="8586651" y="4544247"/>
            <a:chExt cx="2865120" cy="1748939"/>
          </a:xfrm>
        </p:grpSpPr>
        <p:sp>
          <p:nvSpPr>
            <p:cNvPr id="25" name="Rectangle 24">
              <a:extLst>
                <a:ext uri="{FF2B5EF4-FFF2-40B4-BE49-F238E27FC236}">
                  <a16:creationId xmlns:a16="http://schemas.microsoft.com/office/drawing/2014/main" id="{7E6784ED-7C60-284F-BD02-46B8D77D9763}"/>
                </a:ext>
              </a:extLst>
            </p:cNvPr>
            <p:cNvSpPr/>
            <p:nvPr/>
          </p:nvSpPr>
          <p:spPr>
            <a:xfrm>
              <a:off x="8586651" y="4544247"/>
              <a:ext cx="2865120" cy="1200330"/>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dirty="0"/>
                <a:t>Prod Environment</a:t>
              </a:r>
            </a:p>
          </p:txBody>
        </p:sp>
        <p:sp>
          <p:nvSpPr>
            <p:cNvPr id="29" name="Rectangle 28">
              <a:extLst>
                <a:ext uri="{FF2B5EF4-FFF2-40B4-BE49-F238E27FC236}">
                  <a16:creationId xmlns:a16="http://schemas.microsoft.com/office/drawing/2014/main" id="{DD3789EE-C2C0-6D4D-852F-4513294FE443}"/>
                </a:ext>
              </a:extLst>
            </p:cNvPr>
            <p:cNvSpPr/>
            <p:nvPr/>
          </p:nvSpPr>
          <p:spPr>
            <a:xfrm>
              <a:off x="8763540" y="5109176"/>
              <a:ext cx="708258" cy="45797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Author</a:t>
              </a:r>
            </a:p>
            <a:p>
              <a:pPr algn="ctr"/>
              <a:r>
                <a:rPr lang="en-US" sz="1200" dirty="0"/>
                <a:t>Service</a:t>
              </a:r>
            </a:p>
          </p:txBody>
        </p:sp>
        <p:sp>
          <p:nvSpPr>
            <p:cNvPr id="31" name="Rectangle 30">
              <a:extLst>
                <a:ext uri="{FF2B5EF4-FFF2-40B4-BE49-F238E27FC236}">
                  <a16:creationId xmlns:a16="http://schemas.microsoft.com/office/drawing/2014/main" id="{2C08C8BC-12AE-C84C-B5FC-17975619F3E3}"/>
                </a:ext>
              </a:extLst>
            </p:cNvPr>
            <p:cNvSpPr/>
            <p:nvPr/>
          </p:nvSpPr>
          <p:spPr>
            <a:xfrm>
              <a:off x="9632990" y="5105272"/>
              <a:ext cx="708258" cy="45797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Publish</a:t>
              </a:r>
            </a:p>
            <a:p>
              <a:pPr algn="ctr"/>
              <a:r>
                <a:rPr lang="en-US" sz="1200" dirty="0"/>
                <a:t>Service</a:t>
              </a:r>
            </a:p>
          </p:txBody>
        </p:sp>
        <p:sp>
          <p:nvSpPr>
            <p:cNvPr id="33" name="Rectangle 32">
              <a:extLst>
                <a:ext uri="{FF2B5EF4-FFF2-40B4-BE49-F238E27FC236}">
                  <a16:creationId xmlns:a16="http://schemas.microsoft.com/office/drawing/2014/main" id="{1D016CF8-15C7-654D-9CE4-441BC616F22F}"/>
                </a:ext>
              </a:extLst>
            </p:cNvPr>
            <p:cNvSpPr/>
            <p:nvPr/>
          </p:nvSpPr>
          <p:spPr>
            <a:xfrm>
              <a:off x="10453833" y="5154005"/>
              <a:ext cx="885353" cy="36050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Dispatcher</a:t>
              </a:r>
            </a:p>
          </p:txBody>
        </p:sp>
        <p:sp>
          <p:nvSpPr>
            <p:cNvPr id="34" name="Rectangle 33">
              <a:extLst>
                <a:ext uri="{FF2B5EF4-FFF2-40B4-BE49-F238E27FC236}">
                  <a16:creationId xmlns:a16="http://schemas.microsoft.com/office/drawing/2014/main" id="{80A023FD-6A51-514B-83C4-9FDD205368A1}"/>
                </a:ext>
              </a:extLst>
            </p:cNvPr>
            <p:cNvSpPr/>
            <p:nvPr/>
          </p:nvSpPr>
          <p:spPr>
            <a:xfrm>
              <a:off x="8763540" y="5970969"/>
              <a:ext cx="1587589" cy="322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Adobe Pipeline</a:t>
              </a:r>
            </a:p>
          </p:txBody>
        </p:sp>
        <p:cxnSp>
          <p:nvCxnSpPr>
            <p:cNvPr id="35" name="Straight Arrow Connector 34">
              <a:extLst>
                <a:ext uri="{FF2B5EF4-FFF2-40B4-BE49-F238E27FC236}">
                  <a16:creationId xmlns:a16="http://schemas.microsoft.com/office/drawing/2014/main" id="{070A0CF0-01BB-C24A-966B-3CA9E78B6DB5}"/>
                </a:ext>
              </a:extLst>
            </p:cNvPr>
            <p:cNvCxnSpPr>
              <a:stCxn id="29" idx="2"/>
            </p:cNvCxnSpPr>
            <p:nvPr/>
          </p:nvCxnSpPr>
          <p:spPr>
            <a:xfrm flipH="1">
              <a:off x="9115919" y="5567149"/>
              <a:ext cx="1750" cy="40382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697E98D3-C232-0D41-AB76-37204E3B89FD}"/>
                </a:ext>
              </a:extLst>
            </p:cNvPr>
            <p:cNvCxnSpPr>
              <a:cxnSpLocks/>
              <a:endCxn id="31" idx="2"/>
            </p:cNvCxnSpPr>
            <p:nvPr/>
          </p:nvCxnSpPr>
          <p:spPr>
            <a:xfrm flipV="1">
              <a:off x="9987119" y="5563245"/>
              <a:ext cx="0" cy="40382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grpSp>
      <p:sp>
        <p:nvSpPr>
          <p:cNvPr id="37" name="Right Arrow 36">
            <a:extLst>
              <a:ext uri="{FF2B5EF4-FFF2-40B4-BE49-F238E27FC236}">
                <a16:creationId xmlns:a16="http://schemas.microsoft.com/office/drawing/2014/main" id="{B7EF7823-7DFB-2343-996E-83D6FEBFA3EE}"/>
              </a:ext>
            </a:extLst>
          </p:cNvPr>
          <p:cNvSpPr/>
          <p:nvPr/>
        </p:nvSpPr>
        <p:spPr>
          <a:xfrm rot="4138250">
            <a:off x="9115249" y="3218442"/>
            <a:ext cx="1936673" cy="21549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3A6554AB-F1A7-FF46-A342-14704955AB93}"/>
              </a:ext>
            </a:extLst>
          </p:cNvPr>
          <p:cNvSpPr txBox="1"/>
          <p:nvPr/>
        </p:nvSpPr>
        <p:spPr>
          <a:xfrm>
            <a:off x="9484033" y="2085820"/>
            <a:ext cx="662361" cy="369332"/>
          </a:xfrm>
          <a:prstGeom prst="rect">
            <a:avLst/>
          </a:prstGeom>
          <a:solidFill>
            <a:schemeClr val="bg1">
              <a:lumMod val="85000"/>
            </a:schemeClr>
          </a:solidFill>
        </p:spPr>
        <p:txBody>
          <a:bodyPr wrap="none" rtlCol="0">
            <a:spAutoFit/>
          </a:bodyPr>
          <a:lstStyle/>
          <a:p>
            <a:r>
              <a:rPr lang="en-US" dirty="0">
                <a:ln>
                  <a:solidFill>
                    <a:srgbClr val="00B050"/>
                  </a:solidFill>
                </a:ln>
                <a:solidFill>
                  <a:schemeClr val="accent1">
                    <a:lumMod val="40000"/>
                    <a:lumOff val="60000"/>
                  </a:schemeClr>
                </a:solidFill>
              </a:rPr>
              <a:t>Then</a:t>
            </a:r>
          </a:p>
        </p:txBody>
      </p:sp>
      <p:sp>
        <p:nvSpPr>
          <p:cNvPr id="40" name="Right Arrow 39">
            <a:extLst>
              <a:ext uri="{FF2B5EF4-FFF2-40B4-BE49-F238E27FC236}">
                <a16:creationId xmlns:a16="http://schemas.microsoft.com/office/drawing/2014/main" id="{32875DBE-4174-9447-9153-19E5A21A79A9}"/>
              </a:ext>
            </a:extLst>
          </p:cNvPr>
          <p:cNvSpPr/>
          <p:nvPr/>
        </p:nvSpPr>
        <p:spPr>
          <a:xfrm>
            <a:off x="3389918" y="1768961"/>
            <a:ext cx="2347600" cy="215496"/>
          </a:xfrm>
          <a:prstGeom prst="rightArrow">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60732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2383"/>
            <a:ext cx="12188825" cy="2471263"/>
            <a:chOff x="0" y="-2383"/>
            <a:chExt cx="12188825" cy="2471263"/>
          </a:xfrm>
        </p:grpSpPr>
        <p:sp>
          <p:nvSpPr>
            <p:cNvPr id="8" name="Rectangle 7"/>
            <p:cNvSpPr/>
            <p:nvPr/>
          </p:nvSpPr>
          <p:spPr>
            <a:xfrm>
              <a:off x="0" y="1303020"/>
              <a:ext cx="12188825" cy="116586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82" y="-2383"/>
              <a:ext cx="417909" cy="685799"/>
            </a:xfrm>
            <a:prstGeom prst="rect">
              <a:avLst/>
            </a:prstGeom>
          </p:spPr>
        </p:pic>
      </p:grpSp>
      <p:sp>
        <p:nvSpPr>
          <p:cNvPr id="3" name="Content Placeholder 2">
            <a:extLst>
              <a:ext uri="{FF2B5EF4-FFF2-40B4-BE49-F238E27FC236}">
                <a16:creationId xmlns:a16="http://schemas.microsoft.com/office/drawing/2014/main" id="{C4C9B0A9-08FF-0342-9021-502BCB7A8801}"/>
              </a:ext>
            </a:extLst>
          </p:cNvPr>
          <p:cNvSpPr>
            <a:spLocks noGrp="1"/>
          </p:cNvSpPr>
          <p:nvPr>
            <p:ph sz="quarter" idx="13"/>
          </p:nvPr>
        </p:nvSpPr>
        <p:spPr>
          <a:xfrm>
            <a:off x="794580" y="3611621"/>
            <a:ext cx="7892219" cy="1394267"/>
          </a:xfrm>
        </p:spPr>
        <p:txBody>
          <a:bodyPr/>
          <a:lstStyle/>
          <a:p>
            <a:r>
              <a:rPr lang="en-US" dirty="0"/>
              <a:t>Experience Manager Technical Architecture</a:t>
            </a:r>
          </a:p>
        </p:txBody>
      </p:sp>
    </p:spTree>
    <p:extLst>
      <p:ext uri="{BB962C8B-B14F-4D97-AF65-F5344CB8AC3E}">
        <p14:creationId xmlns:p14="http://schemas.microsoft.com/office/powerpoint/2010/main" val="2443651975"/>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2F961A9-06D1-6F4E-BC2E-59C2E23D65DB}"/>
              </a:ext>
            </a:extLst>
          </p:cNvPr>
          <p:cNvSpPr>
            <a:spLocks noGrp="1"/>
          </p:cNvSpPr>
          <p:nvPr>
            <p:ph type="sldNum" sz="quarter" idx="12"/>
          </p:nvPr>
        </p:nvSpPr>
        <p:spPr/>
        <p:txBody>
          <a:bodyPr/>
          <a:lstStyle/>
          <a:p>
            <a:pPr algn="ctr"/>
            <a:fld id="{90156F56-D5AE-4C6F-B826-C69D1BC521BB}" type="slidenum">
              <a:rPr lang="en-US" smtClean="0"/>
              <a:pPr algn="ctr"/>
              <a:t>120</a:t>
            </a:fld>
            <a:endParaRPr lang="en-US" dirty="0"/>
          </a:p>
        </p:txBody>
      </p:sp>
      <p:sp>
        <p:nvSpPr>
          <p:cNvPr id="2" name="Title 1">
            <a:extLst>
              <a:ext uri="{FF2B5EF4-FFF2-40B4-BE49-F238E27FC236}">
                <a16:creationId xmlns:a16="http://schemas.microsoft.com/office/drawing/2014/main" id="{4A697517-A1A0-9E46-9AF9-0D26D21EFD15}"/>
              </a:ext>
            </a:extLst>
          </p:cNvPr>
          <p:cNvSpPr>
            <a:spLocks noGrp="1"/>
          </p:cNvSpPr>
          <p:nvPr>
            <p:ph type="title"/>
          </p:nvPr>
        </p:nvSpPr>
        <p:spPr/>
        <p:txBody>
          <a:bodyPr/>
          <a:lstStyle/>
          <a:p>
            <a:r>
              <a:rPr lang="en-US" dirty="0"/>
              <a:t>AEM Cloud Service Environments: Local vs Dev vs Stage vs Prod. ***</a:t>
            </a:r>
          </a:p>
        </p:txBody>
      </p:sp>
      <p:graphicFrame>
        <p:nvGraphicFramePr>
          <p:cNvPr id="5" name="Content Placeholder 4">
            <a:extLst>
              <a:ext uri="{FF2B5EF4-FFF2-40B4-BE49-F238E27FC236}">
                <a16:creationId xmlns:a16="http://schemas.microsoft.com/office/drawing/2014/main" id="{A325F71D-4EA3-6044-B6D6-898CB2263E19}"/>
              </a:ext>
            </a:extLst>
          </p:cNvPr>
          <p:cNvGraphicFramePr>
            <a:graphicFrameLocks noGrp="1"/>
          </p:cNvGraphicFramePr>
          <p:nvPr>
            <p:ph sz="quarter" idx="13"/>
            <p:extLst>
              <p:ext uri="{D42A27DB-BD31-4B8C-83A1-F6EECF244321}">
                <p14:modId xmlns:p14="http://schemas.microsoft.com/office/powerpoint/2010/main" val="3538347633"/>
              </p:ext>
            </p:extLst>
          </p:nvPr>
        </p:nvGraphicFramePr>
        <p:xfrm>
          <a:off x="320296" y="1892966"/>
          <a:ext cx="11579129" cy="3017520"/>
        </p:xfrm>
        <a:graphic>
          <a:graphicData uri="http://schemas.openxmlformats.org/drawingml/2006/table">
            <a:tbl>
              <a:tblPr firstRow="1" bandRow="1">
                <a:tableStyleId>{5C22544A-7EE6-4342-B048-85BDC9FD1C3A}</a:tableStyleId>
              </a:tblPr>
              <a:tblGrid>
                <a:gridCol w="2503929">
                  <a:extLst>
                    <a:ext uri="{9D8B030D-6E8A-4147-A177-3AD203B41FA5}">
                      <a16:colId xmlns:a16="http://schemas.microsoft.com/office/drawing/2014/main" val="1719233300"/>
                    </a:ext>
                  </a:extLst>
                </a:gridCol>
                <a:gridCol w="1451963">
                  <a:extLst>
                    <a:ext uri="{9D8B030D-6E8A-4147-A177-3AD203B41FA5}">
                      <a16:colId xmlns:a16="http://schemas.microsoft.com/office/drawing/2014/main" val="3008096763"/>
                    </a:ext>
                  </a:extLst>
                </a:gridCol>
                <a:gridCol w="1787133">
                  <a:extLst>
                    <a:ext uri="{9D8B030D-6E8A-4147-A177-3AD203B41FA5}">
                      <a16:colId xmlns:a16="http://schemas.microsoft.com/office/drawing/2014/main" val="947152846"/>
                    </a:ext>
                  </a:extLst>
                </a:gridCol>
                <a:gridCol w="1479969">
                  <a:extLst>
                    <a:ext uri="{9D8B030D-6E8A-4147-A177-3AD203B41FA5}">
                      <a16:colId xmlns:a16="http://schemas.microsoft.com/office/drawing/2014/main" val="1204281087"/>
                    </a:ext>
                  </a:extLst>
                </a:gridCol>
                <a:gridCol w="2108258">
                  <a:extLst>
                    <a:ext uri="{9D8B030D-6E8A-4147-A177-3AD203B41FA5}">
                      <a16:colId xmlns:a16="http://schemas.microsoft.com/office/drawing/2014/main" val="243514065"/>
                    </a:ext>
                  </a:extLst>
                </a:gridCol>
                <a:gridCol w="2247877">
                  <a:extLst>
                    <a:ext uri="{9D8B030D-6E8A-4147-A177-3AD203B41FA5}">
                      <a16:colId xmlns:a16="http://schemas.microsoft.com/office/drawing/2014/main" val="2241023471"/>
                    </a:ext>
                  </a:extLst>
                </a:gridCol>
              </a:tblGrid>
              <a:tr h="370840">
                <a:tc>
                  <a:txBody>
                    <a:bodyPr/>
                    <a:lstStyle/>
                    <a:p>
                      <a:pPr algn="ctr"/>
                      <a:r>
                        <a:rPr lang="en-US" dirty="0"/>
                        <a:t>Capability</a:t>
                      </a:r>
                    </a:p>
                  </a:txBody>
                  <a:tcPr marL="94941" marR="94941">
                    <a:solidFill>
                      <a:schemeClr val="accent2"/>
                    </a:solidFill>
                  </a:tcPr>
                </a:tc>
                <a:tc>
                  <a:txBody>
                    <a:bodyPr/>
                    <a:lstStyle/>
                    <a:p>
                      <a:pPr algn="ctr"/>
                      <a:r>
                        <a:rPr lang="en-US" dirty="0"/>
                        <a:t>Local Dev</a:t>
                      </a:r>
                    </a:p>
                  </a:txBody>
                  <a:tcPr marL="94941" marR="94941">
                    <a:solidFill>
                      <a:schemeClr val="accent2"/>
                    </a:solidFill>
                  </a:tcPr>
                </a:tc>
                <a:tc>
                  <a:txBody>
                    <a:bodyPr/>
                    <a:lstStyle/>
                    <a:p>
                      <a:pPr algn="ctr"/>
                      <a:r>
                        <a:rPr lang="en-US" dirty="0"/>
                        <a:t>Cloud Dev Author</a:t>
                      </a:r>
                    </a:p>
                  </a:txBody>
                  <a:tcPr marL="94941" marR="94941">
                    <a:solidFill>
                      <a:schemeClr val="accent2"/>
                    </a:solidFill>
                  </a:tcPr>
                </a:tc>
                <a:tc>
                  <a:txBody>
                    <a:bodyPr/>
                    <a:lstStyle/>
                    <a:p>
                      <a:pPr algn="ctr"/>
                      <a:r>
                        <a:rPr lang="en-US" dirty="0"/>
                        <a:t>Cloud Dev Pub</a:t>
                      </a:r>
                    </a:p>
                  </a:txBody>
                  <a:tcPr marL="94941" marR="94941">
                    <a:solidFill>
                      <a:schemeClr val="accent2"/>
                    </a:solidFill>
                  </a:tcPr>
                </a:tc>
                <a:tc>
                  <a:txBody>
                    <a:bodyPr/>
                    <a:lstStyle/>
                    <a:p>
                      <a:pPr algn="ctr"/>
                      <a:r>
                        <a:rPr lang="en-US" dirty="0"/>
                        <a:t>Cloud Stage and Prod -  Author</a:t>
                      </a:r>
                    </a:p>
                  </a:txBody>
                  <a:tcPr marL="94941" marR="94941">
                    <a:solidFill>
                      <a:schemeClr val="accent2"/>
                    </a:solidFill>
                  </a:tcPr>
                </a:tc>
                <a:tc>
                  <a:txBody>
                    <a:bodyPr/>
                    <a:lstStyle/>
                    <a:p>
                      <a:pPr algn="ctr"/>
                      <a:r>
                        <a:rPr lang="en-US" dirty="0"/>
                        <a:t>Cloud Stage and Prod - Publish</a:t>
                      </a:r>
                    </a:p>
                  </a:txBody>
                  <a:tcPr marL="94941" marR="94941">
                    <a:solidFill>
                      <a:schemeClr val="accent2"/>
                    </a:solidFill>
                  </a:tcPr>
                </a:tc>
                <a:extLst>
                  <a:ext uri="{0D108BD9-81ED-4DB2-BD59-A6C34878D82A}">
                    <a16:rowId xmlns:a16="http://schemas.microsoft.com/office/drawing/2014/main" val="1764017049"/>
                  </a:ext>
                </a:extLst>
              </a:tr>
              <a:tr h="370840">
                <a:tc>
                  <a:txBody>
                    <a:bodyPr/>
                    <a:lstStyle/>
                    <a:p>
                      <a:r>
                        <a:rPr lang="en-US" dirty="0"/>
                        <a:t>Access to </a:t>
                      </a:r>
                      <a:r>
                        <a:rPr lang="en-US" b="1" i="1" dirty="0"/>
                        <a:t>admin</a:t>
                      </a:r>
                      <a:r>
                        <a:rPr lang="en-US" dirty="0"/>
                        <a:t> user</a:t>
                      </a:r>
                    </a:p>
                  </a:txBody>
                  <a:tcPr marL="94941" marR="94941">
                    <a:solidFill>
                      <a:schemeClr val="accent2">
                        <a:lumMod val="60000"/>
                        <a:lumOff val="40000"/>
                      </a:schemeClr>
                    </a:solidFill>
                  </a:tcPr>
                </a:tc>
                <a:tc>
                  <a:txBody>
                    <a:bodyPr/>
                    <a:lstStyle/>
                    <a:p>
                      <a:pPr algn="ctr"/>
                      <a:r>
                        <a:rPr lang="en-US" dirty="0"/>
                        <a:t>Yes</a:t>
                      </a:r>
                    </a:p>
                  </a:txBody>
                  <a:tcPr marL="94941" marR="94941">
                    <a:solidFill>
                      <a:schemeClr val="accent2">
                        <a:lumMod val="60000"/>
                        <a:lumOff val="40000"/>
                      </a:schemeClr>
                    </a:solidFill>
                  </a:tcPr>
                </a:tc>
                <a:tc>
                  <a:txBody>
                    <a:bodyPr/>
                    <a:lstStyle/>
                    <a:p>
                      <a:pPr algn="ctr"/>
                      <a:r>
                        <a:rPr lang="en-US" dirty="0"/>
                        <a:t>No</a:t>
                      </a:r>
                    </a:p>
                  </a:txBody>
                  <a:tcPr marL="94941" marR="94941">
                    <a:solidFill>
                      <a:schemeClr val="accent2">
                        <a:lumMod val="60000"/>
                        <a:lumOff val="40000"/>
                      </a:schemeClr>
                    </a:solidFill>
                  </a:tcPr>
                </a:tc>
                <a:tc>
                  <a:txBody>
                    <a:bodyPr/>
                    <a:lstStyle/>
                    <a:p>
                      <a:pPr algn="ctr"/>
                      <a:r>
                        <a:rPr lang="en-US" dirty="0"/>
                        <a:t>No</a:t>
                      </a:r>
                    </a:p>
                  </a:txBody>
                  <a:tcPr marL="94941" marR="94941">
                    <a:solidFill>
                      <a:schemeClr val="accent2">
                        <a:lumMod val="60000"/>
                        <a:lumOff val="40000"/>
                      </a:schemeClr>
                    </a:solidFill>
                  </a:tcPr>
                </a:tc>
                <a:tc>
                  <a:txBody>
                    <a:bodyPr/>
                    <a:lstStyle/>
                    <a:p>
                      <a:pPr algn="ctr"/>
                      <a:r>
                        <a:rPr lang="en-US" dirty="0"/>
                        <a:t>No</a:t>
                      </a:r>
                    </a:p>
                  </a:txBody>
                  <a:tcPr marL="94941" marR="94941">
                    <a:solidFill>
                      <a:schemeClr val="accent2">
                        <a:lumMod val="60000"/>
                        <a:lumOff val="40000"/>
                      </a:schemeClr>
                    </a:solidFill>
                  </a:tcPr>
                </a:tc>
                <a:tc>
                  <a:txBody>
                    <a:bodyPr/>
                    <a:lstStyle/>
                    <a:p>
                      <a:pPr algn="ctr"/>
                      <a:r>
                        <a:rPr lang="en-US" dirty="0"/>
                        <a:t>No</a:t>
                      </a:r>
                    </a:p>
                  </a:txBody>
                  <a:tcPr marL="94941" marR="94941">
                    <a:solidFill>
                      <a:schemeClr val="accent2">
                        <a:lumMod val="60000"/>
                        <a:lumOff val="40000"/>
                      </a:schemeClr>
                    </a:solidFill>
                  </a:tcPr>
                </a:tc>
                <a:extLst>
                  <a:ext uri="{0D108BD9-81ED-4DB2-BD59-A6C34878D82A}">
                    <a16:rowId xmlns:a16="http://schemas.microsoft.com/office/drawing/2014/main" val="3198687284"/>
                  </a:ext>
                </a:extLst>
              </a:tr>
              <a:tr h="370840">
                <a:tc>
                  <a:txBody>
                    <a:bodyPr/>
                    <a:lstStyle/>
                    <a:p>
                      <a:r>
                        <a:rPr lang="en-US" dirty="0"/>
                        <a:t>CRXDE Light</a:t>
                      </a:r>
                    </a:p>
                  </a:txBody>
                  <a:tcPr marL="94941" marR="94941">
                    <a:solidFill>
                      <a:schemeClr val="accent2">
                        <a:lumMod val="20000"/>
                        <a:lumOff val="80000"/>
                      </a:schemeClr>
                    </a:solidFill>
                  </a:tcPr>
                </a:tc>
                <a:tc>
                  <a:txBody>
                    <a:bodyPr/>
                    <a:lstStyle/>
                    <a:p>
                      <a:pPr algn="ctr"/>
                      <a:r>
                        <a:rPr lang="en-US" dirty="0"/>
                        <a:t>Yes</a:t>
                      </a:r>
                    </a:p>
                  </a:txBody>
                  <a:tcPr marL="94941" marR="94941">
                    <a:solidFill>
                      <a:schemeClr val="accent2">
                        <a:lumMod val="20000"/>
                        <a:lumOff val="80000"/>
                      </a:schemeClr>
                    </a:solidFill>
                  </a:tcPr>
                </a:tc>
                <a:tc>
                  <a:txBody>
                    <a:bodyPr/>
                    <a:lstStyle/>
                    <a:p>
                      <a:pPr algn="ctr"/>
                      <a:r>
                        <a:rPr lang="en-US" dirty="0"/>
                        <a:t>Yes (limited)</a:t>
                      </a:r>
                    </a:p>
                  </a:txBody>
                  <a:tcPr marL="94941" marR="94941">
                    <a:solidFill>
                      <a:schemeClr val="accent2">
                        <a:lumMod val="20000"/>
                        <a:lumOff val="80000"/>
                      </a:schemeClr>
                    </a:solidFill>
                  </a:tcPr>
                </a:tc>
                <a:tc>
                  <a:txBody>
                    <a:bodyPr/>
                    <a:lstStyle/>
                    <a:p>
                      <a:pPr algn="ctr"/>
                      <a:r>
                        <a:rPr lang="en-US" dirty="0"/>
                        <a:t>No</a:t>
                      </a:r>
                    </a:p>
                  </a:txBody>
                  <a:tcPr marL="94941" marR="94941">
                    <a:solidFill>
                      <a:schemeClr val="accent2">
                        <a:lumMod val="20000"/>
                        <a:lumOff val="80000"/>
                      </a:schemeClr>
                    </a:solidFill>
                  </a:tcPr>
                </a:tc>
                <a:tc>
                  <a:txBody>
                    <a:bodyPr/>
                    <a:lstStyle/>
                    <a:p>
                      <a:pPr algn="ctr"/>
                      <a:r>
                        <a:rPr lang="en-US" dirty="0"/>
                        <a:t>No</a:t>
                      </a:r>
                    </a:p>
                  </a:txBody>
                  <a:tcPr marL="94941" marR="94941">
                    <a:solidFill>
                      <a:schemeClr val="accent2">
                        <a:lumMod val="20000"/>
                        <a:lumOff val="80000"/>
                      </a:schemeClr>
                    </a:solidFill>
                  </a:tcPr>
                </a:tc>
                <a:tc>
                  <a:txBody>
                    <a:bodyPr/>
                    <a:lstStyle/>
                    <a:p>
                      <a:pPr algn="ctr"/>
                      <a:r>
                        <a:rPr lang="en-US" dirty="0"/>
                        <a:t>No</a:t>
                      </a:r>
                    </a:p>
                  </a:txBody>
                  <a:tcPr marL="94941" marR="94941">
                    <a:solidFill>
                      <a:schemeClr val="accent2">
                        <a:lumMod val="20000"/>
                        <a:lumOff val="80000"/>
                      </a:schemeClr>
                    </a:solidFill>
                  </a:tcPr>
                </a:tc>
                <a:extLst>
                  <a:ext uri="{0D108BD9-81ED-4DB2-BD59-A6C34878D82A}">
                    <a16:rowId xmlns:a16="http://schemas.microsoft.com/office/drawing/2014/main" val="3857941897"/>
                  </a:ext>
                </a:extLst>
              </a:tr>
              <a:tr h="370840">
                <a:tc>
                  <a:txBody>
                    <a:bodyPr/>
                    <a:lstStyle/>
                    <a:p>
                      <a:r>
                        <a:rPr lang="en-US" dirty="0"/>
                        <a:t>Package Manager UI</a:t>
                      </a:r>
                    </a:p>
                  </a:txBody>
                  <a:tcPr marL="94941" marR="94941">
                    <a:solidFill>
                      <a:schemeClr val="accent2">
                        <a:lumMod val="60000"/>
                        <a:lumOff val="40000"/>
                      </a:schemeClr>
                    </a:solidFill>
                  </a:tcPr>
                </a:tc>
                <a:tc>
                  <a:txBody>
                    <a:bodyPr/>
                    <a:lstStyle/>
                    <a:p>
                      <a:pPr marL="0" indent="0" algn="ctr">
                        <a:buFont typeface="Arial" panose="020B0604020202020204" pitchFamily="34" charset="0"/>
                        <a:buNone/>
                      </a:pPr>
                      <a:r>
                        <a:rPr lang="en-US" dirty="0"/>
                        <a:t>Yes </a:t>
                      </a:r>
                    </a:p>
                  </a:txBody>
                  <a:tcPr marL="94941" marR="94941">
                    <a:solidFill>
                      <a:schemeClr val="accent2">
                        <a:lumMod val="60000"/>
                        <a:lumOff val="40000"/>
                      </a:schemeClr>
                    </a:solidFill>
                  </a:tcPr>
                </a:tc>
                <a:tc>
                  <a:txBody>
                    <a:bodyPr/>
                    <a:lstStyle/>
                    <a:p>
                      <a:pPr algn="ctr"/>
                      <a:r>
                        <a:rPr lang="en-US" dirty="0"/>
                        <a:t>Yes (limited)</a:t>
                      </a:r>
                    </a:p>
                  </a:txBody>
                  <a:tcPr marL="94941" marR="94941">
                    <a:solidFill>
                      <a:schemeClr val="accent2">
                        <a:lumMod val="60000"/>
                        <a:lumOff val="40000"/>
                      </a:schemeClr>
                    </a:solidFill>
                  </a:tcPr>
                </a:tc>
                <a:tc>
                  <a:txBody>
                    <a:bodyPr/>
                    <a:lstStyle/>
                    <a:p>
                      <a:pPr algn="ctr"/>
                      <a:r>
                        <a:rPr lang="en-US" dirty="0"/>
                        <a:t>No</a:t>
                      </a:r>
                    </a:p>
                  </a:txBody>
                  <a:tcPr marL="94941" marR="94941">
                    <a:solidFill>
                      <a:schemeClr val="accent2">
                        <a:lumMod val="60000"/>
                        <a:lumOff val="40000"/>
                      </a:schemeClr>
                    </a:solidFill>
                  </a:tcPr>
                </a:tc>
                <a:tc>
                  <a:txBody>
                    <a:bodyPr/>
                    <a:lstStyle/>
                    <a:p>
                      <a:pPr algn="ctr"/>
                      <a:r>
                        <a:rPr lang="en-US" dirty="0"/>
                        <a:t>Yes (limited)</a:t>
                      </a:r>
                    </a:p>
                  </a:txBody>
                  <a:tcPr marL="94941" marR="94941">
                    <a:solidFill>
                      <a:schemeClr val="accent2">
                        <a:lumMod val="60000"/>
                        <a:lumOff val="40000"/>
                      </a:schemeClr>
                    </a:solidFill>
                  </a:tcPr>
                </a:tc>
                <a:tc>
                  <a:txBody>
                    <a:bodyPr/>
                    <a:lstStyle/>
                    <a:p>
                      <a:pPr algn="ctr"/>
                      <a:r>
                        <a:rPr lang="en-US" dirty="0"/>
                        <a:t>No</a:t>
                      </a:r>
                    </a:p>
                    <a:p>
                      <a:pPr algn="ctr"/>
                      <a:endParaRPr lang="en-US" dirty="0"/>
                    </a:p>
                  </a:txBody>
                  <a:tcPr marL="94941" marR="94941">
                    <a:solidFill>
                      <a:schemeClr val="accent2">
                        <a:lumMod val="60000"/>
                        <a:lumOff val="40000"/>
                      </a:schemeClr>
                    </a:solidFill>
                  </a:tcPr>
                </a:tc>
                <a:extLst>
                  <a:ext uri="{0D108BD9-81ED-4DB2-BD59-A6C34878D82A}">
                    <a16:rowId xmlns:a16="http://schemas.microsoft.com/office/drawing/2014/main" val="2677107582"/>
                  </a:ext>
                </a:extLst>
              </a:tr>
              <a:tr h="370840">
                <a:tc>
                  <a:txBody>
                    <a:bodyPr/>
                    <a:lstStyle/>
                    <a:p>
                      <a:r>
                        <a:rPr lang="en-US" dirty="0"/>
                        <a:t>SSL Configuration UI</a:t>
                      </a:r>
                    </a:p>
                  </a:txBody>
                  <a:tcPr marL="94941" marR="94941">
                    <a:solidFill>
                      <a:schemeClr val="accent2">
                        <a:lumMod val="20000"/>
                        <a:lumOff val="80000"/>
                      </a:schemeClr>
                    </a:solidFill>
                  </a:tcPr>
                </a:tc>
                <a:tc>
                  <a:txBody>
                    <a:bodyPr/>
                    <a:lstStyle/>
                    <a:p>
                      <a:pPr marL="0" indent="0" algn="ctr">
                        <a:buFont typeface="Arial" panose="020B0604020202020204" pitchFamily="34" charset="0"/>
                        <a:buNone/>
                      </a:pPr>
                      <a:r>
                        <a:rPr lang="en-US" dirty="0"/>
                        <a:t>Yes</a:t>
                      </a:r>
                    </a:p>
                  </a:txBody>
                  <a:tcPr marL="94941" marR="94941">
                    <a:solidFill>
                      <a:schemeClr val="accent2">
                        <a:lumMod val="20000"/>
                        <a:lumOff val="80000"/>
                      </a:schemeClr>
                    </a:solidFill>
                  </a:tcPr>
                </a:tc>
                <a:tc>
                  <a:txBody>
                    <a:bodyPr/>
                    <a:lstStyle/>
                    <a:p>
                      <a:pPr algn="ctr"/>
                      <a:r>
                        <a:rPr lang="en-US" dirty="0"/>
                        <a:t>auto-config</a:t>
                      </a:r>
                    </a:p>
                  </a:txBody>
                  <a:tcPr marL="94941" marR="94941">
                    <a:solidFill>
                      <a:schemeClr val="accent2">
                        <a:lumMod val="20000"/>
                        <a:lumOff val="80000"/>
                      </a:schemeClr>
                    </a:solidFill>
                  </a:tcPr>
                </a:tc>
                <a:tc>
                  <a:txBody>
                    <a:bodyPr/>
                    <a:lstStyle/>
                    <a:p>
                      <a:pPr marL="0" marR="0" lvl="0" indent="0" algn="ctr" defTabSz="1088291" rtl="0" eaLnBrk="1" fontAlgn="auto" latinLnBrk="0" hangingPunct="1">
                        <a:lnSpc>
                          <a:spcPct val="100000"/>
                        </a:lnSpc>
                        <a:spcBef>
                          <a:spcPts val="0"/>
                        </a:spcBef>
                        <a:spcAft>
                          <a:spcPts val="0"/>
                        </a:spcAft>
                        <a:buClrTx/>
                        <a:buSzTx/>
                        <a:buFontTx/>
                        <a:buNone/>
                        <a:tabLst/>
                        <a:defRPr/>
                      </a:pPr>
                      <a:r>
                        <a:rPr lang="en-US" dirty="0"/>
                        <a:t>auto-config</a:t>
                      </a:r>
                    </a:p>
                    <a:p>
                      <a:pPr algn="ctr"/>
                      <a:endParaRPr lang="en-US" dirty="0"/>
                    </a:p>
                  </a:txBody>
                  <a:tcPr marL="94941" marR="94941">
                    <a:solidFill>
                      <a:schemeClr val="accent2">
                        <a:lumMod val="20000"/>
                        <a:lumOff val="80000"/>
                      </a:schemeClr>
                    </a:solidFill>
                  </a:tcPr>
                </a:tc>
                <a:tc>
                  <a:txBody>
                    <a:bodyPr/>
                    <a:lstStyle/>
                    <a:p>
                      <a:pPr marL="0" marR="0" lvl="0" indent="0" algn="ctr" defTabSz="1088291" rtl="0" eaLnBrk="1" fontAlgn="auto" latinLnBrk="0" hangingPunct="1">
                        <a:lnSpc>
                          <a:spcPct val="100000"/>
                        </a:lnSpc>
                        <a:spcBef>
                          <a:spcPts val="0"/>
                        </a:spcBef>
                        <a:spcAft>
                          <a:spcPts val="0"/>
                        </a:spcAft>
                        <a:buClrTx/>
                        <a:buSzTx/>
                        <a:buFontTx/>
                        <a:buNone/>
                        <a:tabLst/>
                        <a:defRPr/>
                      </a:pPr>
                      <a:r>
                        <a:rPr lang="en-US" dirty="0"/>
                        <a:t>auto-config</a:t>
                      </a:r>
                    </a:p>
                    <a:p>
                      <a:pPr algn="ctr"/>
                      <a:endParaRPr lang="en-US" dirty="0"/>
                    </a:p>
                  </a:txBody>
                  <a:tcPr marL="94941" marR="94941">
                    <a:solidFill>
                      <a:schemeClr val="accent2">
                        <a:lumMod val="20000"/>
                        <a:lumOff val="80000"/>
                      </a:schemeClr>
                    </a:solidFill>
                  </a:tcPr>
                </a:tc>
                <a:tc>
                  <a:txBody>
                    <a:bodyPr/>
                    <a:lstStyle/>
                    <a:p>
                      <a:pPr marL="0" marR="0" lvl="0" indent="0" algn="ctr" defTabSz="1088291" rtl="0" eaLnBrk="1" fontAlgn="auto" latinLnBrk="0" hangingPunct="1">
                        <a:lnSpc>
                          <a:spcPct val="100000"/>
                        </a:lnSpc>
                        <a:spcBef>
                          <a:spcPts val="0"/>
                        </a:spcBef>
                        <a:spcAft>
                          <a:spcPts val="0"/>
                        </a:spcAft>
                        <a:buClrTx/>
                        <a:buSzTx/>
                        <a:buFontTx/>
                        <a:buNone/>
                        <a:tabLst/>
                        <a:defRPr/>
                      </a:pPr>
                      <a:r>
                        <a:rPr lang="en-US" dirty="0"/>
                        <a:t>auto-config</a:t>
                      </a:r>
                    </a:p>
                    <a:p>
                      <a:pPr algn="ctr"/>
                      <a:endParaRPr lang="en-US" dirty="0"/>
                    </a:p>
                  </a:txBody>
                  <a:tcPr marL="94941" marR="94941">
                    <a:solidFill>
                      <a:schemeClr val="accent2">
                        <a:lumMod val="20000"/>
                        <a:lumOff val="80000"/>
                      </a:schemeClr>
                    </a:solidFill>
                  </a:tcPr>
                </a:tc>
                <a:extLst>
                  <a:ext uri="{0D108BD9-81ED-4DB2-BD59-A6C34878D82A}">
                    <a16:rowId xmlns:a16="http://schemas.microsoft.com/office/drawing/2014/main" val="466740030"/>
                  </a:ext>
                </a:extLst>
              </a:tr>
            </a:tbl>
          </a:graphicData>
        </a:graphic>
      </p:graphicFrame>
      <p:sp>
        <p:nvSpPr>
          <p:cNvPr id="6" name="TextBox 5">
            <a:extLst>
              <a:ext uri="{FF2B5EF4-FFF2-40B4-BE49-F238E27FC236}">
                <a16:creationId xmlns:a16="http://schemas.microsoft.com/office/drawing/2014/main" id="{ED1F866C-DA74-804D-97FC-ADAFB3113023}"/>
              </a:ext>
            </a:extLst>
          </p:cNvPr>
          <p:cNvSpPr txBox="1"/>
          <p:nvPr/>
        </p:nvSpPr>
        <p:spPr>
          <a:xfrm>
            <a:off x="1264024" y="5903259"/>
            <a:ext cx="4352474" cy="369332"/>
          </a:xfrm>
          <a:prstGeom prst="rect">
            <a:avLst/>
          </a:prstGeom>
          <a:noFill/>
        </p:spPr>
        <p:txBody>
          <a:bodyPr wrap="none" rtlCol="0">
            <a:spAutoFit/>
          </a:bodyPr>
          <a:lstStyle/>
          <a:p>
            <a:r>
              <a:rPr lang="en-US" b="1" dirty="0"/>
              <a:t>***May differ as AEM Cloud Service evolves</a:t>
            </a:r>
          </a:p>
        </p:txBody>
      </p:sp>
    </p:spTree>
    <p:extLst>
      <p:ext uri="{BB962C8B-B14F-4D97-AF65-F5344CB8AC3E}">
        <p14:creationId xmlns:p14="http://schemas.microsoft.com/office/powerpoint/2010/main" val="396454827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2F961A9-06D1-6F4E-BC2E-59C2E23D65DB}"/>
              </a:ext>
            </a:extLst>
          </p:cNvPr>
          <p:cNvSpPr>
            <a:spLocks noGrp="1"/>
          </p:cNvSpPr>
          <p:nvPr>
            <p:ph type="sldNum" sz="quarter" idx="12"/>
          </p:nvPr>
        </p:nvSpPr>
        <p:spPr/>
        <p:txBody>
          <a:bodyPr/>
          <a:lstStyle/>
          <a:p>
            <a:pPr algn="ctr"/>
            <a:fld id="{90156F56-D5AE-4C6F-B826-C69D1BC521BB}" type="slidenum">
              <a:rPr lang="en-US" smtClean="0"/>
              <a:pPr algn="ctr"/>
              <a:t>121</a:t>
            </a:fld>
            <a:endParaRPr lang="en-US" dirty="0"/>
          </a:p>
        </p:txBody>
      </p:sp>
      <p:sp>
        <p:nvSpPr>
          <p:cNvPr id="2" name="Title 1">
            <a:extLst>
              <a:ext uri="{FF2B5EF4-FFF2-40B4-BE49-F238E27FC236}">
                <a16:creationId xmlns:a16="http://schemas.microsoft.com/office/drawing/2014/main" id="{4A697517-A1A0-9E46-9AF9-0D26D21EFD15}"/>
              </a:ext>
            </a:extLst>
          </p:cNvPr>
          <p:cNvSpPr>
            <a:spLocks noGrp="1"/>
          </p:cNvSpPr>
          <p:nvPr>
            <p:ph type="title"/>
          </p:nvPr>
        </p:nvSpPr>
        <p:spPr/>
        <p:txBody>
          <a:bodyPr>
            <a:normAutofit/>
          </a:bodyPr>
          <a:lstStyle/>
          <a:p>
            <a:r>
              <a:rPr lang="en-US" dirty="0"/>
              <a:t>AEM Cloud Service Environments: Local vs Dev vs Stage vs Prod (</a:t>
            </a:r>
            <a:r>
              <a:rPr lang="en-US" dirty="0" err="1"/>
              <a:t>cont</a:t>
            </a:r>
            <a:r>
              <a:rPr lang="en-US" dirty="0"/>
              <a:t>)  ***</a:t>
            </a:r>
          </a:p>
        </p:txBody>
      </p:sp>
      <p:graphicFrame>
        <p:nvGraphicFramePr>
          <p:cNvPr id="5" name="Content Placeholder 4">
            <a:extLst>
              <a:ext uri="{FF2B5EF4-FFF2-40B4-BE49-F238E27FC236}">
                <a16:creationId xmlns:a16="http://schemas.microsoft.com/office/drawing/2014/main" id="{A325F71D-4EA3-6044-B6D6-898CB2263E19}"/>
              </a:ext>
            </a:extLst>
          </p:cNvPr>
          <p:cNvGraphicFramePr>
            <a:graphicFrameLocks noGrp="1"/>
          </p:cNvGraphicFramePr>
          <p:nvPr>
            <p:ph sz="quarter" idx="13"/>
            <p:extLst>
              <p:ext uri="{D42A27DB-BD31-4B8C-83A1-F6EECF244321}">
                <p14:modId xmlns:p14="http://schemas.microsoft.com/office/powerpoint/2010/main" val="3920890153"/>
              </p:ext>
            </p:extLst>
          </p:nvPr>
        </p:nvGraphicFramePr>
        <p:xfrm>
          <a:off x="320297" y="1337771"/>
          <a:ext cx="11579128" cy="4526280"/>
        </p:xfrm>
        <a:graphic>
          <a:graphicData uri="http://schemas.openxmlformats.org/drawingml/2006/table">
            <a:tbl>
              <a:tblPr firstRow="1" bandRow="1">
                <a:tableStyleId>{5C22544A-7EE6-4342-B048-85BDC9FD1C3A}</a:tableStyleId>
              </a:tblPr>
              <a:tblGrid>
                <a:gridCol w="2112911">
                  <a:extLst>
                    <a:ext uri="{9D8B030D-6E8A-4147-A177-3AD203B41FA5}">
                      <a16:colId xmlns:a16="http://schemas.microsoft.com/office/drawing/2014/main" val="1719233300"/>
                    </a:ext>
                  </a:extLst>
                </a:gridCol>
                <a:gridCol w="2420802">
                  <a:extLst>
                    <a:ext uri="{9D8B030D-6E8A-4147-A177-3AD203B41FA5}">
                      <a16:colId xmlns:a16="http://schemas.microsoft.com/office/drawing/2014/main" val="3008096763"/>
                    </a:ext>
                  </a:extLst>
                </a:gridCol>
                <a:gridCol w="1680883">
                  <a:extLst>
                    <a:ext uri="{9D8B030D-6E8A-4147-A177-3AD203B41FA5}">
                      <a16:colId xmlns:a16="http://schemas.microsoft.com/office/drawing/2014/main" val="947152846"/>
                    </a:ext>
                  </a:extLst>
                </a:gridCol>
                <a:gridCol w="1134054">
                  <a:extLst>
                    <a:ext uri="{9D8B030D-6E8A-4147-A177-3AD203B41FA5}">
                      <a16:colId xmlns:a16="http://schemas.microsoft.com/office/drawing/2014/main" val="1204281087"/>
                    </a:ext>
                  </a:extLst>
                </a:gridCol>
                <a:gridCol w="2136182">
                  <a:extLst>
                    <a:ext uri="{9D8B030D-6E8A-4147-A177-3AD203B41FA5}">
                      <a16:colId xmlns:a16="http://schemas.microsoft.com/office/drawing/2014/main" val="243514065"/>
                    </a:ext>
                  </a:extLst>
                </a:gridCol>
                <a:gridCol w="2094296">
                  <a:extLst>
                    <a:ext uri="{9D8B030D-6E8A-4147-A177-3AD203B41FA5}">
                      <a16:colId xmlns:a16="http://schemas.microsoft.com/office/drawing/2014/main" val="2241023471"/>
                    </a:ext>
                  </a:extLst>
                </a:gridCol>
              </a:tblGrid>
              <a:tr h="370840">
                <a:tc>
                  <a:txBody>
                    <a:bodyPr/>
                    <a:lstStyle/>
                    <a:p>
                      <a:r>
                        <a:rPr lang="en-US" dirty="0"/>
                        <a:t>Capability</a:t>
                      </a:r>
                    </a:p>
                  </a:txBody>
                  <a:tcPr marL="94941" marR="94941">
                    <a:solidFill>
                      <a:schemeClr val="accent2"/>
                    </a:solidFill>
                  </a:tcPr>
                </a:tc>
                <a:tc>
                  <a:txBody>
                    <a:bodyPr/>
                    <a:lstStyle/>
                    <a:p>
                      <a:r>
                        <a:rPr lang="en-US" dirty="0"/>
                        <a:t>Local Dev</a:t>
                      </a:r>
                    </a:p>
                  </a:txBody>
                  <a:tcPr marL="94941" marR="94941">
                    <a:solidFill>
                      <a:schemeClr val="accent2"/>
                    </a:solidFill>
                  </a:tcPr>
                </a:tc>
                <a:tc>
                  <a:txBody>
                    <a:bodyPr/>
                    <a:lstStyle/>
                    <a:p>
                      <a:r>
                        <a:rPr lang="en-US" dirty="0"/>
                        <a:t>Cloud Dev Author</a:t>
                      </a:r>
                    </a:p>
                  </a:txBody>
                  <a:tcPr marL="94941" marR="94941">
                    <a:solidFill>
                      <a:schemeClr val="accent2"/>
                    </a:solidFill>
                  </a:tcPr>
                </a:tc>
                <a:tc>
                  <a:txBody>
                    <a:bodyPr/>
                    <a:lstStyle/>
                    <a:p>
                      <a:r>
                        <a:rPr lang="en-US" dirty="0"/>
                        <a:t>Cloud Dev Pub</a:t>
                      </a:r>
                    </a:p>
                  </a:txBody>
                  <a:tcPr marL="94941" marR="94941">
                    <a:solidFill>
                      <a:schemeClr val="accent2"/>
                    </a:solidFill>
                  </a:tcPr>
                </a:tc>
                <a:tc>
                  <a:txBody>
                    <a:bodyPr/>
                    <a:lstStyle/>
                    <a:p>
                      <a:r>
                        <a:rPr lang="en-US" dirty="0"/>
                        <a:t>Cloud Stage and Prod -  Author</a:t>
                      </a:r>
                    </a:p>
                  </a:txBody>
                  <a:tcPr marL="94941" marR="94941">
                    <a:solidFill>
                      <a:schemeClr val="accent2"/>
                    </a:solidFill>
                  </a:tcPr>
                </a:tc>
                <a:tc>
                  <a:txBody>
                    <a:bodyPr/>
                    <a:lstStyle/>
                    <a:p>
                      <a:r>
                        <a:rPr lang="en-US" dirty="0"/>
                        <a:t>Cloud Stage and Prod - Publish</a:t>
                      </a:r>
                    </a:p>
                  </a:txBody>
                  <a:tcPr marL="94941" marR="94941">
                    <a:solidFill>
                      <a:schemeClr val="accent2"/>
                    </a:solidFill>
                  </a:tcPr>
                </a:tc>
                <a:extLst>
                  <a:ext uri="{0D108BD9-81ED-4DB2-BD59-A6C34878D82A}">
                    <a16:rowId xmlns:a16="http://schemas.microsoft.com/office/drawing/2014/main" val="1764017049"/>
                  </a:ext>
                </a:extLst>
              </a:tr>
              <a:tr h="370840">
                <a:tc>
                  <a:txBody>
                    <a:bodyPr/>
                    <a:lstStyle/>
                    <a:p>
                      <a:r>
                        <a:rPr lang="en-US" dirty="0"/>
                        <a:t>Asset Processing on upload and update</a:t>
                      </a:r>
                    </a:p>
                  </a:txBody>
                  <a:tcPr marL="94941" marR="94941">
                    <a:solidFill>
                      <a:schemeClr val="accent2">
                        <a:lumMod val="40000"/>
                        <a:lumOff val="60000"/>
                      </a:schemeClr>
                    </a:solidFill>
                  </a:tcPr>
                </a:tc>
                <a:tc>
                  <a:txBody>
                    <a:bodyPr/>
                    <a:lstStyle/>
                    <a:p>
                      <a:r>
                        <a:rPr lang="en-US" dirty="0"/>
                        <a:t>DAM Update Workflow</a:t>
                      </a:r>
                    </a:p>
                  </a:txBody>
                  <a:tcPr marL="94941" marR="94941">
                    <a:solidFill>
                      <a:schemeClr val="accent2">
                        <a:lumMod val="40000"/>
                        <a:lumOff val="60000"/>
                      </a:schemeClr>
                    </a:solidFill>
                  </a:tcPr>
                </a:tc>
                <a:tc>
                  <a:txBody>
                    <a:bodyPr/>
                    <a:lstStyle/>
                    <a:p>
                      <a:r>
                        <a:rPr lang="en-US" dirty="0"/>
                        <a:t>Asset Compute</a:t>
                      </a:r>
                    </a:p>
                  </a:txBody>
                  <a:tcPr marL="94941" marR="94941">
                    <a:solidFill>
                      <a:schemeClr val="accent2">
                        <a:lumMod val="40000"/>
                        <a:lumOff val="60000"/>
                      </a:schemeClr>
                    </a:solidFill>
                  </a:tcPr>
                </a:tc>
                <a:tc>
                  <a:txBody>
                    <a:bodyPr/>
                    <a:lstStyle/>
                    <a:p>
                      <a:r>
                        <a:rPr lang="en-US" dirty="0"/>
                        <a:t>None</a:t>
                      </a:r>
                    </a:p>
                  </a:txBody>
                  <a:tcPr marL="94941" marR="94941">
                    <a:solidFill>
                      <a:schemeClr val="accent2">
                        <a:lumMod val="40000"/>
                        <a:lumOff val="60000"/>
                      </a:schemeClr>
                    </a:solidFill>
                  </a:tcPr>
                </a:tc>
                <a:tc>
                  <a:txBody>
                    <a:bodyPr/>
                    <a:lstStyle/>
                    <a:p>
                      <a:r>
                        <a:rPr lang="en-US" dirty="0"/>
                        <a:t>Asset Compute</a:t>
                      </a:r>
                    </a:p>
                  </a:txBody>
                  <a:tcPr marL="94941" marR="94941">
                    <a:solidFill>
                      <a:schemeClr val="accent2">
                        <a:lumMod val="40000"/>
                        <a:lumOff val="60000"/>
                      </a:schemeClr>
                    </a:solidFill>
                  </a:tcPr>
                </a:tc>
                <a:tc>
                  <a:txBody>
                    <a:bodyPr/>
                    <a:lstStyle/>
                    <a:p>
                      <a:r>
                        <a:rPr lang="en-US" dirty="0"/>
                        <a:t>None</a:t>
                      </a:r>
                    </a:p>
                  </a:txBody>
                  <a:tcPr marL="94941" marR="94941">
                    <a:solidFill>
                      <a:schemeClr val="accent2">
                        <a:lumMod val="40000"/>
                        <a:lumOff val="60000"/>
                      </a:schemeClr>
                    </a:solidFill>
                  </a:tcPr>
                </a:tc>
                <a:extLst>
                  <a:ext uri="{0D108BD9-81ED-4DB2-BD59-A6C34878D82A}">
                    <a16:rowId xmlns:a16="http://schemas.microsoft.com/office/drawing/2014/main" val="3198687284"/>
                  </a:ext>
                </a:extLst>
              </a:tr>
              <a:tr h="370840">
                <a:tc>
                  <a:txBody>
                    <a:bodyPr/>
                    <a:lstStyle/>
                    <a:p>
                      <a:r>
                        <a:rPr lang="en-US" dirty="0"/>
                        <a:t>Page Editor/Developer Mode</a:t>
                      </a:r>
                    </a:p>
                  </a:txBody>
                  <a:tcPr marL="94941" marR="94941">
                    <a:solidFill>
                      <a:schemeClr val="accent2">
                        <a:lumMod val="20000"/>
                        <a:lumOff val="80000"/>
                      </a:schemeClr>
                    </a:solidFill>
                  </a:tcPr>
                </a:tc>
                <a:tc>
                  <a:txBody>
                    <a:bodyPr/>
                    <a:lstStyle/>
                    <a:p>
                      <a:r>
                        <a:rPr lang="en-US" dirty="0"/>
                        <a:t>Yes</a:t>
                      </a:r>
                    </a:p>
                  </a:txBody>
                  <a:tcPr marL="94941" marR="94941">
                    <a:solidFill>
                      <a:schemeClr val="accent2">
                        <a:lumMod val="20000"/>
                        <a:lumOff val="80000"/>
                      </a:schemeClr>
                    </a:solidFill>
                  </a:tcPr>
                </a:tc>
                <a:tc>
                  <a:txBody>
                    <a:bodyPr/>
                    <a:lstStyle/>
                    <a:p>
                      <a:r>
                        <a:rPr lang="en-US" dirty="0"/>
                        <a:t>No</a:t>
                      </a:r>
                    </a:p>
                  </a:txBody>
                  <a:tcPr marL="94941" marR="94941">
                    <a:solidFill>
                      <a:schemeClr val="accent2">
                        <a:lumMod val="20000"/>
                        <a:lumOff val="80000"/>
                      </a:schemeClr>
                    </a:solidFill>
                  </a:tcPr>
                </a:tc>
                <a:tc>
                  <a:txBody>
                    <a:bodyPr/>
                    <a:lstStyle/>
                    <a:p>
                      <a:r>
                        <a:rPr lang="en-US" dirty="0"/>
                        <a:t>N/A</a:t>
                      </a:r>
                    </a:p>
                  </a:txBody>
                  <a:tcPr marL="94941" marR="94941">
                    <a:solidFill>
                      <a:schemeClr val="accent2">
                        <a:lumMod val="20000"/>
                        <a:lumOff val="80000"/>
                      </a:schemeClr>
                    </a:solidFill>
                  </a:tcPr>
                </a:tc>
                <a:tc>
                  <a:txBody>
                    <a:bodyPr/>
                    <a:lstStyle/>
                    <a:p>
                      <a:r>
                        <a:rPr lang="en-US" dirty="0"/>
                        <a:t>No</a:t>
                      </a:r>
                    </a:p>
                  </a:txBody>
                  <a:tcPr marL="94941" marR="94941">
                    <a:solidFill>
                      <a:schemeClr val="accent2">
                        <a:lumMod val="20000"/>
                        <a:lumOff val="80000"/>
                      </a:schemeClr>
                    </a:solidFill>
                  </a:tcPr>
                </a:tc>
                <a:tc>
                  <a:txBody>
                    <a:bodyPr/>
                    <a:lstStyle/>
                    <a:p>
                      <a:r>
                        <a:rPr lang="en-US" dirty="0"/>
                        <a:t>N/A</a:t>
                      </a:r>
                    </a:p>
                  </a:txBody>
                  <a:tcPr marL="94941" marR="94941">
                    <a:solidFill>
                      <a:schemeClr val="accent2">
                        <a:lumMod val="20000"/>
                        <a:lumOff val="80000"/>
                      </a:schemeClr>
                    </a:solidFill>
                  </a:tcPr>
                </a:tc>
                <a:extLst>
                  <a:ext uri="{0D108BD9-81ED-4DB2-BD59-A6C34878D82A}">
                    <a16:rowId xmlns:a16="http://schemas.microsoft.com/office/drawing/2014/main" val="3857941897"/>
                  </a:ext>
                </a:extLst>
              </a:tr>
              <a:tr h="370840">
                <a:tc>
                  <a:txBody>
                    <a:bodyPr/>
                    <a:lstStyle/>
                    <a:p>
                      <a:r>
                        <a:rPr lang="en-US" dirty="0"/>
                        <a:t>Publish Content</a:t>
                      </a:r>
                    </a:p>
                  </a:txBody>
                  <a:tcPr marL="94941" marR="94941">
                    <a:solidFill>
                      <a:schemeClr val="accent2">
                        <a:lumMod val="40000"/>
                        <a:lumOff val="60000"/>
                      </a:schemeClr>
                    </a:solidFill>
                  </a:tcPr>
                </a:tc>
                <a:tc>
                  <a:txBody>
                    <a:bodyPr/>
                    <a:lstStyle/>
                    <a:p>
                      <a:pPr marL="342900" indent="-342900">
                        <a:buFont typeface="Arial" panose="020B0604020202020204" pitchFamily="34" charset="0"/>
                        <a:buChar char="•"/>
                      </a:pPr>
                      <a:r>
                        <a:rPr lang="en-US" dirty="0"/>
                        <a:t>Replication agents</a:t>
                      </a:r>
                    </a:p>
                    <a:p>
                      <a:pPr marL="342900" indent="-342900">
                        <a:buFont typeface="Arial" panose="020B0604020202020204" pitchFamily="34" charset="0"/>
                        <a:buChar char="•"/>
                      </a:pPr>
                      <a:r>
                        <a:rPr lang="en-US" dirty="0"/>
                        <a:t>Classic UI Replication Configuration UI</a:t>
                      </a:r>
                    </a:p>
                  </a:txBody>
                  <a:tcPr marL="94941" marR="94941">
                    <a:solidFill>
                      <a:schemeClr val="accent2">
                        <a:lumMod val="40000"/>
                        <a:lumOff val="60000"/>
                      </a:schemeClr>
                    </a:solidFill>
                  </a:tcPr>
                </a:tc>
                <a:tc>
                  <a:txBody>
                    <a:bodyPr/>
                    <a:lstStyle/>
                    <a:p>
                      <a:r>
                        <a:rPr lang="en-US" dirty="0"/>
                        <a:t>Sling Content Distribution – auto-configuration</a:t>
                      </a:r>
                    </a:p>
                  </a:txBody>
                  <a:tcPr marL="94941" marR="94941">
                    <a:solidFill>
                      <a:schemeClr val="accent2">
                        <a:lumMod val="40000"/>
                        <a:lumOff val="60000"/>
                      </a:schemeClr>
                    </a:solidFill>
                  </a:tcPr>
                </a:tc>
                <a:tc>
                  <a:txBody>
                    <a:bodyPr/>
                    <a:lstStyle/>
                    <a:p>
                      <a:r>
                        <a:rPr lang="en-US" dirty="0"/>
                        <a:t>No</a:t>
                      </a:r>
                    </a:p>
                  </a:txBody>
                  <a:tcPr marL="94941" marR="94941">
                    <a:solidFill>
                      <a:schemeClr val="accent2">
                        <a:lumMod val="40000"/>
                        <a:lumOff val="60000"/>
                      </a:schemeClr>
                    </a:solidFill>
                  </a:tcPr>
                </a:tc>
                <a:tc>
                  <a:txBody>
                    <a:bodyPr/>
                    <a:lstStyle/>
                    <a:p>
                      <a:pPr marL="0" marR="0" lvl="0" indent="0" algn="l" defTabSz="1088291" rtl="0" eaLnBrk="1" fontAlgn="auto" latinLnBrk="0" hangingPunct="1">
                        <a:lnSpc>
                          <a:spcPct val="100000"/>
                        </a:lnSpc>
                        <a:spcBef>
                          <a:spcPts val="0"/>
                        </a:spcBef>
                        <a:spcAft>
                          <a:spcPts val="0"/>
                        </a:spcAft>
                        <a:buClrTx/>
                        <a:buSzTx/>
                        <a:buFontTx/>
                        <a:buNone/>
                        <a:tabLst/>
                        <a:defRPr/>
                      </a:pPr>
                      <a:r>
                        <a:rPr lang="en-US" dirty="0"/>
                        <a:t>Sling Content Distribution – auto-configuration</a:t>
                      </a:r>
                    </a:p>
                    <a:p>
                      <a:endParaRPr lang="en-US" dirty="0"/>
                    </a:p>
                  </a:txBody>
                  <a:tcPr marL="94941" marR="94941">
                    <a:solidFill>
                      <a:schemeClr val="accent2">
                        <a:lumMod val="40000"/>
                        <a:lumOff val="60000"/>
                      </a:schemeClr>
                    </a:solidFill>
                  </a:tcPr>
                </a:tc>
                <a:tc>
                  <a:txBody>
                    <a:bodyPr/>
                    <a:lstStyle/>
                    <a:p>
                      <a:pPr marL="0" marR="0" lvl="0" indent="0" algn="l" defTabSz="1088291" rtl="0" eaLnBrk="1" fontAlgn="auto" latinLnBrk="0" hangingPunct="1">
                        <a:lnSpc>
                          <a:spcPct val="100000"/>
                        </a:lnSpc>
                        <a:spcBef>
                          <a:spcPts val="0"/>
                        </a:spcBef>
                        <a:spcAft>
                          <a:spcPts val="0"/>
                        </a:spcAft>
                        <a:buClrTx/>
                        <a:buSzTx/>
                        <a:buFontTx/>
                        <a:buNone/>
                        <a:tabLst/>
                        <a:defRPr/>
                      </a:pPr>
                      <a:r>
                        <a:rPr lang="en-US" dirty="0"/>
                        <a:t>No</a:t>
                      </a:r>
                    </a:p>
                    <a:p>
                      <a:endParaRPr lang="en-US" dirty="0"/>
                    </a:p>
                  </a:txBody>
                  <a:tcPr marL="94941" marR="94941">
                    <a:solidFill>
                      <a:schemeClr val="accent2">
                        <a:lumMod val="40000"/>
                        <a:lumOff val="60000"/>
                      </a:schemeClr>
                    </a:solidFill>
                  </a:tcPr>
                </a:tc>
                <a:extLst>
                  <a:ext uri="{0D108BD9-81ED-4DB2-BD59-A6C34878D82A}">
                    <a16:rowId xmlns:a16="http://schemas.microsoft.com/office/drawing/2014/main" val="2677107582"/>
                  </a:ext>
                </a:extLst>
              </a:tr>
            </a:tbl>
          </a:graphicData>
        </a:graphic>
      </p:graphicFrame>
      <p:sp>
        <p:nvSpPr>
          <p:cNvPr id="6" name="TextBox 5">
            <a:extLst>
              <a:ext uri="{FF2B5EF4-FFF2-40B4-BE49-F238E27FC236}">
                <a16:creationId xmlns:a16="http://schemas.microsoft.com/office/drawing/2014/main" id="{82CB306E-0981-DC4A-8253-6D030DDE180E}"/>
              </a:ext>
            </a:extLst>
          </p:cNvPr>
          <p:cNvSpPr txBox="1"/>
          <p:nvPr/>
        </p:nvSpPr>
        <p:spPr>
          <a:xfrm>
            <a:off x="1264024" y="6030310"/>
            <a:ext cx="4352474" cy="369332"/>
          </a:xfrm>
          <a:prstGeom prst="rect">
            <a:avLst/>
          </a:prstGeom>
          <a:noFill/>
        </p:spPr>
        <p:txBody>
          <a:bodyPr wrap="none" rtlCol="0">
            <a:spAutoFit/>
          </a:bodyPr>
          <a:lstStyle/>
          <a:p>
            <a:r>
              <a:rPr lang="en-US" b="1" dirty="0"/>
              <a:t>***May differ as AEM Cloud Service evolves</a:t>
            </a:r>
          </a:p>
        </p:txBody>
      </p:sp>
    </p:spTree>
    <p:extLst>
      <p:ext uri="{BB962C8B-B14F-4D97-AF65-F5344CB8AC3E}">
        <p14:creationId xmlns:p14="http://schemas.microsoft.com/office/powerpoint/2010/main" val="327832585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A87AAA-00BE-624A-85EA-6500E1B172BC}"/>
              </a:ext>
            </a:extLst>
          </p:cNvPr>
          <p:cNvSpPr>
            <a:spLocks noGrp="1"/>
          </p:cNvSpPr>
          <p:nvPr>
            <p:ph sz="quarter" idx="13"/>
          </p:nvPr>
        </p:nvSpPr>
        <p:spPr>
          <a:xfrm>
            <a:off x="794580" y="3611621"/>
            <a:ext cx="7892219" cy="1394267"/>
          </a:xfrm>
        </p:spPr>
        <p:txBody>
          <a:bodyPr/>
          <a:lstStyle/>
          <a:p>
            <a:r>
              <a:rPr lang="en-US" dirty="0"/>
              <a:t>Local Development</a:t>
            </a:r>
          </a:p>
        </p:txBody>
      </p:sp>
    </p:spTree>
    <p:extLst>
      <p:ext uri="{BB962C8B-B14F-4D97-AF65-F5344CB8AC3E}">
        <p14:creationId xmlns:p14="http://schemas.microsoft.com/office/powerpoint/2010/main" val="330418535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935BFDC-A4F5-964A-922C-EEFFCAE57467}"/>
              </a:ext>
            </a:extLst>
          </p:cNvPr>
          <p:cNvSpPr>
            <a:spLocks noGrp="1"/>
          </p:cNvSpPr>
          <p:nvPr>
            <p:ph idx="1"/>
          </p:nvPr>
        </p:nvSpPr>
        <p:spPr>
          <a:xfrm>
            <a:off x="320040" y="1073672"/>
            <a:ext cx="11579384" cy="5181600"/>
          </a:xfrm>
        </p:spPr>
        <p:txBody>
          <a:bodyPr>
            <a:normAutofit/>
          </a:bodyPr>
          <a:lstStyle/>
          <a:p>
            <a:r>
              <a:rPr lang="en-US" dirty="0"/>
              <a:t>Fundamentals of code development for Adobe Experience Manager Cloud Service are similar to prior releases of Experience Manager:</a:t>
            </a:r>
          </a:p>
          <a:p>
            <a:pPr lvl="1"/>
            <a:r>
              <a:rPr lang="en-US" dirty="0"/>
              <a:t>Developers check out code from source control</a:t>
            </a:r>
          </a:p>
          <a:p>
            <a:pPr lvl="1"/>
            <a:r>
              <a:rPr lang="en-US" dirty="0"/>
              <a:t>Developers write code and test it locally</a:t>
            </a:r>
          </a:p>
          <a:p>
            <a:pPr lvl="1"/>
            <a:r>
              <a:rPr lang="en-US" dirty="0"/>
              <a:t>Tested code is checked in to local source control</a:t>
            </a:r>
          </a:p>
          <a:p>
            <a:pPr lvl="1"/>
            <a:endParaRPr lang="en-US" dirty="0"/>
          </a:p>
          <a:p>
            <a:r>
              <a:rPr lang="en-US" dirty="0"/>
              <a:t>Cloud Manager</a:t>
            </a:r>
          </a:p>
          <a:p>
            <a:pPr lvl="1"/>
            <a:r>
              <a:rPr lang="en-US" dirty="0"/>
              <a:t>Code pushed to Cloud Manager git repository</a:t>
            </a:r>
          </a:p>
          <a:p>
            <a:pPr lvl="1"/>
            <a:r>
              <a:rPr lang="en-US" dirty="0"/>
              <a:t>Code sent into the pipeline for remote Adobe Experience Manager Cloud environments</a:t>
            </a:r>
          </a:p>
          <a:p>
            <a:pPr lvl="1"/>
            <a:r>
              <a:rPr lang="en-US" dirty="0"/>
              <a:t>Cloud Manager is the sole mechanism for deploying code to Adobe Experience Manager Cloud environments</a:t>
            </a:r>
          </a:p>
          <a:p>
            <a:endParaRPr lang="en-US" dirty="0"/>
          </a:p>
        </p:txBody>
      </p:sp>
      <p:sp>
        <p:nvSpPr>
          <p:cNvPr id="6" name="Title 5">
            <a:extLst>
              <a:ext uri="{FF2B5EF4-FFF2-40B4-BE49-F238E27FC236}">
                <a16:creationId xmlns:a16="http://schemas.microsoft.com/office/drawing/2014/main" id="{24111BF1-015B-2E47-8C4C-DEF9C6113B66}"/>
              </a:ext>
            </a:extLst>
          </p:cNvPr>
          <p:cNvSpPr>
            <a:spLocks noGrp="1"/>
          </p:cNvSpPr>
          <p:nvPr>
            <p:ph type="title"/>
          </p:nvPr>
        </p:nvSpPr>
        <p:spPr>
          <a:xfrm>
            <a:off x="320040" y="296432"/>
            <a:ext cx="11579385" cy="625475"/>
          </a:xfrm>
        </p:spPr>
        <p:txBody>
          <a:bodyPr/>
          <a:lstStyle/>
          <a:p>
            <a:r>
              <a:rPr lang="en-US" dirty="0"/>
              <a:t>Local Development - Introduction</a:t>
            </a:r>
          </a:p>
        </p:txBody>
      </p:sp>
    </p:spTree>
    <p:extLst>
      <p:ext uri="{BB962C8B-B14F-4D97-AF65-F5344CB8AC3E}">
        <p14:creationId xmlns:p14="http://schemas.microsoft.com/office/powerpoint/2010/main" val="333345491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88EB018-445A-1641-B185-DFE7A55FFBA4}"/>
              </a:ext>
            </a:extLst>
          </p:cNvPr>
          <p:cNvSpPr>
            <a:spLocks noGrp="1"/>
          </p:cNvSpPr>
          <p:nvPr>
            <p:ph idx="1"/>
          </p:nvPr>
        </p:nvSpPr>
        <p:spPr>
          <a:xfrm>
            <a:off x="320040" y="1073672"/>
            <a:ext cx="11579384" cy="5181600"/>
          </a:xfrm>
        </p:spPr>
        <p:txBody>
          <a:bodyPr/>
          <a:lstStyle/>
          <a:p>
            <a:r>
              <a:rPr lang="en-US" dirty="0"/>
              <a:t>Experience Manager version updates and release orchestration are separate deployment events from pushing customer custom code:</a:t>
            </a:r>
          </a:p>
          <a:p>
            <a:pPr lvl="1"/>
            <a:r>
              <a:rPr lang="en-US" dirty="0"/>
              <a:t>Updates that happen after customer code has been deployed are automatically applied </a:t>
            </a:r>
          </a:p>
          <a:p>
            <a:pPr lvl="1"/>
            <a:r>
              <a:rPr lang="en-US" dirty="0"/>
              <a:t>Version updates are intended to be backwards compatible with the customer code already deployed</a:t>
            </a:r>
          </a:p>
          <a:p>
            <a:pPr lvl="1"/>
            <a:r>
              <a:rPr lang="en-US" dirty="0"/>
              <a:t>Custom code releases should be tested against the Experience Manager version that is on production </a:t>
            </a:r>
          </a:p>
          <a:p>
            <a:endParaRPr lang="en-US" dirty="0"/>
          </a:p>
        </p:txBody>
      </p:sp>
      <p:sp>
        <p:nvSpPr>
          <p:cNvPr id="3" name="Title 2">
            <a:extLst>
              <a:ext uri="{FF2B5EF4-FFF2-40B4-BE49-F238E27FC236}">
                <a16:creationId xmlns:a16="http://schemas.microsoft.com/office/drawing/2014/main" id="{2864220F-5CA0-8B4B-BB0C-CABBE9AC84B3}"/>
              </a:ext>
            </a:extLst>
          </p:cNvPr>
          <p:cNvSpPr>
            <a:spLocks noGrp="1"/>
          </p:cNvSpPr>
          <p:nvPr>
            <p:ph type="title"/>
          </p:nvPr>
        </p:nvSpPr>
        <p:spPr>
          <a:xfrm>
            <a:off x="320040" y="296432"/>
            <a:ext cx="11579385" cy="625475"/>
          </a:xfrm>
        </p:spPr>
        <p:txBody>
          <a:bodyPr>
            <a:normAutofit/>
          </a:bodyPr>
          <a:lstStyle/>
          <a:p>
            <a:r>
              <a:rPr lang="en-US" dirty="0"/>
              <a:t>AEM Cloud Service Version Updates vs Deployed Customer Code</a:t>
            </a:r>
          </a:p>
        </p:txBody>
      </p:sp>
      <p:sp>
        <p:nvSpPr>
          <p:cNvPr id="2" name="Slide Number Placeholder 1">
            <a:extLst>
              <a:ext uri="{FF2B5EF4-FFF2-40B4-BE49-F238E27FC236}">
                <a16:creationId xmlns:a16="http://schemas.microsoft.com/office/drawing/2014/main" id="{48A7F9C2-3009-E84C-AB4D-2CBCFB962B60}"/>
              </a:ext>
            </a:extLst>
          </p:cNvPr>
          <p:cNvSpPr>
            <a:spLocks noGrp="1"/>
          </p:cNvSpPr>
          <p:nvPr>
            <p:ph type="sldNum" sz="quarter" idx="4294967295"/>
          </p:nvPr>
        </p:nvSpPr>
        <p:spPr>
          <a:xfrm>
            <a:off x="0" y="0"/>
            <a:ext cx="0" cy="0"/>
          </a:xfrm>
        </p:spPr>
        <p:txBody>
          <a:bodyPr/>
          <a:lstStyle/>
          <a:p>
            <a:pPr algn="ctr"/>
            <a:fld id="{90156F56-D5AE-4C6F-B826-C69D1BC521BB}" type="slidenum">
              <a:rPr lang="en-US" smtClean="0"/>
              <a:pPr algn="ctr"/>
              <a:t>124</a:t>
            </a:fld>
            <a:endParaRPr lang="en-US" dirty="0"/>
          </a:p>
        </p:txBody>
      </p:sp>
    </p:spTree>
    <p:extLst>
      <p:ext uri="{BB962C8B-B14F-4D97-AF65-F5344CB8AC3E}">
        <p14:creationId xmlns:p14="http://schemas.microsoft.com/office/powerpoint/2010/main" val="391106694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B3EEF8-D218-4A86-AF12-AE204B6F0E2A}"/>
              </a:ext>
            </a:extLst>
          </p:cNvPr>
          <p:cNvSpPr>
            <a:spLocks noGrp="1"/>
          </p:cNvSpPr>
          <p:nvPr>
            <p:ph type="title"/>
          </p:nvPr>
        </p:nvSpPr>
        <p:spPr/>
        <p:txBody>
          <a:bodyPr/>
          <a:lstStyle/>
          <a:p>
            <a:r>
              <a:rPr lang="en-US" dirty="0">
                <a:solidFill>
                  <a:schemeClr val="bg1"/>
                </a:solidFill>
              </a:rPr>
              <a:t>AEM Cloud Service: Deployment Architecture</a:t>
            </a:r>
          </a:p>
        </p:txBody>
      </p:sp>
      <p:grpSp>
        <p:nvGrpSpPr>
          <p:cNvPr id="2" name="Group 1">
            <a:extLst>
              <a:ext uri="{FF2B5EF4-FFF2-40B4-BE49-F238E27FC236}">
                <a16:creationId xmlns:a16="http://schemas.microsoft.com/office/drawing/2014/main" id="{CA45471D-C476-4D4C-81E3-6A6395B97D9B}"/>
              </a:ext>
            </a:extLst>
          </p:cNvPr>
          <p:cNvGrpSpPr/>
          <p:nvPr/>
        </p:nvGrpSpPr>
        <p:grpSpPr>
          <a:xfrm>
            <a:off x="1822474" y="245535"/>
            <a:ext cx="9957150" cy="6116370"/>
            <a:chOff x="249168" y="262577"/>
            <a:chExt cx="11204534" cy="6061674"/>
          </a:xfrm>
        </p:grpSpPr>
        <p:cxnSp>
          <p:nvCxnSpPr>
            <p:cNvPr id="64" name="Straight Arrow Connector 63">
              <a:extLst>
                <a:ext uri="{FF2B5EF4-FFF2-40B4-BE49-F238E27FC236}">
                  <a16:creationId xmlns:a16="http://schemas.microsoft.com/office/drawing/2014/main" id="{DD5C33CF-4131-FE41-9643-081B39F59750}"/>
                </a:ext>
              </a:extLst>
            </p:cNvPr>
            <p:cNvCxnSpPr>
              <a:cxnSpLocks/>
              <a:stCxn id="62" idx="2"/>
              <a:endCxn id="50" idx="2"/>
            </p:cNvCxnSpPr>
            <p:nvPr/>
          </p:nvCxnSpPr>
          <p:spPr>
            <a:xfrm flipV="1">
              <a:off x="2115944" y="2889823"/>
              <a:ext cx="0" cy="23412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199538E-4618-004C-B86F-6E4BAD3297B5}"/>
                </a:ext>
              </a:extLst>
            </p:cNvPr>
            <p:cNvCxnSpPr>
              <a:cxnSpLocks/>
              <a:stCxn id="41" idx="0"/>
            </p:cNvCxnSpPr>
            <p:nvPr/>
          </p:nvCxnSpPr>
          <p:spPr>
            <a:xfrm>
              <a:off x="5700069" y="2003454"/>
              <a:ext cx="146407" cy="41857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C407DC58-6D2E-F142-B979-1D636399CB7A}"/>
                </a:ext>
              </a:extLst>
            </p:cNvPr>
            <p:cNvSpPr/>
            <p:nvPr/>
          </p:nvSpPr>
          <p:spPr>
            <a:xfrm>
              <a:off x="816084" y="4090406"/>
              <a:ext cx="2599719" cy="4572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Adobe Code CI/CD</a:t>
              </a:r>
            </a:p>
          </p:txBody>
        </p:sp>
        <p:sp>
          <p:nvSpPr>
            <p:cNvPr id="35" name="Rounded Rectangle 34">
              <a:extLst>
                <a:ext uri="{FF2B5EF4-FFF2-40B4-BE49-F238E27FC236}">
                  <a16:creationId xmlns:a16="http://schemas.microsoft.com/office/drawing/2014/main" id="{54D73515-90D2-BC45-9912-437FE9E33D65}"/>
                </a:ext>
              </a:extLst>
            </p:cNvPr>
            <p:cNvSpPr/>
            <p:nvPr/>
          </p:nvSpPr>
          <p:spPr>
            <a:xfrm>
              <a:off x="8326203" y="5420228"/>
              <a:ext cx="2599719" cy="76892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Production Environment</a:t>
              </a:r>
            </a:p>
          </p:txBody>
        </p:sp>
        <p:sp>
          <p:nvSpPr>
            <p:cNvPr id="37" name="Rounded Rectangle 36">
              <a:extLst>
                <a:ext uri="{FF2B5EF4-FFF2-40B4-BE49-F238E27FC236}">
                  <a16:creationId xmlns:a16="http://schemas.microsoft.com/office/drawing/2014/main" id="{7D0A8CBD-C780-A545-803C-E5EA7510E49C}"/>
                </a:ext>
              </a:extLst>
            </p:cNvPr>
            <p:cNvSpPr/>
            <p:nvPr/>
          </p:nvSpPr>
          <p:spPr>
            <a:xfrm>
              <a:off x="8326202" y="3801539"/>
              <a:ext cx="2599719" cy="76892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Stage Environment</a:t>
              </a:r>
            </a:p>
          </p:txBody>
        </p:sp>
        <p:sp>
          <p:nvSpPr>
            <p:cNvPr id="38" name="Rounded Rectangle 37">
              <a:extLst>
                <a:ext uri="{FF2B5EF4-FFF2-40B4-BE49-F238E27FC236}">
                  <a16:creationId xmlns:a16="http://schemas.microsoft.com/office/drawing/2014/main" id="{F2C3A7CB-A855-D14A-9C34-6AAB5B384B1C}"/>
                </a:ext>
              </a:extLst>
            </p:cNvPr>
            <p:cNvSpPr/>
            <p:nvPr/>
          </p:nvSpPr>
          <p:spPr>
            <a:xfrm>
              <a:off x="8326203" y="2010098"/>
              <a:ext cx="2599719" cy="76892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Non-Production Environments</a:t>
              </a:r>
            </a:p>
          </p:txBody>
        </p:sp>
        <p:sp>
          <p:nvSpPr>
            <p:cNvPr id="39" name="Rounded Rectangle 38">
              <a:extLst>
                <a:ext uri="{FF2B5EF4-FFF2-40B4-BE49-F238E27FC236}">
                  <a16:creationId xmlns:a16="http://schemas.microsoft.com/office/drawing/2014/main" id="{E802C8C7-E88F-4547-8774-A9516A035E6A}"/>
                </a:ext>
              </a:extLst>
            </p:cNvPr>
            <p:cNvSpPr/>
            <p:nvPr/>
          </p:nvSpPr>
          <p:spPr>
            <a:xfrm>
              <a:off x="1808289" y="1112339"/>
              <a:ext cx="3412303" cy="4572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Adobe Release Orchestration</a:t>
              </a:r>
            </a:p>
          </p:txBody>
        </p:sp>
        <p:sp>
          <p:nvSpPr>
            <p:cNvPr id="40" name="Rounded Rectangle 39">
              <a:extLst>
                <a:ext uri="{FF2B5EF4-FFF2-40B4-BE49-F238E27FC236}">
                  <a16:creationId xmlns:a16="http://schemas.microsoft.com/office/drawing/2014/main" id="{82760810-EB22-4741-BCAC-70515662419B}"/>
                </a:ext>
              </a:extLst>
            </p:cNvPr>
            <p:cNvSpPr/>
            <p:nvPr/>
          </p:nvSpPr>
          <p:spPr>
            <a:xfrm>
              <a:off x="6379570" y="1112339"/>
              <a:ext cx="3412303" cy="4572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Customer Code CI/CD</a:t>
              </a:r>
            </a:p>
          </p:txBody>
        </p:sp>
        <p:sp>
          <p:nvSpPr>
            <p:cNvPr id="41" name="Rounded Rectangle 40">
              <a:extLst>
                <a:ext uri="{FF2B5EF4-FFF2-40B4-BE49-F238E27FC236}">
                  <a16:creationId xmlns:a16="http://schemas.microsoft.com/office/drawing/2014/main" id="{F16EACE7-E056-B645-8BF3-3B131A390001}"/>
                </a:ext>
              </a:extLst>
            </p:cNvPr>
            <p:cNvSpPr/>
            <p:nvPr/>
          </p:nvSpPr>
          <p:spPr>
            <a:xfrm>
              <a:off x="4417488" y="2003454"/>
              <a:ext cx="2565162" cy="365760"/>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Building/Testing</a:t>
              </a:r>
            </a:p>
          </p:txBody>
        </p:sp>
        <p:sp>
          <p:nvSpPr>
            <p:cNvPr id="42" name="Rounded Rectangle 41">
              <a:extLst>
                <a:ext uri="{FF2B5EF4-FFF2-40B4-BE49-F238E27FC236}">
                  <a16:creationId xmlns:a16="http://schemas.microsoft.com/office/drawing/2014/main" id="{1E1FBCCA-BF2C-2E4B-AA5B-DEAD40A5F028}"/>
                </a:ext>
              </a:extLst>
            </p:cNvPr>
            <p:cNvSpPr/>
            <p:nvPr/>
          </p:nvSpPr>
          <p:spPr>
            <a:xfrm>
              <a:off x="4417488" y="4842480"/>
              <a:ext cx="2555735" cy="365760"/>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Performance Testing</a:t>
              </a:r>
            </a:p>
          </p:txBody>
        </p:sp>
        <p:sp>
          <p:nvSpPr>
            <p:cNvPr id="43" name="Rounded Rectangle 42">
              <a:extLst>
                <a:ext uri="{FF2B5EF4-FFF2-40B4-BE49-F238E27FC236}">
                  <a16:creationId xmlns:a16="http://schemas.microsoft.com/office/drawing/2014/main" id="{D7699A3C-0BA3-3A47-9EEA-8C8D5114165C}"/>
                </a:ext>
              </a:extLst>
            </p:cNvPr>
            <p:cNvSpPr/>
            <p:nvPr/>
          </p:nvSpPr>
          <p:spPr>
            <a:xfrm>
              <a:off x="4417488" y="4295740"/>
              <a:ext cx="2555735" cy="365760"/>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Regression Testing</a:t>
              </a:r>
            </a:p>
          </p:txBody>
        </p:sp>
        <p:sp>
          <p:nvSpPr>
            <p:cNvPr id="44" name="Rounded Rectangle 43">
              <a:extLst>
                <a:ext uri="{FF2B5EF4-FFF2-40B4-BE49-F238E27FC236}">
                  <a16:creationId xmlns:a16="http://schemas.microsoft.com/office/drawing/2014/main" id="{F39DABDA-1916-0D41-8644-46CC69FE6F12}"/>
                </a:ext>
              </a:extLst>
            </p:cNvPr>
            <p:cNvSpPr/>
            <p:nvPr/>
          </p:nvSpPr>
          <p:spPr>
            <a:xfrm>
              <a:off x="4417488" y="3749000"/>
              <a:ext cx="2555736" cy="365760"/>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Security Testing</a:t>
              </a:r>
            </a:p>
          </p:txBody>
        </p:sp>
        <p:sp>
          <p:nvSpPr>
            <p:cNvPr id="45" name="Rounded Rectangle 44">
              <a:extLst>
                <a:ext uri="{FF2B5EF4-FFF2-40B4-BE49-F238E27FC236}">
                  <a16:creationId xmlns:a16="http://schemas.microsoft.com/office/drawing/2014/main" id="{8E5BAAA9-66D1-6A47-8730-54FADB63DA85}"/>
                </a:ext>
              </a:extLst>
            </p:cNvPr>
            <p:cNvSpPr/>
            <p:nvPr/>
          </p:nvSpPr>
          <p:spPr>
            <a:xfrm>
              <a:off x="4417488" y="3202260"/>
              <a:ext cx="2555735" cy="365760"/>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 Deployment</a:t>
              </a:r>
            </a:p>
          </p:txBody>
        </p:sp>
        <p:sp>
          <p:nvSpPr>
            <p:cNvPr id="46" name="Rounded Rectangle 45">
              <a:extLst>
                <a:ext uri="{FF2B5EF4-FFF2-40B4-BE49-F238E27FC236}">
                  <a16:creationId xmlns:a16="http://schemas.microsoft.com/office/drawing/2014/main" id="{9E691FC7-F4E9-7A46-84E8-CD84BC9FCBF8}"/>
                </a:ext>
              </a:extLst>
            </p:cNvPr>
            <p:cNvSpPr/>
            <p:nvPr/>
          </p:nvSpPr>
          <p:spPr>
            <a:xfrm>
              <a:off x="4412480" y="5621812"/>
              <a:ext cx="2560743" cy="365760"/>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Prod Deployment</a:t>
              </a:r>
            </a:p>
          </p:txBody>
        </p:sp>
        <p:sp>
          <p:nvSpPr>
            <p:cNvPr id="47" name="Rounded Rectangle 46">
              <a:extLst>
                <a:ext uri="{FF2B5EF4-FFF2-40B4-BE49-F238E27FC236}">
                  <a16:creationId xmlns:a16="http://schemas.microsoft.com/office/drawing/2014/main" id="{D79F493F-C960-B549-B5F3-9257DDC1B72D}"/>
                </a:ext>
              </a:extLst>
            </p:cNvPr>
            <p:cNvSpPr/>
            <p:nvPr/>
          </p:nvSpPr>
          <p:spPr>
            <a:xfrm>
              <a:off x="4438923" y="2467278"/>
              <a:ext cx="2543726" cy="365760"/>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Image Building</a:t>
              </a:r>
            </a:p>
          </p:txBody>
        </p:sp>
        <p:sp>
          <p:nvSpPr>
            <p:cNvPr id="3" name="Right Brace 2">
              <a:extLst>
                <a:ext uri="{FF2B5EF4-FFF2-40B4-BE49-F238E27FC236}">
                  <a16:creationId xmlns:a16="http://schemas.microsoft.com/office/drawing/2014/main" id="{1E5CDEA6-D521-EB4F-BA51-E183A471B26B}"/>
                </a:ext>
              </a:extLst>
            </p:cNvPr>
            <p:cNvSpPr/>
            <p:nvPr/>
          </p:nvSpPr>
          <p:spPr>
            <a:xfrm>
              <a:off x="7447175" y="2003454"/>
              <a:ext cx="329938" cy="8295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Right Brace 47">
              <a:extLst>
                <a:ext uri="{FF2B5EF4-FFF2-40B4-BE49-F238E27FC236}">
                  <a16:creationId xmlns:a16="http://schemas.microsoft.com/office/drawing/2014/main" id="{03E8DF37-6849-0C4E-8833-A2B86DC64746}"/>
                </a:ext>
              </a:extLst>
            </p:cNvPr>
            <p:cNvSpPr/>
            <p:nvPr/>
          </p:nvSpPr>
          <p:spPr>
            <a:xfrm>
              <a:off x="7447174" y="3199476"/>
              <a:ext cx="329939" cy="20087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Right Brace 48">
              <a:extLst>
                <a:ext uri="{FF2B5EF4-FFF2-40B4-BE49-F238E27FC236}">
                  <a16:creationId xmlns:a16="http://schemas.microsoft.com/office/drawing/2014/main" id="{00B45546-E882-6F4D-9E07-14F5326AB3A5}"/>
                </a:ext>
              </a:extLst>
            </p:cNvPr>
            <p:cNvSpPr/>
            <p:nvPr/>
          </p:nvSpPr>
          <p:spPr>
            <a:xfrm>
              <a:off x="7447173" y="5494667"/>
              <a:ext cx="329939" cy="8295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Rounded Rectangle 49">
              <a:extLst>
                <a:ext uri="{FF2B5EF4-FFF2-40B4-BE49-F238E27FC236}">
                  <a16:creationId xmlns:a16="http://schemas.microsoft.com/office/drawing/2014/main" id="{60D923FD-D2EA-A141-ADCA-34FCA37F8E9F}"/>
                </a:ext>
              </a:extLst>
            </p:cNvPr>
            <p:cNvSpPr/>
            <p:nvPr/>
          </p:nvSpPr>
          <p:spPr>
            <a:xfrm>
              <a:off x="816084" y="2425999"/>
              <a:ext cx="2599719" cy="46382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Baseline AEM Releases</a:t>
              </a:r>
            </a:p>
          </p:txBody>
        </p:sp>
        <p:cxnSp>
          <p:nvCxnSpPr>
            <p:cNvPr id="53" name="Elbow Connector 52">
              <a:extLst>
                <a:ext uri="{FF2B5EF4-FFF2-40B4-BE49-F238E27FC236}">
                  <a16:creationId xmlns:a16="http://schemas.microsoft.com/office/drawing/2014/main" id="{687D45BA-8C4C-9046-89AB-FC3107AAAB4F}"/>
                </a:ext>
              </a:extLst>
            </p:cNvPr>
            <p:cNvCxnSpPr>
              <a:cxnSpLocks/>
              <a:stCxn id="39" idx="2"/>
              <a:endCxn id="41" idx="0"/>
            </p:cNvCxnSpPr>
            <p:nvPr/>
          </p:nvCxnSpPr>
          <p:spPr>
            <a:xfrm rot="16200000" flipH="1">
              <a:off x="4390297" y="693682"/>
              <a:ext cx="433915" cy="2185629"/>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a:extLst>
                <a:ext uri="{FF2B5EF4-FFF2-40B4-BE49-F238E27FC236}">
                  <a16:creationId xmlns:a16="http://schemas.microsoft.com/office/drawing/2014/main" id="{7E266947-778C-654C-80BD-555982C5B783}"/>
                </a:ext>
              </a:extLst>
            </p:cNvPr>
            <p:cNvCxnSpPr>
              <a:cxnSpLocks/>
              <a:stCxn id="40" idx="2"/>
              <a:endCxn id="41" idx="0"/>
            </p:cNvCxnSpPr>
            <p:nvPr/>
          </p:nvCxnSpPr>
          <p:spPr>
            <a:xfrm rot="5400000">
              <a:off x="6675938" y="593670"/>
              <a:ext cx="433915" cy="2385653"/>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5B0DC62-8581-C849-8F9F-8C8E404C9C05}"/>
                </a:ext>
              </a:extLst>
            </p:cNvPr>
            <p:cNvCxnSpPr>
              <a:cxnSpLocks/>
            </p:cNvCxnSpPr>
            <p:nvPr/>
          </p:nvCxnSpPr>
          <p:spPr>
            <a:xfrm flipH="1">
              <a:off x="3442246" y="2650157"/>
              <a:ext cx="97023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1" name="Rounded Rectangle 60">
              <a:extLst>
                <a:ext uri="{FF2B5EF4-FFF2-40B4-BE49-F238E27FC236}">
                  <a16:creationId xmlns:a16="http://schemas.microsoft.com/office/drawing/2014/main" id="{C75237FB-8634-EE44-995E-0476B72472B6}"/>
                </a:ext>
              </a:extLst>
            </p:cNvPr>
            <p:cNvSpPr/>
            <p:nvPr/>
          </p:nvSpPr>
          <p:spPr>
            <a:xfrm>
              <a:off x="816084" y="3451820"/>
              <a:ext cx="2599719" cy="4572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Adobe Release Validation</a:t>
              </a:r>
            </a:p>
          </p:txBody>
        </p:sp>
        <p:sp>
          <p:nvSpPr>
            <p:cNvPr id="62" name="Rounded Rectangle 61">
              <a:extLst>
                <a:ext uri="{FF2B5EF4-FFF2-40B4-BE49-F238E27FC236}">
                  <a16:creationId xmlns:a16="http://schemas.microsoft.com/office/drawing/2014/main" id="{C64C39EA-2873-4747-AC2C-4491D04E5823}"/>
                </a:ext>
              </a:extLst>
            </p:cNvPr>
            <p:cNvSpPr/>
            <p:nvPr/>
          </p:nvSpPr>
          <p:spPr>
            <a:xfrm>
              <a:off x="816084" y="4773900"/>
              <a:ext cx="2599719" cy="4572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t>Adobe Code Changes</a:t>
              </a:r>
            </a:p>
          </p:txBody>
        </p:sp>
        <p:sp>
          <p:nvSpPr>
            <p:cNvPr id="63" name="Rounded Rectangle 62">
              <a:extLst>
                <a:ext uri="{FF2B5EF4-FFF2-40B4-BE49-F238E27FC236}">
                  <a16:creationId xmlns:a16="http://schemas.microsoft.com/office/drawing/2014/main" id="{23ACB8FA-B41D-C149-B690-8835F8761042}"/>
                </a:ext>
              </a:extLst>
            </p:cNvPr>
            <p:cNvSpPr/>
            <p:nvPr/>
          </p:nvSpPr>
          <p:spPr>
            <a:xfrm>
              <a:off x="8518163" y="262577"/>
              <a:ext cx="2935539" cy="44228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Code Changes</a:t>
              </a:r>
            </a:p>
          </p:txBody>
        </p:sp>
        <p:cxnSp>
          <p:nvCxnSpPr>
            <p:cNvPr id="70" name="Elbow Connector 69">
              <a:extLst>
                <a:ext uri="{FF2B5EF4-FFF2-40B4-BE49-F238E27FC236}">
                  <a16:creationId xmlns:a16="http://schemas.microsoft.com/office/drawing/2014/main" id="{98FF60C7-1214-0B49-BD9B-345AE002F96D}"/>
                </a:ext>
              </a:extLst>
            </p:cNvPr>
            <p:cNvCxnSpPr>
              <a:cxnSpLocks/>
              <a:stCxn id="63" idx="2"/>
              <a:endCxn id="40" idx="0"/>
            </p:cNvCxnSpPr>
            <p:nvPr/>
          </p:nvCxnSpPr>
          <p:spPr>
            <a:xfrm rot="5400000">
              <a:off x="8832089" y="-41505"/>
              <a:ext cx="407478" cy="190021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D1E9EBB-6B33-B34F-AB81-0118C3F978D9}"/>
                </a:ext>
              </a:extLst>
            </p:cNvPr>
            <p:cNvSpPr txBox="1"/>
            <p:nvPr/>
          </p:nvSpPr>
          <p:spPr>
            <a:xfrm>
              <a:off x="444092" y="5470952"/>
              <a:ext cx="3343701" cy="461665"/>
            </a:xfrm>
            <a:prstGeom prst="rect">
              <a:avLst/>
            </a:prstGeom>
            <a:noFill/>
          </p:spPr>
          <p:txBody>
            <a:bodyPr wrap="square" rtlCol="0">
              <a:spAutoFit/>
            </a:bodyPr>
            <a:lstStyle/>
            <a:p>
              <a:pPr algn="ctr"/>
              <a:r>
                <a:rPr lang="en-US" sz="2400">
                  <a:solidFill>
                    <a:srgbClr val="FBB034"/>
                  </a:solidFill>
                  <a:latin typeface="Adobe Clean Light" panose="020B0303020404020204" pitchFamily="34" charset="0"/>
                </a:rPr>
                <a:t>Several Times a Day</a:t>
              </a:r>
            </a:p>
          </p:txBody>
        </p:sp>
        <p:sp>
          <p:nvSpPr>
            <p:cNvPr id="77" name="Right Brace 76">
              <a:extLst>
                <a:ext uri="{FF2B5EF4-FFF2-40B4-BE49-F238E27FC236}">
                  <a16:creationId xmlns:a16="http://schemas.microsoft.com/office/drawing/2014/main" id="{309F3DEE-168E-EA41-978C-7D74D7B5D6EA}"/>
                </a:ext>
              </a:extLst>
            </p:cNvPr>
            <p:cNvSpPr/>
            <p:nvPr/>
          </p:nvSpPr>
          <p:spPr>
            <a:xfrm flipH="1">
              <a:off x="249168" y="2228851"/>
              <a:ext cx="329939" cy="3819948"/>
            </a:xfrm>
            <a:prstGeom prst="rightBrace">
              <a:avLst>
                <a:gd name="adj1" fmla="val 8333"/>
                <a:gd name="adj2" fmla="val 46586"/>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3974062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 y="1073672"/>
            <a:ext cx="11579384" cy="5181600"/>
          </a:xfrm>
        </p:spPr>
        <p:txBody>
          <a:bodyPr>
            <a:normAutofit/>
          </a:bodyPr>
          <a:lstStyle/>
          <a:p>
            <a:r>
              <a:rPr lang="en-US" dirty="0"/>
              <a:t>Open source development tool used to build and manage Java-based projects.</a:t>
            </a:r>
          </a:p>
          <a:p>
            <a:pPr lvl="1"/>
            <a:r>
              <a:rPr lang="en-US" dirty="0"/>
              <a:t>It describes how software is built, as well as its dependencies</a:t>
            </a:r>
          </a:p>
          <a:p>
            <a:pPr lvl="1"/>
            <a:r>
              <a:rPr lang="en-US" dirty="0"/>
              <a:t>Has a central repository from which it can dynamically download Java libraries and plug-ins</a:t>
            </a:r>
          </a:p>
          <a:p>
            <a:r>
              <a:rPr lang="en-US" dirty="0"/>
              <a:t>Configured using Project Object Model (POM) files.</a:t>
            </a:r>
          </a:p>
          <a:p>
            <a:r>
              <a:rPr lang="en-US" dirty="0"/>
              <a:t>Advantages </a:t>
            </a:r>
          </a:p>
          <a:p>
            <a:pPr lvl="1"/>
            <a:r>
              <a:rPr lang="en-US" dirty="0"/>
              <a:t>Build process is easier (after the project is set up properly)</a:t>
            </a:r>
          </a:p>
          <a:p>
            <a:pPr lvl="1"/>
            <a:r>
              <a:rPr lang="en-US" dirty="0"/>
              <a:t>Provides a uniform build system</a:t>
            </a:r>
          </a:p>
          <a:p>
            <a:pPr lvl="1"/>
            <a:r>
              <a:rPr lang="en-US" dirty="0"/>
              <a:t>Provides quality project information</a:t>
            </a:r>
          </a:p>
          <a:p>
            <a:pPr lvl="1"/>
            <a:r>
              <a:rPr lang="en-US" dirty="0"/>
              <a:t>Provides guidelines for development best practices</a:t>
            </a:r>
          </a:p>
          <a:p>
            <a:pPr lvl="1"/>
            <a:r>
              <a:rPr lang="en-US" dirty="0"/>
              <a:t>Allows transparent migration to new features</a:t>
            </a:r>
          </a:p>
          <a:p>
            <a:endParaRPr lang="en-US" dirty="0"/>
          </a:p>
        </p:txBody>
      </p:sp>
      <p:sp>
        <p:nvSpPr>
          <p:cNvPr id="2" name="Title 1"/>
          <p:cNvSpPr>
            <a:spLocks noGrp="1"/>
          </p:cNvSpPr>
          <p:nvPr>
            <p:ph type="title"/>
          </p:nvPr>
        </p:nvSpPr>
        <p:spPr>
          <a:xfrm>
            <a:off x="320040" y="296432"/>
            <a:ext cx="11579385" cy="625475"/>
          </a:xfrm>
        </p:spPr>
        <p:txBody>
          <a:bodyPr/>
          <a:lstStyle/>
          <a:p>
            <a:pPr lvl="1"/>
            <a:r>
              <a:rPr lang="en-US" dirty="0"/>
              <a:t>Maven</a:t>
            </a:r>
          </a:p>
        </p:txBody>
      </p:sp>
      <p:sp>
        <p:nvSpPr>
          <p:cNvPr id="4" name="Slide Number Placeholder 3"/>
          <p:cNvSpPr>
            <a:spLocks noGrp="1"/>
          </p:cNvSpPr>
          <p:nvPr>
            <p:ph type="sldNum" sz="quarter" idx="4294967295"/>
          </p:nvPr>
        </p:nvSpPr>
        <p:spPr>
          <a:xfrm>
            <a:off x="0" y="0"/>
            <a:ext cx="0" cy="0"/>
          </a:xfrm>
        </p:spPr>
        <p:txBody>
          <a:bodyPr/>
          <a:lstStyle/>
          <a:p>
            <a:fld id="{90156F56-D5AE-4C6F-B826-C69D1BC521BB}" type="slidenum">
              <a:rPr lang="en-US" smtClean="0"/>
              <a:pPr/>
              <a:t>126</a:t>
            </a:fld>
            <a:endParaRPr lang="en-US" dirty="0"/>
          </a:p>
        </p:txBody>
      </p:sp>
    </p:spTree>
    <p:extLst>
      <p:ext uri="{BB962C8B-B14F-4D97-AF65-F5344CB8AC3E}">
        <p14:creationId xmlns:p14="http://schemas.microsoft.com/office/powerpoint/2010/main" val="323655093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 y="1073672"/>
            <a:ext cx="11579384" cy="5181600"/>
          </a:xfrm>
        </p:spPr>
        <p:txBody>
          <a:bodyPr>
            <a:normAutofit/>
          </a:bodyPr>
          <a:lstStyle/>
          <a:p>
            <a:r>
              <a:rPr lang="en-US" dirty="0"/>
              <a:t>POM files are XML files that contain the identity and structure of the project, build configuration, and other dependencies</a:t>
            </a:r>
          </a:p>
          <a:p>
            <a:r>
              <a:rPr lang="en-US" dirty="0"/>
              <a:t>A POM file contains:</a:t>
            </a:r>
          </a:p>
          <a:p>
            <a:pPr lvl="1"/>
            <a:r>
              <a:rPr lang="en-US" dirty="0"/>
              <a:t>General project information</a:t>
            </a:r>
          </a:p>
          <a:p>
            <a:pPr lvl="1"/>
            <a:r>
              <a:rPr lang="en-US" dirty="0"/>
              <a:t>Build settings</a:t>
            </a:r>
          </a:p>
          <a:p>
            <a:pPr lvl="1"/>
            <a:r>
              <a:rPr lang="en-US" dirty="0"/>
              <a:t>Build environment</a:t>
            </a:r>
          </a:p>
          <a:p>
            <a:pPr lvl="1"/>
            <a:r>
              <a:rPr lang="en-US" dirty="0"/>
              <a:t>POM relationships and dependencies</a:t>
            </a:r>
          </a:p>
          <a:p>
            <a:pPr lvl="1"/>
            <a:r>
              <a:rPr lang="en-US" dirty="0"/>
              <a:t>Snapshot versions</a:t>
            </a:r>
          </a:p>
          <a:p>
            <a:pPr lvl="1"/>
            <a:r>
              <a:rPr lang="en-US" dirty="0"/>
              <a:t>Property references</a:t>
            </a:r>
          </a:p>
          <a:p>
            <a:pPr lvl="1"/>
            <a:r>
              <a:rPr lang="en-US" dirty="0"/>
              <a:t>Plug-ins</a:t>
            </a:r>
          </a:p>
          <a:p>
            <a:endParaRPr lang="en-US" dirty="0"/>
          </a:p>
        </p:txBody>
      </p:sp>
      <p:sp>
        <p:nvSpPr>
          <p:cNvPr id="20" name="Title 19">
            <a:extLst>
              <a:ext uri="{FF2B5EF4-FFF2-40B4-BE49-F238E27FC236}">
                <a16:creationId xmlns:a16="http://schemas.microsoft.com/office/drawing/2014/main" id="{CC1DB943-79FF-BD4B-8A2B-31EB2E04FDB1}"/>
              </a:ext>
            </a:extLst>
          </p:cNvPr>
          <p:cNvSpPr>
            <a:spLocks noGrp="1"/>
          </p:cNvSpPr>
          <p:nvPr>
            <p:ph type="title"/>
          </p:nvPr>
        </p:nvSpPr>
        <p:spPr>
          <a:xfrm>
            <a:off x="320040" y="296432"/>
            <a:ext cx="11579385" cy="625475"/>
          </a:xfrm>
        </p:spPr>
        <p:txBody>
          <a:bodyPr/>
          <a:lstStyle/>
          <a:p>
            <a:r>
              <a:rPr lang="en-US" dirty="0"/>
              <a:t>Contents of a POM File</a:t>
            </a:r>
          </a:p>
        </p:txBody>
      </p:sp>
      <p:sp>
        <p:nvSpPr>
          <p:cNvPr id="4" name="Slide Number Placeholder 3"/>
          <p:cNvSpPr>
            <a:spLocks noGrp="1"/>
          </p:cNvSpPr>
          <p:nvPr>
            <p:ph type="sldNum" sz="quarter" idx="4294967295"/>
          </p:nvPr>
        </p:nvSpPr>
        <p:spPr>
          <a:xfrm>
            <a:off x="0" y="0"/>
            <a:ext cx="0" cy="0"/>
          </a:xfrm>
        </p:spPr>
        <p:txBody>
          <a:bodyPr/>
          <a:lstStyle/>
          <a:p>
            <a:fld id="{90156F56-D5AE-4C6F-B826-C69D1BC521BB}" type="slidenum">
              <a:rPr lang="en-US" smtClean="0"/>
              <a:pPr/>
              <a:t>127</a:t>
            </a:fld>
            <a:endParaRPr lang="en-US" dirty="0"/>
          </a:p>
        </p:txBody>
      </p:sp>
      <p:grpSp>
        <p:nvGrpSpPr>
          <p:cNvPr id="5" name="Group 4">
            <a:extLst>
              <a:ext uri="{FF2B5EF4-FFF2-40B4-BE49-F238E27FC236}">
                <a16:creationId xmlns:a16="http://schemas.microsoft.com/office/drawing/2014/main" id="{080B62E1-D19B-41F6-8CBC-0D6D3043BC62}"/>
              </a:ext>
            </a:extLst>
          </p:cNvPr>
          <p:cNvGrpSpPr/>
          <p:nvPr/>
        </p:nvGrpSpPr>
        <p:grpSpPr>
          <a:xfrm>
            <a:off x="6945524" y="1836709"/>
            <a:ext cx="4095275" cy="3981579"/>
            <a:chOff x="6704717" y="1175266"/>
            <a:chExt cx="5060118" cy="5149334"/>
          </a:xfrm>
        </p:grpSpPr>
        <p:pic>
          <p:nvPicPr>
            <p:cNvPr id="6" name="Picture 5">
              <a:extLst>
                <a:ext uri="{FF2B5EF4-FFF2-40B4-BE49-F238E27FC236}">
                  <a16:creationId xmlns:a16="http://schemas.microsoft.com/office/drawing/2014/main" id="{E8358FC4-9E3F-464C-9905-79865AE53719}"/>
                </a:ext>
              </a:extLst>
            </p:cNvPr>
            <p:cNvPicPr>
              <a:picLocks noChangeAspect="1"/>
            </p:cNvPicPr>
            <p:nvPr/>
          </p:nvPicPr>
          <p:blipFill>
            <a:blip r:embed="rId2"/>
            <a:stretch>
              <a:fillRect/>
            </a:stretch>
          </p:blipFill>
          <p:spPr>
            <a:xfrm>
              <a:off x="6704717" y="1653135"/>
              <a:ext cx="5060118" cy="4671465"/>
            </a:xfrm>
            <a:prstGeom prst="rect">
              <a:avLst/>
            </a:prstGeom>
          </p:spPr>
        </p:pic>
        <p:sp>
          <p:nvSpPr>
            <p:cNvPr id="7" name="TextBox 6">
              <a:extLst>
                <a:ext uri="{FF2B5EF4-FFF2-40B4-BE49-F238E27FC236}">
                  <a16:creationId xmlns:a16="http://schemas.microsoft.com/office/drawing/2014/main" id="{2FA8C49F-3317-4FCC-9426-21785CDF4FAB}"/>
                </a:ext>
              </a:extLst>
            </p:cNvPr>
            <p:cNvSpPr txBox="1"/>
            <p:nvPr/>
          </p:nvSpPr>
          <p:spPr>
            <a:xfrm>
              <a:off x="7187315" y="1175266"/>
              <a:ext cx="3829878" cy="477363"/>
            </a:xfrm>
            <a:prstGeom prst="rect">
              <a:avLst/>
            </a:prstGeom>
            <a:noFill/>
          </p:spPr>
          <p:txBody>
            <a:bodyPr wrap="square" rtlCol="0">
              <a:spAutoFit/>
            </a:bodyPr>
            <a:lstStyle/>
            <a:p>
              <a:pPr algn="ctr"/>
              <a:r>
                <a:rPr lang="en-US" sz="1798" kern="0" dirty="0">
                  <a:solidFill>
                    <a:sysClr val="windowText" lastClr="000000"/>
                  </a:solidFill>
                </a:rPr>
                <a:t>Sample POM file</a:t>
              </a:r>
            </a:p>
          </p:txBody>
        </p:sp>
      </p:grpSp>
    </p:spTree>
    <p:extLst>
      <p:ext uri="{BB962C8B-B14F-4D97-AF65-F5344CB8AC3E}">
        <p14:creationId xmlns:p14="http://schemas.microsoft.com/office/powerpoint/2010/main" val="127697155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 y="1073672"/>
            <a:ext cx="11579384" cy="5181600"/>
          </a:xfrm>
        </p:spPr>
        <p:txBody>
          <a:bodyPr>
            <a:normAutofit/>
          </a:bodyPr>
          <a:lstStyle/>
          <a:p>
            <a:r>
              <a:rPr lang="en-US" dirty="0"/>
              <a:t>API Jar is a special JAR file provided by Adobe</a:t>
            </a:r>
          </a:p>
          <a:p>
            <a:pPr lvl="1"/>
            <a:r>
              <a:rPr lang="en-US" dirty="0"/>
              <a:t>Used to reduce the number of dependencies</a:t>
            </a:r>
          </a:p>
          <a:p>
            <a:r>
              <a:rPr lang="en-US" dirty="0"/>
              <a:t>API Jar file contains:</a:t>
            </a:r>
          </a:p>
          <a:p>
            <a:pPr lvl="1"/>
            <a:r>
              <a:rPr lang="en-US" dirty="0"/>
              <a:t>All public Java APIs exposed by Experience Manager .</a:t>
            </a:r>
          </a:p>
          <a:p>
            <a:pPr lvl="1"/>
            <a:r>
              <a:rPr lang="en-US" dirty="0"/>
              <a:t>Limited external libraries—all public APIs available in Experience Manager that comes from Apache Sling, Apache Jackrabbit, Apache Lucene, Google Guava, and two libraries used for image processing</a:t>
            </a:r>
          </a:p>
          <a:p>
            <a:pPr lvl="1"/>
            <a:r>
              <a:rPr lang="en-US" dirty="0"/>
              <a:t>Interfaces and classes exported by an OSGi bundle in Experience Manager </a:t>
            </a:r>
          </a:p>
          <a:p>
            <a:pPr lvl="1"/>
            <a:r>
              <a:rPr lang="en-US" dirty="0"/>
              <a:t>MANIFEST.MF file with the correct package export versions for all the exported packages</a:t>
            </a:r>
          </a:p>
          <a:p>
            <a:endParaRPr lang="en-US" dirty="0"/>
          </a:p>
        </p:txBody>
      </p:sp>
      <p:sp>
        <p:nvSpPr>
          <p:cNvPr id="8" name="Title 7">
            <a:extLst>
              <a:ext uri="{FF2B5EF4-FFF2-40B4-BE49-F238E27FC236}">
                <a16:creationId xmlns:a16="http://schemas.microsoft.com/office/drawing/2014/main" id="{D0BBFCC2-63F7-5847-97D0-11A3D9DCC57F}"/>
              </a:ext>
            </a:extLst>
          </p:cNvPr>
          <p:cNvSpPr>
            <a:spLocks noGrp="1"/>
          </p:cNvSpPr>
          <p:nvPr>
            <p:ph type="title"/>
          </p:nvPr>
        </p:nvSpPr>
        <p:spPr>
          <a:xfrm>
            <a:off x="320040" y="296432"/>
            <a:ext cx="11579385" cy="625475"/>
          </a:xfrm>
        </p:spPr>
        <p:txBody>
          <a:bodyPr/>
          <a:lstStyle/>
          <a:p>
            <a:r>
              <a:rPr lang="en-US" dirty="0"/>
              <a:t>API Jar  (Uber Jar in AEM 6.5)</a:t>
            </a:r>
          </a:p>
        </p:txBody>
      </p:sp>
      <p:sp>
        <p:nvSpPr>
          <p:cNvPr id="4" name="Slide Number Placeholder 3"/>
          <p:cNvSpPr>
            <a:spLocks noGrp="1"/>
          </p:cNvSpPr>
          <p:nvPr>
            <p:ph type="sldNum" sz="quarter" idx="4294967295"/>
          </p:nvPr>
        </p:nvSpPr>
        <p:spPr>
          <a:xfrm>
            <a:off x="0" y="0"/>
            <a:ext cx="0" cy="0"/>
          </a:xfrm>
        </p:spPr>
        <p:txBody>
          <a:bodyPr/>
          <a:lstStyle/>
          <a:p>
            <a:fld id="{90156F56-D5AE-4C6F-B826-C69D1BC521BB}" type="slidenum">
              <a:rPr lang="en-US" smtClean="0"/>
              <a:pPr/>
              <a:t>128</a:t>
            </a:fld>
            <a:endParaRPr lang="en-US" dirty="0"/>
          </a:p>
        </p:txBody>
      </p:sp>
    </p:spTree>
    <p:extLst>
      <p:ext uri="{BB962C8B-B14F-4D97-AF65-F5344CB8AC3E}">
        <p14:creationId xmlns:p14="http://schemas.microsoft.com/office/powerpoint/2010/main" val="22098546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36F4AE-8AB9-A347-9700-EDA47F70F6B1}"/>
              </a:ext>
            </a:extLst>
          </p:cNvPr>
          <p:cNvSpPr>
            <a:spLocks noGrp="1"/>
          </p:cNvSpPr>
          <p:nvPr>
            <p:ph type="title"/>
          </p:nvPr>
        </p:nvSpPr>
        <p:spPr>
          <a:xfrm>
            <a:off x="320040" y="296432"/>
            <a:ext cx="11579385" cy="625475"/>
          </a:xfrm>
        </p:spPr>
        <p:txBody>
          <a:bodyPr/>
          <a:lstStyle/>
          <a:p>
            <a:r>
              <a:rPr lang="en-US" dirty="0"/>
              <a:t>API Jar and </a:t>
            </a:r>
            <a:r>
              <a:rPr lang="en-US" i="1" dirty="0" err="1"/>
              <a:t>pom.xml</a:t>
            </a:r>
            <a:endParaRPr lang="en-US" i="1" dirty="0"/>
          </a:p>
        </p:txBody>
      </p:sp>
      <p:sp>
        <p:nvSpPr>
          <p:cNvPr id="2" name="Slide Number Placeholder 1">
            <a:extLst>
              <a:ext uri="{FF2B5EF4-FFF2-40B4-BE49-F238E27FC236}">
                <a16:creationId xmlns:a16="http://schemas.microsoft.com/office/drawing/2014/main" id="{F9D30714-1285-A846-9CFD-7E6F955BB8ED}"/>
              </a:ext>
            </a:extLst>
          </p:cNvPr>
          <p:cNvSpPr>
            <a:spLocks noGrp="1"/>
          </p:cNvSpPr>
          <p:nvPr>
            <p:ph type="sldNum" sz="quarter" idx="4294967295"/>
          </p:nvPr>
        </p:nvSpPr>
        <p:spPr>
          <a:xfrm>
            <a:off x="0" y="0"/>
            <a:ext cx="0" cy="0"/>
          </a:xfrm>
        </p:spPr>
        <p:txBody>
          <a:bodyPr/>
          <a:lstStyle/>
          <a:p>
            <a:pPr algn="ctr"/>
            <a:fld id="{90156F56-D5AE-4C6F-B826-C69D1BC521BB}" type="slidenum">
              <a:rPr lang="en-US" smtClean="0"/>
              <a:pPr algn="ctr"/>
              <a:t>129</a:t>
            </a:fld>
            <a:endParaRPr lang="en-US" dirty="0"/>
          </a:p>
        </p:txBody>
      </p:sp>
      <p:pic>
        <p:nvPicPr>
          <p:cNvPr id="7" name="Picture 6" descr="A screenshot of a cell phone&#10;&#10;Description automatically generated">
            <a:extLst>
              <a:ext uri="{FF2B5EF4-FFF2-40B4-BE49-F238E27FC236}">
                <a16:creationId xmlns:a16="http://schemas.microsoft.com/office/drawing/2014/main" id="{CDFC9CCE-89B4-064F-A759-FE482F4FF5E7}"/>
              </a:ext>
            </a:extLst>
          </p:cNvPr>
          <p:cNvPicPr>
            <a:picLocks noChangeAspect="1"/>
          </p:cNvPicPr>
          <p:nvPr/>
        </p:nvPicPr>
        <p:blipFill>
          <a:blip r:embed="rId2"/>
          <a:stretch>
            <a:fillRect/>
          </a:stretch>
        </p:blipFill>
        <p:spPr>
          <a:xfrm>
            <a:off x="1168330" y="1399512"/>
            <a:ext cx="9063224" cy="1818881"/>
          </a:xfrm>
          <a:prstGeom prst="rect">
            <a:avLst/>
          </a:prstGeom>
          <a:ln>
            <a:noFill/>
          </a:ln>
          <a:effectLst>
            <a:outerShdw blurRad="292100" dist="139700" dir="2700000" algn="tl" rotWithShape="0">
              <a:srgbClr val="333333">
                <a:alpha val="65000"/>
              </a:srgbClr>
            </a:outerShdw>
          </a:effectLst>
        </p:spPr>
      </p:pic>
      <p:pic>
        <p:nvPicPr>
          <p:cNvPr id="11" name="Picture 10" descr="A close up of a person&#10;&#10;Description automatically generated">
            <a:extLst>
              <a:ext uri="{FF2B5EF4-FFF2-40B4-BE49-F238E27FC236}">
                <a16:creationId xmlns:a16="http://schemas.microsoft.com/office/drawing/2014/main" id="{B50976EC-0D34-FA4A-8413-3E136EEE8625}"/>
              </a:ext>
            </a:extLst>
          </p:cNvPr>
          <p:cNvPicPr>
            <a:picLocks noChangeAspect="1"/>
          </p:cNvPicPr>
          <p:nvPr/>
        </p:nvPicPr>
        <p:blipFill>
          <a:blip r:embed="rId3"/>
          <a:stretch>
            <a:fillRect/>
          </a:stretch>
        </p:blipFill>
        <p:spPr>
          <a:xfrm>
            <a:off x="2006529" y="4313736"/>
            <a:ext cx="4254500" cy="1384300"/>
          </a:xfrm>
          <a:prstGeom prst="rect">
            <a:avLst/>
          </a:prstGeom>
          <a:ln>
            <a:noFill/>
          </a:ln>
          <a:effectLst>
            <a:outerShdw blurRad="292100" dist="139700" dir="2700000" algn="tl" rotWithShape="0">
              <a:srgbClr val="333333">
                <a:alpha val="65000"/>
              </a:srgbClr>
            </a:outerShdw>
          </a:effectLst>
        </p:spPr>
      </p:pic>
      <p:grpSp>
        <p:nvGrpSpPr>
          <p:cNvPr id="6" name="Group 5">
            <a:extLst>
              <a:ext uri="{FF2B5EF4-FFF2-40B4-BE49-F238E27FC236}">
                <a16:creationId xmlns:a16="http://schemas.microsoft.com/office/drawing/2014/main" id="{F08A718E-18FE-0843-811A-87221623F629}"/>
              </a:ext>
            </a:extLst>
          </p:cNvPr>
          <p:cNvGrpSpPr/>
          <p:nvPr/>
        </p:nvGrpSpPr>
        <p:grpSpPr>
          <a:xfrm>
            <a:off x="7455977" y="4023863"/>
            <a:ext cx="3412316" cy="864754"/>
            <a:chOff x="1193966" y="3777673"/>
            <a:chExt cx="3412316" cy="864754"/>
          </a:xfrm>
        </p:grpSpPr>
        <p:sp>
          <p:nvSpPr>
            <p:cNvPr id="8" name="Rectangular Callout 7">
              <a:extLst>
                <a:ext uri="{FF2B5EF4-FFF2-40B4-BE49-F238E27FC236}">
                  <a16:creationId xmlns:a16="http://schemas.microsoft.com/office/drawing/2014/main" id="{5829D2CA-7B7D-824C-9738-B5D3AF15864A}"/>
                </a:ext>
              </a:extLst>
            </p:cNvPr>
            <p:cNvSpPr/>
            <p:nvPr/>
          </p:nvSpPr>
          <p:spPr>
            <a:xfrm>
              <a:off x="1193967" y="3777673"/>
              <a:ext cx="3412315" cy="864754"/>
            </a:xfrm>
            <a:prstGeom prst="wedgeRectCallout">
              <a:avLst>
                <a:gd name="adj1" fmla="val -78125"/>
                <a:gd name="adj2" fmla="val -171647"/>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dirty="0" err="1"/>
                <a:t>pom.xml</a:t>
              </a:r>
              <a:r>
                <a:rPr lang="de-CH" b="1" dirty="0"/>
                <a:t>: </a:t>
              </a:r>
              <a:r>
                <a:rPr lang="de-CH" b="1" dirty="0" err="1"/>
                <a:t>Define</a:t>
              </a:r>
              <a:r>
                <a:rPr lang="de-CH" b="1" dirty="0"/>
                <a:t> a </a:t>
              </a:r>
              <a:r>
                <a:rPr lang="de-CH" b="1" dirty="0" err="1"/>
                <a:t>dependency</a:t>
              </a:r>
              <a:r>
                <a:rPr lang="de-CH" b="1" dirty="0"/>
                <a:t> on </a:t>
              </a:r>
              <a:r>
                <a:rPr lang="de-CH" b="1" dirty="0" err="1"/>
                <a:t>the</a:t>
              </a:r>
              <a:r>
                <a:rPr lang="de-CH" b="1" dirty="0"/>
                <a:t> API </a:t>
              </a:r>
              <a:r>
                <a:rPr lang="de-CH" b="1" dirty="0" err="1"/>
                <a:t>jar</a:t>
              </a:r>
              <a:r>
                <a:rPr lang="de-CH" b="1" dirty="0"/>
                <a:t> </a:t>
              </a:r>
              <a:r>
                <a:rPr lang="de-CH" b="1" dirty="0" err="1"/>
                <a:t>that</a:t>
              </a:r>
              <a:r>
                <a:rPr lang="de-CH" b="1" dirty="0"/>
                <a:t> </a:t>
              </a:r>
              <a:r>
                <a:rPr lang="de-CH" b="1" dirty="0" err="1"/>
                <a:t>matches</a:t>
              </a:r>
              <a:r>
                <a:rPr lang="de-CH" b="1" dirty="0"/>
                <a:t> </a:t>
              </a:r>
              <a:r>
                <a:rPr lang="de-CH" b="1" dirty="0" err="1"/>
                <a:t>the</a:t>
              </a:r>
              <a:r>
                <a:rPr lang="de-CH" b="1" dirty="0"/>
                <a:t> AEM </a:t>
              </a:r>
              <a:r>
                <a:rPr lang="de-CH" b="1" dirty="0" err="1"/>
                <a:t>version</a:t>
              </a:r>
              <a:r>
                <a:rPr lang="de-CH" b="1" dirty="0"/>
                <a:t> </a:t>
              </a:r>
              <a:endParaRPr lang="en-US" dirty="0"/>
            </a:p>
          </p:txBody>
        </p:sp>
        <p:sp>
          <p:nvSpPr>
            <p:cNvPr id="9" name="Rectangular Callout 8">
              <a:extLst>
                <a:ext uri="{FF2B5EF4-FFF2-40B4-BE49-F238E27FC236}">
                  <a16:creationId xmlns:a16="http://schemas.microsoft.com/office/drawing/2014/main" id="{A68CF4E4-4194-B049-9DB2-35A69D81A7E3}"/>
                </a:ext>
              </a:extLst>
            </p:cNvPr>
            <p:cNvSpPr/>
            <p:nvPr/>
          </p:nvSpPr>
          <p:spPr>
            <a:xfrm>
              <a:off x="1193966" y="3777673"/>
              <a:ext cx="3412315" cy="864754"/>
            </a:xfrm>
            <a:prstGeom prst="wedgeRectCallout">
              <a:avLst>
                <a:gd name="adj1" fmla="val -99701"/>
                <a:gd name="adj2" fmla="val 119485"/>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dirty="0" err="1"/>
                <a:t>pom.xml</a:t>
              </a:r>
              <a:r>
                <a:rPr lang="de-CH" b="1" dirty="0"/>
                <a:t>: </a:t>
              </a:r>
              <a:r>
                <a:rPr lang="de-CH" b="1" dirty="0" err="1"/>
                <a:t>Define</a:t>
              </a:r>
              <a:r>
                <a:rPr lang="de-CH" b="1" dirty="0"/>
                <a:t> a </a:t>
              </a:r>
              <a:r>
                <a:rPr lang="de-CH" b="1" dirty="0" err="1"/>
                <a:t>dependency</a:t>
              </a:r>
              <a:r>
                <a:rPr lang="de-CH" b="1" dirty="0"/>
                <a:t> on </a:t>
              </a:r>
              <a:r>
                <a:rPr lang="de-CH" b="1" dirty="0" err="1"/>
                <a:t>the</a:t>
              </a:r>
              <a:r>
                <a:rPr lang="de-CH" b="1" dirty="0"/>
                <a:t> API </a:t>
              </a:r>
              <a:r>
                <a:rPr lang="de-CH" b="1" dirty="0" err="1"/>
                <a:t>jar</a:t>
              </a:r>
              <a:r>
                <a:rPr lang="de-CH" b="1" dirty="0"/>
                <a:t> </a:t>
              </a:r>
              <a:r>
                <a:rPr lang="de-CH" b="1" dirty="0" err="1"/>
                <a:t>that</a:t>
              </a:r>
              <a:r>
                <a:rPr lang="de-CH" b="1" dirty="0"/>
                <a:t> </a:t>
              </a:r>
              <a:r>
                <a:rPr lang="de-CH" b="1" dirty="0" err="1"/>
                <a:t>matches</a:t>
              </a:r>
              <a:r>
                <a:rPr lang="de-CH" b="1" dirty="0"/>
                <a:t> </a:t>
              </a:r>
              <a:r>
                <a:rPr lang="de-CH" b="1" dirty="0" err="1"/>
                <a:t>the</a:t>
              </a:r>
              <a:r>
                <a:rPr lang="de-CH" b="1" dirty="0"/>
                <a:t> AEM </a:t>
              </a:r>
              <a:r>
                <a:rPr lang="de-CH" b="1" dirty="0" err="1"/>
                <a:t>version</a:t>
              </a:r>
              <a:r>
                <a:rPr lang="de-CH" b="1" dirty="0"/>
                <a:t> </a:t>
              </a:r>
              <a:endParaRPr lang="en-US" dirty="0"/>
            </a:p>
          </p:txBody>
        </p:sp>
      </p:grpSp>
    </p:spTree>
    <p:extLst>
      <p:ext uri="{BB962C8B-B14F-4D97-AF65-F5344CB8AC3E}">
        <p14:creationId xmlns:p14="http://schemas.microsoft.com/office/powerpoint/2010/main" val="762479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296432"/>
            <a:ext cx="11579385" cy="625475"/>
          </a:xfrm>
        </p:spPr>
        <p:txBody>
          <a:bodyPr/>
          <a:lstStyle/>
          <a:p>
            <a:r>
              <a:rPr lang="en-US" dirty="0"/>
              <a:t>Adobe Experience Manager Platform</a:t>
            </a:r>
          </a:p>
        </p:txBody>
      </p:sp>
      <p:sp>
        <p:nvSpPr>
          <p:cNvPr id="3" name="Content Placeholder 2"/>
          <p:cNvSpPr>
            <a:spLocks noGrp="1"/>
          </p:cNvSpPr>
          <p:nvPr>
            <p:ph idx="1"/>
          </p:nvPr>
        </p:nvSpPr>
        <p:spPr>
          <a:xfrm>
            <a:off x="320040" y="1073672"/>
            <a:ext cx="5774373" cy="5181600"/>
          </a:xfrm>
        </p:spPr>
        <p:txBody>
          <a:bodyPr>
            <a:normAutofit fontScale="92500"/>
          </a:bodyPr>
          <a:lstStyle/>
          <a:p>
            <a:pPr lvl="1"/>
            <a:r>
              <a:rPr lang="en-US" dirty="0"/>
              <a:t>Open-source elements:</a:t>
            </a:r>
          </a:p>
          <a:p>
            <a:pPr lvl="2"/>
            <a:r>
              <a:rPr lang="en-US" dirty="0">
                <a:sym typeface="Helvetica" charset="0"/>
              </a:rPr>
              <a:t>OSGi Application Runtime – Apache Felix</a:t>
            </a:r>
          </a:p>
          <a:p>
            <a:pPr lvl="2"/>
            <a:r>
              <a:rPr lang="en-US" dirty="0">
                <a:sym typeface="Helvetica" charset="0"/>
              </a:rPr>
              <a:t>Java Content Repository (JCR)  - Apache Jackrabbit Oak / CRX</a:t>
            </a:r>
          </a:p>
          <a:p>
            <a:pPr lvl="2"/>
            <a:r>
              <a:rPr lang="en-US" dirty="0">
                <a:sym typeface="Helvetica" charset="0"/>
              </a:rPr>
              <a:t>Web Application Framework – Apache Sling</a:t>
            </a:r>
            <a:endParaRPr lang="en-US" dirty="0"/>
          </a:p>
          <a:p>
            <a:pPr lvl="1"/>
            <a:r>
              <a:rPr lang="en-US" dirty="0"/>
              <a:t>Proprietary components:</a:t>
            </a:r>
          </a:p>
          <a:p>
            <a:pPr lvl="2"/>
            <a:r>
              <a:rPr lang="en-US" dirty="0"/>
              <a:t>Granite / Coral UI framework</a:t>
            </a:r>
          </a:p>
          <a:p>
            <a:pPr lvl="2"/>
            <a:r>
              <a:rPr lang="en-US" dirty="0"/>
              <a:t>Workflow Engine</a:t>
            </a:r>
          </a:p>
          <a:p>
            <a:pPr lvl="2"/>
            <a:r>
              <a:rPr lang="en-US" dirty="0"/>
              <a:t>Asset and Asset Metadata (XMP) Support</a:t>
            </a:r>
          </a:p>
          <a:p>
            <a:pPr lvl="2"/>
            <a:r>
              <a:rPr lang="en-US" dirty="0"/>
              <a:t>Translation, Localization, and Internationalization</a:t>
            </a:r>
          </a:p>
          <a:p>
            <a:pPr lvl="2"/>
            <a:r>
              <a:rPr lang="en-US" dirty="0"/>
              <a:t>Experience Platform support</a:t>
            </a:r>
          </a:p>
        </p:txBody>
      </p:sp>
      <p:sp>
        <p:nvSpPr>
          <p:cNvPr id="4" name="Slide Number Placeholder 3"/>
          <p:cNvSpPr>
            <a:spLocks noGrp="1"/>
          </p:cNvSpPr>
          <p:nvPr>
            <p:ph type="sldNum" sz="quarter" idx="4294967295"/>
          </p:nvPr>
        </p:nvSpPr>
        <p:spPr>
          <a:xfrm>
            <a:off x="0" y="6565900"/>
            <a:ext cx="1016000" cy="168275"/>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13</a:t>
            </a:fld>
            <a:endParaRPr lang="en-US" dirty="0"/>
          </a:p>
        </p:txBody>
      </p:sp>
      <p:grpSp>
        <p:nvGrpSpPr>
          <p:cNvPr id="6" name="Group 5">
            <a:extLst>
              <a:ext uri="{FF2B5EF4-FFF2-40B4-BE49-F238E27FC236}">
                <a16:creationId xmlns:a16="http://schemas.microsoft.com/office/drawing/2014/main" id="{B457547E-EFA6-3949-819F-CE4A7B66CF16}"/>
              </a:ext>
            </a:extLst>
          </p:cNvPr>
          <p:cNvGrpSpPr/>
          <p:nvPr/>
        </p:nvGrpSpPr>
        <p:grpSpPr>
          <a:xfrm>
            <a:off x="6909352" y="2599981"/>
            <a:ext cx="4873073" cy="2969546"/>
            <a:chOff x="1196255" y="1407878"/>
            <a:chExt cx="9704211" cy="4690705"/>
          </a:xfrm>
        </p:grpSpPr>
        <p:grpSp>
          <p:nvGrpSpPr>
            <p:cNvPr id="7" name="Group 6">
              <a:extLst>
                <a:ext uri="{FF2B5EF4-FFF2-40B4-BE49-F238E27FC236}">
                  <a16:creationId xmlns:a16="http://schemas.microsoft.com/office/drawing/2014/main" id="{8872E803-E9B2-3948-9081-0C7AA0FFFDFB}"/>
                </a:ext>
              </a:extLst>
            </p:cNvPr>
            <p:cNvGrpSpPr/>
            <p:nvPr/>
          </p:nvGrpSpPr>
          <p:grpSpPr>
            <a:xfrm>
              <a:off x="1196255" y="1625807"/>
              <a:ext cx="9704211" cy="4472776"/>
              <a:chOff x="1192424" y="1624394"/>
              <a:chExt cx="9711796" cy="4476272"/>
            </a:xfrm>
          </p:grpSpPr>
          <p:sp>
            <p:nvSpPr>
              <p:cNvPr id="11" name="Round Same Side Corner Rectangle 4">
                <a:extLst>
                  <a:ext uri="{FF2B5EF4-FFF2-40B4-BE49-F238E27FC236}">
                    <a16:creationId xmlns:a16="http://schemas.microsoft.com/office/drawing/2014/main" id="{C91FA30A-9582-0D4A-BE95-89F1799352BA}"/>
                  </a:ext>
                </a:extLst>
              </p:cNvPr>
              <p:cNvSpPr/>
              <p:nvPr/>
            </p:nvSpPr>
            <p:spPr>
              <a:xfrm>
                <a:off x="1192424" y="1624394"/>
                <a:ext cx="9711796" cy="4330635"/>
              </a:xfrm>
              <a:prstGeom prst="round2SameRect">
                <a:avLst>
                  <a:gd name="adj1" fmla="val 10331"/>
                  <a:gd name="adj2" fmla="val 0"/>
                </a:avLst>
              </a:prstGeom>
              <a:solidFill>
                <a:srgbClr val="FF616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2"/>
                <a:endParaRPr lang="en-US" sz="1797" dirty="0">
                  <a:solidFill>
                    <a:prstClr val="white"/>
                  </a:solidFill>
                  <a:latin typeface="Adobe Clean"/>
                </a:endParaRPr>
              </a:p>
            </p:txBody>
          </p:sp>
          <p:sp>
            <p:nvSpPr>
              <p:cNvPr id="12" name="TextBox 11">
                <a:extLst>
                  <a:ext uri="{FF2B5EF4-FFF2-40B4-BE49-F238E27FC236}">
                    <a16:creationId xmlns:a16="http://schemas.microsoft.com/office/drawing/2014/main" id="{B300ED27-74B2-4249-9AA6-35B9489C8557}"/>
                  </a:ext>
                </a:extLst>
              </p:cNvPr>
              <p:cNvSpPr txBox="1"/>
              <p:nvPr/>
            </p:nvSpPr>
            <p:spPr>
              <a:xfrm>
                <a:off x="1192424" y="4985842"/>
                <a:ext cx="9711796" cy="1114824"/>
              </a:xfrm>
              <a:prstGeom prst="rect">
                <a:avLst/>
              </a:prstGeom>
              <a:noFill/>
            </p:spPr>
            <p:txBody>
              <a:bodyPr wrap="square" rtlCol="0">
                <a:spAutoFit/>
              </a:bodyPr>
              <a:lstStyle/>
              <a:p>
                <a:pPr algn="ctr" defTabSz="913852"/>
                <a:r>
                  <a:rPr lang="en-US" b="1" dirty="0">
                    <a:solidFill>
                      <a:prstClr val="white"/>
                    </a:solidFill>
                    <a:latin typeface="Adobe Clean" panose="020B0503020404020204" pitchFamily="34" charset="0"/>
                  </a:rPr>
                  <a:t>Apache Felix</a:t>
                </a:r>
              </a:p>
              <a:p>
                <a:pPr algn="ctr" defTabSz="913852"/>
                <a:r>
                  <a:rPr lang="en-US" dirty="0">
                    <a:solidFill>
                      <a:prstClr val="white"/>
                    </a:solidFill>
                    <a:latin typeface="Adobe Clean" panose="020B0503020404020204" pitchFamily="34" charset="0"/>
                  </a:rPr>
                  <a:t>OSGi Java Container</a:t>
                </a:r>
              </a:p>
            </p:txBody>
          </p:sp>
        </p:grpSp>
        <p:sp>
          <p:nvSpPr>
            <p:cNvPr id="8" name="Rounded Rectangle 5">
              <a:extLst>
                <a:ext uri="{FF2B5EF4-FFF2-40B4-BE49-F238E27FC236}">
                  <a16:creationId xmlns:a16="http://schemas.microsoft.com/office/drawing/2014/main" id="{0A793B4F-AB83-9E4C-B9B9-4B8119CD0CD0}"/>
                </a:ext>
              </a:extLst>
            </p:cNvPr>
            <p:cNvSpPr/>
            <p:nvPr/>
          </p:nvSpPr>
          <p:spPr>
            <a:xfrm>
              <a:off x="2238560" y="3809182"/>
              <a:ext cx="7619601" cy="1119520"/>
            </a:xfrm>
            <a:prstGeom prst="roundRect">
              <a:avLst/>
            </a:prstGeom>
            <a:solidFill>
              <a:srgbClr val="FFC000"/>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2"/>
              <a:r>
                <a:rPr lang="en-US" b="1" dirty="0">
                  <a:solidFill>
                    <a:prstClr val="white"/>
                  </a:solidFill>
                  <a:latin typeface="Adobe Clean" panose="020B0503020404020204" pitchFamily="34" charset="0"/>
                </a:rPr>
                <a:t>Apache Jackrabbit Oak</a:t>
              </a:r>
            </a:p>
            <a:p>
              <a:pPr algn="ctr" defTabSz="913852"/>
              <a:r>
                <a:rPr lang="en-US" dirty="0">
                  <a:solidFill>
                    <a:prstClr val="white"/>
                  </a:solidFill>
                  <a:latin typeface="Adobe Clean" panose="020B0503020404020204" pitchFamily="34" charset="0"/>
                </a:rPr>
                <a:t>JCR Repository / Storage Layer</a:t>
              </a:r>
            </a:p>
          </p:txBody>
        </p:sp>
        <p:sp>
          <p:nvSpPr>
            <p:cNvPr id="9" name="Rounded Rectangle 6">
              <a:extLst>
                <a:ext uri="{FF2B5EF4-FFF2-40B4-BE49-F238E27FC236}">
                  <a16:creationId xmlns:a16="http://schemas.microsoft.com/office/drawing/2014/main" id="{31326EE0-65AE-EC43-A762-53F5B036BA55}"/>
                </a:ext>
              </a:extLst>
            </p:cNvPr>
            <p:cNvSpPr/>
            <p:nvPr/>
          </p:nvSpPr>
          <p:spPr>
            <a:xfrm>
              <a:off x="2238560" y="2602818"/>
              <a:ext cx="7619601" cy="1119520"/>
            </a:xfrm>
            <a:prstGeom prst="roundRect">
              <a:avLst/>
            </a:prstGeom>
            <a:solidFill>
              <a:srgbClr val="92D050"/>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2"/>
              <a:r>
                <a:rPr lang="en-US" b="1" dirty="0">
                  <a:solidFill>
                    <a:prstClr val="white"/>
                  </a:solidFill>
                  <a:latin typeface="Adobe Clean" panose="020B0503020404020204" pitchFamily="34" charset="0"/>
                </a:rPr>
                <a:t>Apache Sling</a:t>
              </a:r>
            </a:p>
            <a:p>
              <a:pPr algn="ctr" defTabSz="913852"/>
              <a:r>
                <a:rPr lang="en-US" dirty="0">
                  <a:solidFill>
                    <a:prstClr val="white"/>
                  </a:solidFill>
                  <a:latin typeface="Adobe Clean" panose="020B0503020404020204" pitchFamily="34" charset="0"/>
                </a:rPr>
                <a:t>Web Application Framework</a:t>
              </a:r>
            </a:p>
          </p:txBody>
        </p:sp>
        <p:sp>
          <p:nvSpPr>
            <p:cNvPr id="10" name="Rounded Rectangle 7">
              <a:extLst>
                <a:ext uri="{FF2B5EF4-FFF2-40B4-BE49-F238E27FC236}">
                  <a16:creationId xmlns:a16="http://schemas.microsoft.com/office/drawing/2014/main" id="{64909906-504D-EE44-A690-F89D51ACF4F7}"/>
                </a:ext>
              </a:extLst>
            </p:cNvPr>
            <p:cNvSpPr/>
            <p:nvPr/>
          </p:nvSpPr>
          <p:spPr>
            <a:xfrm>
              <a:off x="2238561" y="1407878"/>
              <a:ext cx="7619601" cy="1119521"/>
            </a:xfrm>
            <a:prstGeom prst="roundRect">
              <a:avLst/>
            </a:prstGeom>
            <a:solidFill>
              <a:srgbClr val="00B0F0"/>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2"/>
              <a:r>
                <a:rPr lang="en-US" b="1" dirty="0">
                  <a:solidFill>
                    <a:prstClr val="white"/>
                  </a:solidFill>
                  <a:latin typeface="Adobe Clean" panose="020B0503020404020204" pitchFamily="34" charset="0"/>
                </a:rPr>
                <a:t>AEM</a:t>
              </a:r>
              <a:br>
                <a:rPr lang="en-US" b="1" dirty="0">
                  <a:solidFill>
                    <a:prstClr val="white"/>
                  </a:solidFill>
                  <a:latin typeface="Adobe Clean" panose="020B0503020404020204" pitchFamily="34" charset="0"/>
                </a:rPr>
              </a:br>
              <a:r>
                <a:rPr lang="en-US" dirty="0">
                  <a:solidFill>
                    <a:prstClr val="white"/>
                  </a:solidFill>
                  <a:latin typeface="Adobe Clean" panose="020B0503020404020204" pitchFamily="34" charset="0"/>
                </a:rPr>
                <a:t>Application Layer</a:t>
              </a:r>
            </a:p>
          </p:txBody>
        </p:sp>
      </p:grpSp>
    </p:spTree>
    <p:extLst>
      <p:ext uri="{BB962C8B-B14F-4D97-AF65-F5344CB8AC3E}">
        <p14:creationId xmlns:p14="http://schemas.microsoft.com/office/powerpoint/2010/main" val="322237213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9F2C54A-B726-8A4A-95CF-8A78B21C2C24}"/>
              </a:ext>
            </a:extLst>
          </p:cNvPr>
          <p:cNvSpPr>
            <a:spLocks noGrp="1"/>
          </p:cNvSpPr>
          <p:nvPr>
            <p:ph idx="1"/>
          </p:nvPr>
        </p:nvSpPr>
        <p:spPr>
          <a:xfrm>
            <a:off x="320040" y="1073672"/>
            <a:ext cx="11579384" cy="5181600"/>
          </a:xfrm>
        </p:spPr>
        <p:txBody>
          <a:bodyPr>
            <a:normAutofit/>
          </a:bodyPr>
          <a:lstStyle/>
          <a:p>
            <a:r>
              <a:rPr lang="en-US" dirty="0"/>
              <a:t>Strongly recommended for any Experience Manager project</a:t>
            </a:r>
          </a:p>
          <a:p>
            <a:pPr lvl="1"/>
            <a:r>
              <a:rPr lang="en-US" dirty="0"/>
              <a:t>Creates a minimal, best-practices-based Adobe Experience Manager project</a:t>
            </a:r>
          </a:p>
          <a:p>
            <a:pPr lvl="1"/>
            <a:r>
              <a:rPr lang="en-US" dirty="0"/>
              <a:t>Built in support for Adobe Experience Manager as a Cloud Service</a:t>
            </a:r>
          </a:p>
          <a:p>
            <a:pPr lvl="1"/>
            <a:r>
              <a:rPr lang="en-US" dirty="0"/>
              <a:t>Built in SPA support</a:t>
            </a:r>
          </a:p>
          <a:p>
            <a:pPr lvl="1"/>
            <a:endParaRPr lang="en-US" dirty="0"/>
          </a:p>
          <a:p>
            <a:endParaRPr lang="en-US" dirty="0"/>
          </a:p>
        </p:txBody>
      </p:sp>
      <p:sp>
        <p:nvSpPr>
          <p:cNvPr id="3" name="Title 2">
            <a:extLst>
              <a:ext uri="{FF2B5EF4-FFF2-40B4-BE49-F238E27FC236}">
                <a16:creationId xmlns:a16="http://schemas.microsoft.com/office/drawing/2014/main" id="{05C0DF3E-05A9-B54C-8BB6-137FBA6ED6EE}"/>
              </a:ext>
            </a:extLst>
          </p:cNvPr>
          <p:cNvSpPr>
            <a:spLocks noGrp="1"/>
          </p:cNvSpPr>
          <p:nvPr>
            <p:ph type="title"/>
          </p:nvPr>
        </p:nvSpPr>
        <p:spPr>
          <a:xfrm>
            <a:off x="320040" y="296432"/>
            <a:ext cx="11579385" cy="625475"/>
          </a:xfrm>
        </p:spPr>
        <p:txBody>
          <a:bodyPr/>
          <a:lstStyle/>
          <a:p>
            <a:r>
              <a:rPr lang="en-US" dirty="0"/>
              <a:t>AEM Project Archetype 25</a:t>
            </a:r>
          </a:p>
        </p:txBody>
      </p:sp>
      <p:sp>
        <p:nvSpPr>
          <p:cNvPr id="2" name="Slide Number Placeholder 1">
            <a:extLst>
              <a:ext uri="{FF2B5EF4-FFF2-40B4-BE49-F238E27FC236}">
                <a16:creationId xmlns:a16="http://schemas.microsoft.com/office/drawing/2014/main" id="{AD09430D-FDDD-EB45-9F2F-99F2C9B05D55}"/>
              </a:ext>
            </a:extLst>
          </p:cNvPr>
          <p:cNvSpPr>
            <a:spLocks noGrp="1"/>
          </p:cNvSpPr>
          <p:nvPr>
            <p:ph type="sldNum" sz="quarter" idx="4294967295"/>
          </p:nvPr>
        </p:nvSpPr>
        <p:spPr>
          <a:xfrm>
            <a:off x="0" y="6565900"/>
            <a:ext cx="1016000" cy="168275"/>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130</a:t>
            </a:fld>
            <a:endParaRPr lang="en-US" dirty="0"/>
          </a:p>
        </p:txBody>
      </p:sp>
      <p:pic>
        <p:nvPicPr>
          <p:cNvPr id="6" name="Picture 5" descr="A screenshot of a cell phone&#10;&#10;Description automatically generated">
            <a:extLst>
              <a:ext uri="{FF2B5EF4-FFF2-40B4-BE49-F238E27FC236}">
                <a16:creationId xmlns:a16="http://schemas.microsoft.com/office/drawing/2014/main" id="{6646771C-E056-0040-BD4A-62BB4F771EF9}"/>
              </a:ext>
            </a:extLst>
          </p:cNvPr>
          <p:cNvPicPr>
            <a:picLocks noChangeAspect="1"/>
          </p:cNvPicPr>
          <p:nvPr/>
        </p:nvPicPr>
        <p:blipFill>
          <a:blip r:embed="rId2"/>
          <a:stretch>
            <a:fillRect/>
          </a:stretch>
        </p:blipFill>
        <p:spPr>
          <a:xfrm>
            <a:off x="5411332" y="3096800"/>
            <a:ext cx="6039739" cy="27875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40171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650601-2D9F-8545-A123-D6B7CDB293B0}"/>
              </a:ext>
            </a:extLst>
          </p:cNvPr>
          <p:cNvSpPr>
            <a:spLocks noGrp="1"/>
          </p:cNvSpPr>
          <p:nvPr>
            <p:ph type="title"/>
          </p:nvPr>
        </p:nvSpPr>
        <p:spPr/>
        <p:txBody>
          <a:bodyPr/>
          <a:lstStyle/>
          <a:p>
            <a:r>
              <a:rPr lang="en-US" dirty="0"/>
              <a:t>AEM Project Archetype  Modules</a:t>
            </a:r>
          </a:p>
        </p:txBody>
      </p:sp>
      <p:sp>
        <p:nvSpPr>
          <p:cNvPr id="4" name="Content Placeholder 3">
            <a:extLst>
              <a:ext uri="{FF2B5EF4-FFF2-40B4-BE49-F238E27FC236}">
                <a16:creationId xmlns:a16="http://schemas.microsoft.com/office/drawing/2014/main" id="{13E4E82A-082F-C941-B4F7-DCBC8C5285D6}"/>
              </a:ext>
            </a:extLst>
          </p:cNvPr>
          <p:cNvSpPr>
            <a:spLocks noGrp="1"/>
          </p:cNvSpPr>
          <p:nvPr>
            <p:ph idx="1"/>
          </p:nvPr>
        </p:nvSpPr>
        <p:spPr/>
        <p:txBody>
          <a:bodyPr>
            <a:normAutofit/>
          </a:bodyPr>
          <a:lstStyle/>
          <a:p>
            <a:r>
              <a:rPr lang="en-US" sz="2300" b="1" dirty="0"/>
              <a:t>all</a:t>
            </a:r>
            <a:r>
              <a:rPr lang="en-US" sz="2300" dirty="0"/>
              <a:t> – container package </a:t>
            </a:r>
          </a:p>
          <a:p>
            <a:r>
              <a:rPr lang="en-US" sz="2300" b="1" dirty="0"/>
              <a:t>core</a:t>
            </a:r>
            <a:r>
              <a:rPr lang="en-US" sz="2300" dirty="0"/>
              <a:t> – java bundle containing core functionality</a:t>
            </a:r>
          </a:p>
          <a:p>
            <a:r>
              <a:rPr lang="en-US" sz="2300" b="1" dirty="0"/>
              <a:t>dispatcher</a:t>
            </a:r>
            <a:r>
              <a:rPr lang="en-US" sz="2300" dirty="0"/>
              <a:t> – dispatcher configuration</a:t>
            </a:r>
          </a:p>
          <a:p>
            <a:r>
              <a:rPr lang="en-US" sz="2300" b="1" dirty="0" err="1"/>
              <a:t>ui.apps</a:t>
            </a:r>
            <a:r>
              <a:rPr lang="en-US" sz="2300" b="1" dirty="0"/>
              <a:t> </a:t>
            </a:r>
            <a:r>
              <a:rPr lang="en-US" sz="2300" dirty="0"/>
              <a:t>–/apps and /</a:t>
            </a:r>
            <a:r>
              <a:rPr lang="en-US" sz="2300" dirty="0" err="1"/>
              <a:t>etc</a:t>
            </a:r>
            <a:endParaRPr lang="en-US" sz="2300" dirty="0"/>
          </a:p>
          <a:p>
            <a:r>
              <a:rPr lang="en-US" sz="2300" b="1" dirty="0" err="1"/>
              <a:t>ui.apps.structure</a:t>
            </a:r>
            <a:r>
              <a:rPr lang="en-US" sz="2300" b="1" dirty="0"/>
              <a:t> </a:t>
            </a:r>
            <a:r>
              <a:rPr lang="en-US" sz="2300" dirty="0"/>
              <a:t>–  repository roots into which project code deploys</a:t>
            </a:r>
          </a:p>
          <a:p>
            <a:r>
              <a:rPr lang="en-US" sz="2300" b="1" dirty="0" err="1"/>
              <a:t>ui.config</a:t>
            </a:r>
            <a:r>
              <a:rPr lang="en-US" sz="2300" b="1" dirty="0"/>
              <a:t> </a:t>
            </a:r>
            <a:r>
              <a:rPr lang="en-US" sz="2300" dirty="0"/>
              <a:t>– OSGi configuration definitions </a:t>
            </a:r>
          </a:p>
          <a:p>
            <a:r>
              <a:rPr lang="en-US" sz="2300" b="1" dirty="0" err="1"/>
              <a:t>ui.content</a:t>
            </a:r>
            <a:r>
              <a:rPr lang="en-US" sz="2300" b="1" dirty="0"/>
              <a:t> </a:t>
            </a:r>
            <a:r>
              <a:rPr lang="en-US" sz="2300" dirty="0"/>
              <a:t>– content using the components from </a:t>
            </a:r>
            <a:r>
              <a:rPr lang="en-US" sz="2300" i="1" dirty="0" err="1"/>
              <a:t>ui.apps</a:t>
            </a:r>
            <a:endParaRPr lang="en-US" sz="2300" i="1" dirty="0"/>
          </a:p>
          <a:p>
            <a:endParaRPr lang="en-US" dirty="0"/>
          </a:p>
        </p:txBody>
      </p:sp>
      <p:sp>
        <p:nvSpPr>
          <p:cNvPr id="7" name="Content Placeholder 6">
            <a:extLst>
              <a:ext uri="{FF2B5EF4-FFF2-40B4-BE49-F238E27FC236}">
                <a16:creationId xmlns:a16="http://schemas.microsoft.com/office/drawing/2014/main" id="{EDB176A2-ABA7-C740-8C95-C6B38AEC4F23}"/>
              </a:ext>
            </a:extLst>
          </p:cNvPr>
          <p:cNvSpPr>
            <a:spLocks noGrp="1"/>
          </p:cNvSpPr>
          <p:nvPr>
            <p:ph idx="11"/>
          </p:nvPr>
        </p:nvSpPr>
        <p:spPr/>
        <p:txBody>
          <a:bodyPr>
            <a:normAutofit lnSpcReduction="10000"/>
          </a:bodyPr>
          <a:lstStyle/>
          <a:p>
            <a:r>
              <a:rPr lang="en-US" sz="2100" b="1" dirty="0" err="1"/>
              <a:t>ui.tests</a:t>
            </a:r>
            <a:r>
              <a:rPr lang="en-US" sz="2100" b="1" dirty="0"/>
              <a:t> </a:t>
            </a:r>
            <a:r>
              <a:rPr lang="en-US" sz="2100" dirty="0"/>
              <a:t>– java bundle containing Junit tests that are executed server-side</a:t>
            </a:r>
          </a:p>
          <a:p>
            <a:r>
              <a:rPr lang="en-US" sz="2100" b="1" dirty="0" err="1"/>
              <a:t>ui.launcher</a:t>
            </a:r>
            <a:r>
              <a:rPr lang="en-US" sz="2100" b="1" dirty="0"/>
              <a:t>  </a:t>
            </a:r>
            <a:r>
              <a:rPr lang="en-US" sz="2100" dirty="0"/>
              <a:t>- glue code that deploys </a:t>
            </a:r>
            <a:r>
              <a:rPr lang="en-US" sz="2100" dirty="0" err="1"/>
              <a:t>ui.tests</a:t>
            </a:r>
            <a:endParaRPr lang="en-US" sz="2100" dirty="0"/>
          </a:p>
          <a:p>
            <a:r>
              <a:rPr lang="en-US" sz="2100" b="1" dirty="0" err="1"/>
              <a:t>ui.frontend.general</a:t>
            </a:r>
            <a:r>
              <a:rPr lang="en-US" sz="2100" b="1" dirty="0"/>
              <a:t> </a:t>
            </a:r>
            <a:r>
              <a:rPr lang="en-US" sz="2100" dirty="0"/>
              <a:t>– optional artifacts required to use the general Webpack-based front-end build module. Results of build copied into </a:t>
            </a:r>
            <a:r>
              <a:rPr lang="en-US" sz="2100" i="1" dirty="0" err="1"/>
              <a:t>ui.apps</a:t>
            </a:r>
            <a:r>
              <a:rPr lang="en-US" sz="2100" i="1" dirty="0"/>
              <a:t> </a:t>
            </a:r>
            <a:r>
              <a:rPr lang="en-US" sz="2100" dirty="0"/>
              <a:t>as a client library</a:t>
            </a:r>
          </a:p>
          <a:p>
            <a:r>
              <a:rPr lang="en-US" sz="2100" b="1" dirty="0" err="1"/>
              <a:t>ui.frontend.react</a:t>
            </a:r>
            <a:r>
              <a:rPr lang="en-US" sz="2100" b="1" dirty="0"/>
              <a:t> </a:t>
            </a:r>
            <a:r>
              <a:rPr lang="en-US" sz="2100" dirty="0"/>
              <a:t>- optional artifacts required when creating a SPA project based on React. Results of build copied into </a:t>
            </a:r>
            <a:r>
              <a:rPr lang="en-US" sz="2100" i="1" dirty="0" err="1"/>
              <a:t>ui.apps</a:t>
            </a:r>
            <a:r>
              <a:rPr lang="en-US" sz="2100" i="1" dirty="0"/>
              <a:t> </a:t>
            </a:r>
            <a:r>
              <a:rPr lang="en-US" sz="2100" dirty="0"/>
              <a:t>as a client library</a:t>
            </a:r>
          </a:p>
          <a:p>
            <a:r>
              <a:rPr lang="en-US" sz="2100" b="1" dirty="0" err="1"/>
              <a:t>ui.frontend.angular</a:t>
            </a:r>
            <a:r>
              <a:rPr lang="en-US" sz="2100" b="1" dirty="0"/>
              <a:t> </a:t>
            </a:r>
            <a:r>
              <a:rPr lang="en-US" sz="2100" dirty="0"/>
              <a:t>– optional artifacts required when creating a SPA project based on Angular. Results of build copied into </a:t>
            </a:r>
            <a:r>
              <a:rPr lang="en-US" sz="2100" i="1" dirty="0" err="1"/>
              <a:t>ui.apps</a:t>
            </a:r>
            <a:r>
              <a:rPr lang="en-US" sz="2100" i="1" dirty="0"/>
              <a:t> </a:t>
            </a:r>
            <a:r>
              <a:rPr lang="en-US" sz="2100" dirty="0"/>
              <a:t>as a client library</a:t>
            </a:r>
          </a:p>
          <a:p>
            <a:endParaRPr lang="en-US" dirty="0"/>
          </a:p>
        </p:txBody>
      </p:sp>
      <p:sp>
        <p:nvSpPr>
          <p:cNvPr id="2" name="Slide Number Placeholder 1">
            <a:extLst>
              <a:ext uri="{FF2B5EF4-FFF2-40B4-BE49-F238E27FC236}">
                <a16:creationId xmlns:a16="http://schemas.microsoft.com/office/drawing/2014/main" id="{F1AEF59B-033D-4245-A900-144C5FF633D4}"/>
              </a:ext>
            </a:extLst>
          </p:cNvPr>
          <p:cNvSpPr>
            <a:spLocks noGrp="1"/>
          </p:cNvSpPr>
          <p:nvPr>
            <p:ph type="sldNum" sz="quarter" idx="4294967295"/>
          </p:nvPr>
        </p:nvSpPr>
        <p:spPr>
          <a:xfrm>
            <a:off x="0" y="0"/>
            <a:ext cx="0" cy="0"/>
          </a:xfrm>
        </p:spPr>
        <p:txBody>
          <a:bodyPr/>
          <a:lstStyle/>
          <a:p>
            <a:pPr algn="ctr"/>
            <a:endParaRPr lang="en-US" dirty="0"/>
          </a:p>
        </p:txBody>
      </p:sp>
    </p:spTree>
    <p:extLst>
      <p:ext uri="{BB962C8B-B14F-4D97-AF65-F5344CB8AC3E}">
        <p14:creationId xmlns:p14="http://schemas.microsoft.com/office/powerpoint/2010/main" val="327215962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Table&#10;&#10;Description automatically generated">
            <a:extLst>
              <a:ext uri="{FF2B5EF4-FFF2-40B4-BE49-F238E27FC236}">
                <a16:creationId xmlns:a16="http://schemas.microsoft.com/office/drawing/2014/main" id="{E9749438-3293-2443-B3B3-284C421B47C5}"/>
              </a:ext>
            </a:extLst>
          </p:cNvPr>
          <p:cNvPicPr>
            <a:picLocks noChangeAspect="1"/>
          </p:cNvPicPr>
          <p:nvPr/>
        </p:nvPicPr>
        <p:blipFill>
          <a:blip r:embed="rId3"/>
          <a:stretch>
            <a:fillRect/>
          </a:stretch>
        </p:blipFill>
        <p:spPr>
          <a:xfrm>
            <a:off x="4547179" y="867037"/>
            <a:ext cx="3412315" cy="5023205"/>
          </a:xfrm>
          <a:prstGeom prst="rect">
            <a:avLst/>
          </a:prstGeom>
          <a:ln>
            <a:noFill/>
          </a:ln>
          <a:effectLst>
            <a:outerShdw blurRad="292100" dist="139700" dir="2700000" algn="tl" rotWithShape="0">
              <a:srgbClr val="333333">
                <a:alpha val="65000"/>
              </a:srgbClr>
            </a:outerShdw>
          </a:effectLst>
        </p:spPr>
      </p:pic>
      <p:sp>
        <p:nvSpPr>
          <p:cNvPr id="3" name="Title 2">
            <a:extLst>
              <a:ext uri="{FF2B5EF4-FFF2-40B4-BE49-F238E27FC236}">
                <a16:creationId xmlns:a16="http://schemas.microsoft.com/office/drawing/2014/main" id="{D5092BC1-5C13-DC41-A6B4-9B5924AEB2F1}"/>
              </a:ext>
            </a:extLst>
          </p:cNvPr>
          <p:cNvSpPr>
            <a:spLocks noGrp="1"/>
          </p:cNvSpPr>
          <p:nvPr>
            <p:ph type="title"/>
          </p:nvPr>
        </p:nvSpPr>
        <p:spPr>
          <a:xfrm>
            <a:off x="320040" y="296432"/>
            <a:ext cx="11579385" cy="625475"/>
          </a:xfrm>
        </p:spPr>
        <p:txBody>
          <a:bodyPr/>
          <a:lstStyle/>
          <a:p>
            <a:r>
              <a:rPr lang="en-US" dirty="0"/>
              <a:t>AEM Maven Project</a:t>
            </a:r>
          </a:p>
        </p:txBody>
      </p:sp>
      <p:sp>
        <p:nvSpPr>
          <p:cNvPr id="2" name="Slide Number Placeholder 1">
            <a:extLst>
              <a:ext uri="{FF2B5EF4-FFF2-40B4-BE49-F238E27FC236}">
                <a16:creationId xmlns:a16="http://schemas.microsoft.com/office/drawing/2014/main" id="{AA8D221E-8FEA-1444-A45F-F7C36D9439BA}"/>
              </a:ext>
            </a:extLst>
          </p:cNvPr>
          <p:cNvSpPr>
            <a:spLocks noGrp="1"/>
          </p:cNvSpPr>
          <p:nvPr>
            <p:ph type="sldNum" sz="quarter" idx="4294967295"/>
          </p:nvPr>
        </p:nvSpPr>
        <p:spPr>
          <a:xfrm>
            <a:off x="0" y="0"/>
            <a:ext cx="0" cy="0"/>
          </a:xfrm>
        </p:spPr>
        <p:txBody>
          <a:bodyPr/>
          <a:lstStyle/>
          <a:p>
            <a:pPr algn="ctr"/>
            <a:fld id="{90156F56-D5AE-4C6F-B826-C69D1BC521BB}" type="slidenum">
              <a:rPr lang="en-US" smtClean="0"/>
              <a:pPr algn="ctr"/>
              <a:t>132</a:t>
            </a:fld>
            <a:endParaRPr lang="en-US" dirty="0"/>
          </a:p>
        </p:txBody>
      </p:sp>
      <p:sp>
        <p:nvSpPr>
          <p:cNvPr id="7" name="Rectangular Callout 6">
            <a:extLst>
              <a:ext uri="{FF2B5EF4-FFF2-40B4-BE49-F238E27FC236}">
                <a16:creationId xmlns:a16="http://schemas.microsoft.com/office/drawing/2014/main" id="{CEA27ABE-FA19-404A-B0D0-B7B6DAC4FC85}"/>
              </a:ext>
            </a:extLst>
          </p:cNvPr>
          <p:cNvSpPr/>
          <p:nvPr/>
        </p:nvSpPr>
        <p:spPr>
          <a:xfrm>
            <a:off x="7315004" y="192437"/>
            <a:ext cx="3412315" cy="864754"/>
          </a:xfrm>
          <a:prstGeom prst="wedgeRectCallout">
            <a:avLst>
              <a:gd name="adj1" fmla="val -90238"/>
              <a:gd name="adj2" fmla="val 50862"/>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dirty="0" err="1"/>
              <a:t>deploy</a:t>
            </a:r>
            <a:r>
              <a:rPr lang="de-CH" b="1" dirty="0"/>
              <a:t> </a:t>
            </a:r>
            <a:r>
              <a:rPr lang="de-CH" b="1" dirty="0" err="1"/>
              <a:t>modules</a:t>
            </a:r>
            <a:r>
              <a:rPr lang="de-CH" b="1" dirty="0"/>
              <a:t> </a:t>
            </a:r>
            <a:r>
              <a:rPr lang="de-CH" b="1" dirty="0" err="1"/>
              <a:t>as</a:t>
            </a:r>
            <a:r>
              <a:rPr lang="de-CH" b="1" dirty="0"/>
              <a:t> a </a:t>
            </a:r>
            <a:r>
              <a:rPr lang="de-CH" b="1" dirty="0" err="1"/>
              <a:t>single</a:t>
            </a:r>
            <a:r>
              <a:rPr lang="de-CH" b="1" dirty="0"/>
              <a:t> </a:t>
            </a:r>
            <a:r>
              <a:rPr lang="de-CH" b="1" dirty="0" err="1"/>
              <a:t>artifact</a:t>
            </a:r>
            <a:endParaRPr lang="en-US" dirty="0"/>
          </a:p>
        </p:txBody>
      </p:sp>
      <p:sp>
        <p:nvSpPr>
          <p:cNvPr id="8" name="Rectangular Callout 7">
            <a:extLst>
              <a:ext uri="{FF2B5EF4-FFF2-40B4-BE49-F238E27FC236}">
                <a16:creationId xmlns:a16="http://schemas.microsoft.com/office/drawing/2014/main" id="{F8D843A9-3AC3-4644-B63A-0CEC59126230}"/>
              </a:ext>
            </a:extLst>
          </p:cNvPr>
          <p:cNvSpPr/>
          <p:nvPr/>
        </p:nvSpPr>
        <p:spPr>
          <a:xfrm>
            <a:off x="2097798" y="1237753"/>
            <a:ext cx="1977867" cy="653913"/>
          </a:xfrm>
          <a:prstGeom prst="wedgeRectCallout">
            <a:avLst>
              <a:gd name="adj1" fmla="val 97622"/>
              <a:gd name="adj2" fmla="val 529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dirty="0" err="1"/>
              <a:t>application</a:t>
            </a:r>
            <a:r>
              <a:rPr lang="de-CH" b="1" dirty="0"/>
              <a:t> </a:t>
            </a:r>
            <a:r>
              <a:rPr lang="de-CH" b="1" dirty="0" err="1"/>
              <a:t>java</a:t>
            </a:r>
            <a:r>
              <a:rPr lang="de-CH" b="1" dirty="0"/>
              <a:t> </a:t>
            </a:r>
            <a:r>
              <a:rPr lang="de-CH" b="1" dirty="0" err="1"/>
              <a:t>code</a:t>
            </a:r>
            <a:endParaRPr lang="en-US" dirty="0"/>
          </a:p>
        </p:txBody>
      </p:sp>
      <p:sp>
        <p:nvSpPr>
          <p:cNvPr id="9" name="Rectangular Callout 8">
            <a:extLst>
              <a:ext uri="{FF2B5EF4-FFF2-40B4-BE49-F238E27FC236}">
                <a16:creationId xmlns:a16="http://schemas.microsoft.com/office/drawing/2014/main" id="{476DD9DD-872B-1540-B038-FB96F1F667D8}"/>
              </a:ext>
            </a:extLst>
          </p:cNvPr>
          <p:cNvSpPr/>
          <p:nvPr/>
        </p:nvSpPr>
        <p:spPr>
          <a:xfrm>
            <a:off x="2287331" y="2207512"/>
            <a:ext cx="2085443" cy="653912"/>
          </a:xfrm>
          <a:prstGeom prst="wedgeRectCallout">
            <a:avLst>
              <a:gd name="adj1" fmla="val 71113"/>
              <a:gd name="adj2" fmla="val -29080"/>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dirty="0" err="1"/>
              <a:t>dispatcher</a:t>
            </a:r>
            <a:r>
              <a:rPr lang="de-CH" b="1" dirty="0"/>
              <a:t> </a:t>
            </a:r>
            <a:r>
              <a:rPr lang="de-CH" b="1" dirty="0" err="1"/>
              <a:t>configuration</a:t>
            </a:r>
            <a:endParaRPr lang="en-US" dirty="0"/>
          </a:p>
        </p:txBody>
      </p:sp>
      <p:sp>
        <p:nvSpPr>
          <p:cNvPr id="10" name="Rectangular Callout 9">
            <a:extLst>
              <a:ext uri="{FF2B5EF4-FFF2-40B4-BE49-F238E27FC236}">
                <a16:creationId xmlns:a16="http://schemas.microsoft.com/office/drawing/2014/main" id="{C681686A-1458-684E-BD9C-56F7EB6A4CA0}"/>
              </a:ext>
            </a:extLst>
          </p:cNvPr>
          <p:cNvSpPr/>
          <p:nvPr/>
        </p:nvSpPr>
        <p:spPr>
          <a:xfrm>
            <a:off x="8302804" y="2957262"/>
            <a:ext cx="1998883" cy="704454"/>
          </a:xfrm>
          <a:prstGeom prst="wedgeRectCallout">
            <a:avLst>
              <a:gd name="adj1" fmla="val -102297"/>
              <a:gd name="adj2" fmla="val 101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dirty="0" err="1"/>
              <a:t>application</a:t>
            </a:r>
            <a:r>
              <a:rPr lang="de-CH" b="1" dirty="0"/>
              <a:t> </a:t>
            </a:r>
            <a:r>
              <a:rPr lang="de-CH" b="1" dirty="0" err="1"/>
              <a:t>code</a:t>
            </a:r>
            <a:r>
              <a:rPr lang="de-CH" b="1" dirty="0"/>
              <a:t>: </a:t>
            </a:r>
            <a:r>
              <a:rPr lang="de-CH" b="1" i="1" dirty="0"/>
              <a:t>/</a:t>
            </a:r>
            <a:r>
              <a:rPr lang="de-CH" b="1" i="1" dirty="0" err="1"/>
              <a:t>apps</a:t>
            </a:r>
            <a:endParaRPr lang="en-US" i="1" dirty="0"/>
          </a:p>
        </p:txBody>
      </p:sp>
      <p:sp>
        <p:nvSpPr>
          <p:cNvPr id="11" name="Rectangular Callout 10">
            <a:extLst>
              <a:ext uri="{FF2B5EF4-FFF2-40B4-BE49-F238E27FC236}">
                <a16:creationId xmlns:a16="http://schemas.microsoft.com/office/drawing/2014/main" id="{E838331F-9062-1E4A-B843-42971AB9B56E}"/>
              </a:ext>
            </a:extLst>
          </p:cNvPr>
          <p:cNvSpPr/>
          <p:nvPr/>
        </p:nvSpPr>
        <p:spPr>
          <a:xfrm>
            <a:off x="1283749" y="4438971"/>
            <a:ext cx="2594293" cy="704454"/>
          </a:xfrm>
          <a:prstGeom prst="wedgeRectCallout">
            <a:avLst>
              <a:gd name="adj1" fmla="val 85218"/>
              <a:gd name="adj2" fmla="val 25276"/>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dirty="0" err="1"/>
              <a:t>application</a:t>
            </a:r>
            <a:r>
              <a:rPr lang="de-CH" b="1" dirty="0"/>
              <a:t> </a:t>
            </a:r>
            <a:r>
              <a:rPr lang="de-CH" b="1" dirty="0" err="1"/>
              <a:t>content</a:t>
            </a:r>
            <a:r>
              <a:rPr lang="de-CH" b="1" dirty="0"/>
              <a:t>: </a:t>
            </a:r>
            <a:r>
              <a:rPr lang="de-CH" b="1" i="1" dirty="0"/>
              <a:t>/</a:t>
            </a:r>
            <a:r>
              <a:rPr lang="de-CH" b="1" i="1" dirty="0" err="1"/>
              <a:t>content</a:t>
            </a:r>
            <a:r>
              <a:rPr lang="de-CH" b="1" i="1" dirty="0"/>
              <a:t>, /</a:t>
            </a:r>
            <a:r>
              <a:rPr lang="de-CH" b="1" i="1" dirty="0" err="1"/>
              <a:t>conf</a:t>
            </a:r>
            <a:endParaRPr lang="en-US" i="1" dirty="0"/>
          </a:p>
        </p:txBody>
      </p:sp>
      <p:sp>
        <p:nvSpPr>
          <p:cNvPr id="12" name="Rectangular Callout 11">
            <a:extLst>
              <a:ext uri="{FF2B5EF4-FFF2-40B4-BE49-F238E27FC236}">
                <a16:creationId xmlns:a16="http://schemas.microsoft.com/office/drawing/2014/main" id="{EACAC061-9529-F542-A7BD-D77DAE442B58}"/>
              </a:ext>
            </a:extLst>
          </p:cNvPr>
          <p:cNvSpPr/>
          <p:nvPr/>
        </p:nvSpPr>
        <p:spPr>
          <a:xfrm>
            <a:off x="8133899" y="4083343"/>
            <a:ext cx="3174140" cy="1024776"/>
          </a:xfrm>
          <a:prstGeom prst="wedgeRectCallout">
            <a:avLst>
              <a:gd name="adj1" fmla="val -76240"/>
              <a:gd name="adj2" fmla="val -267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dirty="0" err="1"/>
              <a:t>empty</a:t>
            </a:r>
            <a:r>
              <a:rPr lang="de-CH" b="1" dirty="0"/>
              <a:t> </a:t>
            </a:r>
            <a:r>
              <a:rPr lang="de-CH" b="1" dirty="0" err="1"/>
              <a:t>package</a:t>
            </a:r>
            <a:r>
              <a:rPr lang="de-CH" b="1" dirty="0"/>
              <a:t> </a:t>
            </a:r>
            <a:r>
              <a:rPr lang="de-CH" b="1" dirty="0" err="1"/>
              <a:t>defines</a:t>
            </a:r>
            <a:r>
              <a:rPr lang="de-CH" b="1" dirty="0"/>
              <a:t> </a:t>
            </a:r>
            <a:r>
              <a:rPr lang="de-CH" b="1" dirty="0" err="1"/>
              <a:t>the</a:t>
            </a:r>
            <a:r>
              <a:rPr lang="de-CH" b="1" dirty="0"/>
              <a:t> </a:t>
            </a:r>
            <a:r>
              <a:rPr lang="de-CH" b="1" dirty="0" err="1"/>
              <a:t>repository</a:t>
            </a:r>
            <a:r>
              <a:rPr lang="de-CH" b="1" dirty="0"/>
              <a:t> </a:t>
            </a:r>
            <a:r>
              <a:rPr lang="de-CH" b="1" dirty="0" err="1"/>
              <a:t>roots</a:t>
            </a:r>
            <a:r>
              <a:rPr lang="de-CH" b="1" dirty="0"/>
              <a:t>  </a:t>
            </a:r>
            <a:r>
              <a:rPr lang="de-CH" b="1" dirty="0" err="1"/>
              <a:t>that</a:t>
            </a:r>
            <a:r>
              <a:rPr lang="de-CH" b="1" dirty="0"/>
              <a:t>  </a:t>
            </a:r>
            <a:r>
              <a:rPr lang="de-CH" b="1" dirty="0" err="1"/>
              <a:t>code</a:t>
            </a:r>
            <a:r>
              <a:rPr lang="de-CH" b="1" dirty="0"/>
              <a:t> </a:t>
            </a:r>
            <a:r>
              <a:rPr lang="de-CH" b="1" dirty="0" err="1"/>
              <a:t>packages</a:t>
            </a:r>
            <a:r>
              <a:rPr lang="de-CH" b="1" dirty="0"/>
              <a:t> in </a:t>
            </a:r>
            <a:r>
              <a:rPr lang="de-CH" b="1" dirty="0" err="1"/>
              <a:t>this</a:t>
            </a:r>
            <a:r>
              <a:rPr lang="de-CH" b="1" dirty="0"/>
              <a:t> </a:t>
            </a:r>
            <a:r>
              <a:rPr lang="de-CH" b="1" dirty="0" err="1"/>
              <a:t>project</a:t>
            </a:r>
            <a:r>
              <a:rPr lang="de-CH" b="1" dirty="0"/>
              <a:t> </a:t>
            </a:r>
            <a:r>
              <a:rPr lang="de-CH" b="1" dirty="0" err="1"/>
              <a:t>deploy</a:t>
            </a:r>
            <a:endParaRPr lang="en-US" dirty="0"/>
          </a:p>
        </p:txBody>
      </p:sp>
      <p:sp>
        <p:nvSpPr>
          <p:cNvPr id="14" name="Rectangular Callout 13">
            <a:extLst>
              <a:ext uri="{FF2B5EF4-FFF2-40B4-BE49-F238E27FC236}">
                <a16:creationId xmlns:a16="http://schemas.microsoft.com/office/drawing/2014/main" id="{69868307-D00C-794E-92FE-DFEE2FAAA04B}"/>
              </a:ext>
            </a:extLst>
          </p:cNvPr>
          <p:cNvSpPr/>
          <p:nvPr/>
        </p:nvSpPr>
        <p:spPr>
          <a:xfrm>
            <a:off x="8221129" y="2019887"/>
            <a:ext cx="2085443" cy="701317"/>
          </a:xfrm>
          <a:prstGeom prst="wedgeRectCallout">
            <a:avLst>
              <a:gd name="adj1" fmla="val -104520"/>
              <a:gd name="adj2" fmla="val 55607"/>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dirty="0" err="1"/>
              <a:t>integration</a:t>
            </a:r>
            <a:r>
              <a:rPr lang="de-CH" b="1" dirty="0"/>
              <a:t> </a:t>
            </a:r>
            <a:r>
              <a:rPr lang="de-CH" b="1" dirty="0" err="1"/>
              <a:t>tests</a:t>
            </a:r>
            <a:r>
              <a:rPr lang="de-CH" b="1" dirty="0"/>
              <a:t> </a:t>
            </a:r>
            <a:r>
              <a:rPr lang="de-CH" b="1" dirty="0" err="1"/>
              <a:t>bundles</a:t>
            </a:r>
            <a:endParaRPr lang="en-US" dirty="0"/>
          </a:p>
        </p:txBody>
      </p:sp>
      <p:sp>
        <p:nvSpPr>
          <p:cNvPr id="4" name="TextBox 3">
            <a:extLst>
              <a:ext uri="{FF2B5EF4-FFF2-40B4-BE49-F238E27FC236}">
                <a16:creationId xmlns:a16="http://schemas.microsoft.com/office/drawing/2014/main" id="{F286ADD3-4F36-A945-BD9A-098FB8DBBCDD}"/>
              </a:ext>
            </a:extLst>
          </p:cNvPr>
          <p:cNvSpPr txBox="1"/>
          <p:nvPr/>
        </p:nvSpPr>
        <p:spPr>
          <a:xfrm>
            <a:off x="5026938" y="6089572"/>
            <a:ext cx="3244799" cy="276999"/>
          </a:xfrm>
          <a:prstGeom prst="rect">
            <a:avLst/>
          </a:prstGeom>
          <a:noFill/>
        </p:spPr>
        <p:txBody>
          <a:bodyPr wrap="none" rtlCol="0">
            <a:spAutoFit/>
          </a:bodyPr>
          <a:lstStyle/>
          <a:p>
            <a:r>
              <a:rPr lang="en-US" sz="1200" b="1" i="1" dirty="0"/>
              <a:t>Generated from Maven AEM Project Archetype 25</a:t>
            </a:r>
          </a:p>
        </p:txBody>
      </p:sp>
      <p:sp>
        <p:nvSpPr>
          <p:cNvPr id="16" name="Rectangular Callout 15">
            <a:extLst>
              <a:ext uri="{FF2B5EF4-FFF2-40B4-BE49-F238E27FC236}">
                <a16:creationId xmlns:a16="http://schemas.microsoft.com/office/drawing/2014/main" id="{C83B0D55-9009-1D46-8282-BB6BC8A1F18A}"/>
              </a:ext>
            </a:extLst>
          </p:cNvPr>
          <p:cNvSpPr/>
          <p:nvPr/>
        </p:nvSpPr>
        <p:spPr>
          <a:xfrm>
            <a:off x="7722086" y="5237933"/>
            <a:ext cx="1998883" cy="704454"/>
          </a:xfrm>
          <a:prstGeom prst="wedgeRectCallout">
            <a:avLst>
              <a:gd name="adj1" fmla="val -103432"/>
              <a:gd name="adj2" fmla="val -441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i="1" dirty="0" err="1"/>
              <a:t>client</a:t>
            </a:r>
            <a:r>
              <a:rPr lang="de-CH" b="1" i="1" dirty="0"/>
              <a:t> </a:t>
            </a:r>
            <a:r>
              <a:rPr lang="de-CH" b="1" i="1" dirty="0" err="1"/>
              <a:t>library</a:t>
            </a:r>
            <a:r>
              <a:rPr lang="de-CH" b="1" i="1" dirty="0"/>
              <a:t> </a:t>
            </a:r>
            <a:r>
              <a:rPr lang="de-CH" b="1" i="1" dirty="0" err="1"/>
              <a:t>files</a:t>
            </a:r>
            <a:r>
              <a:rPr lang="de-CH" b="1" i="1" dirty="0"/>
              <a:t> </a:t>
            </a:r>
            <a:r>
              <a:rPr lang="de-CH" b="1" i="1" dirty="0" err="1"/>
              <a:t>and</a:t>
            </a:r>
            <a:r>
              <a:rPr lang="de-CH" b="1" i="1" dirty="0"/>
              <a:t> </a:t>
            </a:r>
            <a:r>
              <a:rPr lang="de-CH" b="1" i="1" dirty="0" err="1"/>
              <a:t>resources</a:t>
            </a:r>
            <a:endParaRPr lang="en-US" i="1" dirty="0"/>
          </a:p>
        </p:txBody>
      </p:sp>
      <p:sp>
        <p:nvSpPr>
          <p:cNvPr id="17" name="Rectangular Callout 16">
            <a:extLst>
              <a:ext uri="{FF2B5EF4-FFF2-40B4-BE49-F238E27FC236}">
                <a16:creationId xmlns:a16="http://schemas.microsoft.com/office/drawing/2014/main" id="{5876C55E-A91F-984C-8E51-9987038BAED6}"/>
              </a:ext>
            </a:extLst>
          </p:cNvPr>
          <p:cNvSpPr/>
          <p:nvPr/>
        </p:nvSpPr>
        <p:spPr>
          <a:xfrm>
            <a:off x="1984185" y="3005286"/>
            <a:ext cx="1998883" cy="847428"/>
          </a:xfrm>
          <a:prstGeom prst="wedgeRectCallout">
            <a:avLst>
              <a:gd name="adj1" fmla="val 97403"/>
              <a:gd name="adj2" fmla="val 1465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dirty="0" err="1"/>
              <a:t>OSGi</a:t>
            </a:r>
            <a:r>
              <a:rPr lang="de-CH" b="1" dirty="0"/>
              <a:t> </a:t>
            </a:r>
            <a:r>
              <a:rPr lang="de-CH" b="1" dirty="0" err="1"/>
              <a:t>configurations</a:t>
            </a:r>
            <a:r>
              <a:rPr lang="de-CH" b="1" dirty="0"/>
              <a:t>: </a:t>
            </a:r>
            <a:r>
              <a:rPr lang="de-CH" b="1" i="1" dirty="0"/>
              <a:t>/</a:t>
            </a:r>
            <a:r>
              <a:rPr lang="de-CH" b="1" i="1" dirty="0" err="1"/>
              <a:t>apps</a:t>
            </a:r>
            <a:r>
              <a:rPr lang="de-CH" b="1" i="1" dirty="0"/>
              <a:t>/</a:t>
            </a:r>
            <a:r>
              <a:rPr lang="de-CH" b="1" i="1" dirty="0" err="1"/>
              <a:t>osgiconfig</a:t>
            </a:r>
            <a:endParaRPr lang="en-US" i="1" dirty="0"/>
          </a:p>
        </p:txBody>
      </p:sp>
    </p:spTree>
    <p:extLst>
      <p:ext uri="{BB962C8B-B14F-4D97-AF65-F5344CB8AC3E}">
        <p14:creationId xmlns:p14="http://schemas.microsoft.com/office/powerpoint/2010/main" val="387395995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9A69951-88A6-4C42-90B5-763176FE5985}"/>
              </a:ext>
            </a:extLst>
          </p:cNvPr>
          <p:cNvSpPr>
            <a:spLocks noGrp="1"/>
          </p:cNvSpPr>
          <p:nvPr>
            <p:ph idx="1"/>
          </p:nvPr>
        </p:nvSpPr>
        <p:spPr>
          <a:xfrm>
            <a:off x="320040" y="1073672"/>
            <a:ext cx="11579384" cy="5181600"/>
          </a:xfrm>
        </p:spPr>
        <p:txBody>
          <a:bodyPr/>
          <a:lstStyle/>
          <a:p>
            <a:r>
              <a:rPr lang="en-US" dirty="0"/>
              <a:t>Single package </a:t>
            </a:r>
          </a:p>
          <a:p>
            <a:pPr lvl="1"/>
            <a:r>
              <a:rPr lang="en-US" dirty="0"/>
              <a:t>Package should contain sub-packages for code, configuration and any supporting baseline content</a:t>
            </a:r>
          </a:p>
          <a:p>
            <a:r>
              <a:rPr lang="en-US" dirty="0"/>
              <a:t>Separation of content and code</a:t>
            </a:r>
          </a:p>
          <a:p>
            <a:pPr lvl="1"/>
            <a:r>
              <a:rPr lang="en-US" dirty="0"/>
              <a:t>Single content package cannot deploy to both mutable and immutable content</a:t>
            </a:r>
          </a:p>
          <a:p>
            <a:pPr lvl="1"/>
            <a:r>
              <a:rPr lang="en-US" dirty="0"/>
              <a:t>Application must separate code and content into discrete packages for deployment into AEM</a:t>
            </a:r>
          </a:p>
          <a:p>
            <a:endParaRPr lang="en-US" dirty="0"/>
          </a:p>
        </p:txBody>
      </p:sp>
      <p:sp>
        <p:nvSpPr>
          <p:cNvPr id="3" name="Title 2">
            <a:extLst>
              <a:ext uri="{FF2B5EF4-FFF2-40B4-BE49-F238E27FC236}">
                <a16:creationId xmlns:a16="http://schemas.microsoft.com/office/drawing/2014/main" id="{823D2B20-2264-134C-96F4-577C9A7B8000}"/>
              </a:ext>
            </a:extLst>
          </p:cNvPr>
          <p:cNvSpPr>
            <a:spLocks noGrp="1"/>
          </p:cNvSpPr>
          <p:nvPr>
            <p:ph type="title"/>
          </p:nvPr>
        </p:nvSpPr>
        <p:spPr>
          <a:xfrm>
            <a:off x="320040" y="296432"/>
            <a:ext cx="11579385" cy="625475"/>
          </a:xfrm>
        </p:spPr>
        <p:txBody>
          <a:bodyPr/>
          <a:lstStyle/>
          <a:p>
            <a:r>
              <a:rPr lang="en-US" dirty="0"/>
              <a:t>Application Deployments</a:t>
            </a:r>
          </a:p>
        </p:txBody>
      </p:sp>
      <p:sp>
        <p:nvSpPr>
          <p:cNvPr id="2" name="Slide Number Placeholder 1">
            <a:extLst>
              <a:ext uri="{FF2B5EF4-FFF2-40B4-BE49-F238E27FC236}">
                <a16:creationId xmlns:a16="http://schemas.microsoft.com/office/drawing/2014/main" id="{FE3CA66F-6B99-7348-96C9-069B23035B1F}"/>
              </a:ext>
            </a:extLst>
          </p:cNvPr>
          <p:cNvSpPr>
            <a:spLocks noGrp="1"/>
          </p:cNvSpPr>
          <p:nvPr>
            <p:ph type="sldNum" sz="quarter" idx="4294967295"/>
          </p:nvPr>
        </p:nvSpPr>
        <p:spPr>
          <a:xfrm>
            <a:off x="0" y="0"/>
            <a:ext cx="0" cy="0"/>
          </a:xfrm>
        </p:spPr>
        <p:txBody>
          <a:bodyPr/>
          <a:lstStyle/>
          <a:p>
            <a:pPr algn="ctr"/>
            <a:fld id="{90156F56-D5AE-4C6F-B826-C69D1BC521BB}" type="slidenum">
              <a:rPr lang="en-US" smtClean="0"/>
              <a:pPr algn="ctr"/>
              <a:t>133</a:t>
            </a:fld>
            <a:endParaRPr lang="en-US" dirty="0"/>
          </a:p>
        </p:txBody>
      </p:sp>
    </p:spTree>
    <p:extLst>
      <p:ext uri="{BB962C8B-B14F-4D97-AF65-F5344CB8AC3E}">
        <p14:creationId xmlns:p14="http://schemas.microsoft.com/office/powerpoint/2010/main" val="2959918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0ACCFDE-C32B-C544-B3A7-C49B3913A2AC}"/>
              </a:ext>
            </a:extLst>
          </p:cNvPr>
          <p:cNvSpPr>
            <a:spLocks noGrp="1"/>
          </p:cNvSpPr>
          <p:nvPr>
            <p:ph idx="1"/>
          </p:nvPr>
        </p:nvSpPr>
        <p:spPr>
          <a:xfrm>
            <a:off x="320040" y="1073672"/>
            <a:ext cx="11579384" cy="5181600"/>
          </a:xfrm>
        </p:spPr>
        <p:txBody>
          <a:bodyPr/>
          <a:lstStyle/>
          <a:p>
            <a:r>
              <a:rPr lang="en-US" dirty="0"/>
              <a:t>Container packages must have </a:t>
            </a:r>
            <a:r>
              <a:rPr lang="en-US" dirty="0" err="1"/>
              <a:t>PackageType</a:t>
            </a:r>
            <a:r>
              <a:rPr lang="en-US" dirty="0"/>
              <a:t> set to </a:t>
            </a:r>
            <a:r>
              <a:rPr lang="en-US" b="1" dirty="0"/>
              <a:t>container</a:t>
            </a:r>
          </a:p>
          <a:p>
            <a:pPr lvl="1"/>
            <a:r>
              <a:rPr lang="en-US" dirty="0"/>
              <a:t>Example: </a:t>
            </a:r>
            <a:r>
              <a:rPr lang="en-US" i="1" dirty="0"/>
              <a:t>all</a:t>
            </a:r>
            <a:r>
              <a:rPr lang="en-US" dirty="0"/>
              <a:t> package</a:t>
            </a:r>
          </a:p>
          <a:p>
            <a:r>
              <a:rPr lang="en-US" dirty="0"/>
              <a:t>Code (immutable) packages must set their </a:t>
            </a:r>
            <a:r>
              <a:rPr lang="en-US" dirty="0" err="1"/>
              <a:t>packageType</a:t>
            </a:r>
            <a:r>
              <a:rPr lang="en-US" dirty="0"/>
              <a:t> to </a:t>
            </a:r>
            <a:r>
              <a:rPr lang="en-US" b="1" dirty="0"/>
              <a:t>application</a:t>
            </a:r>
          </a:p>
          <a:p>
            <a:pPr lvl="1"/>
            <a:r>
              <a:rPr lang="en-US" dirty="0"/>
              <a:t>Example: </a:t>
            </a:r>
            <a:r>
              <a:rPr lang="en-US" i="1" dirty="0" err="1"/>
              <a:t>ui.apps</a:t>
            </a:r>
            <a:r>
              <a:rPr lang="en-US" i="1" dirty="0"/>
              <a:t> </a:t>
            </a:r>
            <a:r>
              <a:rPr lang="en-US" dirty="0"/>
              <a:t>package</a:t>
            </a:r>
          </a:p>
          <a:p>
            <a:r>
              <a:rPr lang="en-US" dirty="0"/>
              <a:t>Content (mutable) packages must set their </a:t>
            </a:r>
            <a:r>
              <a:rPr lang="en-US" dirty="0" err="1"/>
              <a:t>packageType</a:t>
            </a:r>
            <a:r>
              <a:rPr lang="en-US" dirty="0"/>
              <a:t> to </a:t>
            </a:r>
            <a:r>
              <a:rPr lang="en-US" b="1" dirty="0"/>
              <a:t>content</a:t>
            </a:r>
            <a:r>
              <a:rPr lang="en-US" dirty="0"/>
              <a:t> </a:t>
            </a:r>
          </a:p>
          <a:p>
            <a:pPr lvl="1"/>
            <a:r>
              <a:rPr lang="en-US" dirty="0"/>
              <a:t>Example: </a:t>
            </a:r>
            <a:r>
              <a:rPr lang="en-US" i="1" dirty="0" err="1"/>
              <a:t>ui.content</a:t>
            </a:r>
            <a:r>
              <a:rPr lang="en-US" i="1" dirty="0"/>
              <a:t> </a:t>
            </a:r>
            <a:r>
              <a:rPr lang="en-US" dirty="0"/>
              <a:t>package</a:t>
            </a:r>
          </a:p>
          <a:p>
            <a:endParaRPr lang="en-US" dirty="0"/>
          </a:p>
        </p:txBody>
      </p:sp>
      <p:sp>
        <p:nvSpPr>
          <p:cNvPr id="3" name="Title 2">
            <a:extLst>
              <a:ext uri="{FF2B5EF4-FFF2-40B4-BE49-F238E27FC236}">
                <a16:creationId xmlns:a16="http://schemas.microsoft.com/office/drawing/2014/main" id="{99E66E82-8EF2-5B46-95B9-1E0168A317D2}"/>
              </a:ext>
            </a:extLst>
          </p:cNvPr>
          <p:cNvSpPr>
            <a:spLocks noGrp="1"/>
          </p:cNvSpPr>
          <p:nvPr>
            <p:ph type="title"/>
          </p:nvPr>
        </p:nvSpPr>
        <p:spPr>
          <a:xfrm>
            <a:off x="320040" y="296432"/>
            <a:ext cx="11579385" cy="625475"/>
          </a:xfrm>
        </p:spPr>
        <p:txBody>
          <a:bodyPr/>
          <a:lstStyle/>
          <a:p>
            <a:r>
              <a:rPr lang="en-US" dirty="0"/>
              <a:t>Package Types</a:t>
            </a:r>
          </a:p>
        </p:txBody>
      </p:sp>
      <p:sp>
        <p:nvSpPr>
          <p:cNvPr id="2" name="Slide Number Placeholder 1">
            <a:extLst>
              <a:ext uri="{FF2B5EF4-FFF2-40B4-BE49-F238E27FC236}">
                <a16:creationId xmlns:a16="http://schemas.microsoft.com/office/drawing/2014/main" id="{7FB5A878-DE3A-1A4A-9DBD-ADBBEB2DF6F2}"/>
              </a:ext>
            </a:extLst>
          </p:cNvPr>
          <p:cNvSpPr>
            <a:spLocks noGrp="1"/>
          </p:cNvSpPr>
          <p:nvPr>
            <p:ph type="sldNum" sz="quarter" idx="4294967295"/>
          </p:nvPr>
        </p:nvSpPr>
        <p:spPr>
          <a:xfrm>
            <a:off x="0" y="0"/>
            <a:ext cx="0" cy="0"/>
          </a:xfrm>
        </p:spPr>
        <p:txBody>
          <a:bodyPr/>
          <a:lstStyle/>
          <a:p>
            <a:pPr algn="ctr"/>
            <a:fld id="{90156F56-D5AE-4C6F-B826-C69D1BC521BB}" type="slidenum">
              <a:rPr lang="en-US" smtClean="0"/>
              <a:pPr algn="ctr"/>
              <a:t>134</a:t>
            </a:fld>
            <a:endParaRPr lang="en-US" dirty="0"/>
          </a:p>
        </p:txBody>
      </p:sp>
    </p:spTree>
    <p:extLst>
      <p:ext uri="{BB962C8B-B14F-4D97-AF65-F5344CB8AC3E}">
        <p14:creationId xmlns:p14="http://schemas.microsoft.com/office/powerpoint/2010/main" val="188087590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9ECB80-7C2E-D242-9744-D3CDF31D7B4C}"/>
              </a:ext>
            </a:extLst>
          </p:cNvPr>
          <p:cNvSpPr>
            <a:spLocks noGrp="1"/>
          </p:cNvSpPr>
          <p:nvPr>
            <p:ph type="title"/>
          </p:nvPr>
        </p:nvSpPr>
        <p:spPr>
          <a:xfrm>
            <a:off x="290984" y="312661"/>
            <a:ext cx="11495710" cy="646710"/>
          </a:xfrm>
        </p:spPr>
        <p:txBody>
          <a:bodyPr/>
          <a:lstStyle/>
          <a:p>
            <a:r>
              <a:rPr lang="en-US" dirty="0"/>
              <a:t>Recommended Package Structure</a:t>
            </a:r>
          </a:p>
        </p:txBody>
      </p:sp>
      <p:sp>
        <p:nvSpPr>
          <p:cNvPr id="2" name="Slide Number Placeholder 1">
            <a:extLst>
              <a:ext uri="{FF2B5EF4-FFF2-40B4-BE49-F238E27FC236}">
                <a16:creationId xmlns:a16="http://schemas.microsoft.com/office/drawing/2014/main" id="{03793F1D-D7F1-4347-86A9-8FEC8A542496}"/>
              </a:ext>
            </a:extLst>
          </p:cNvPr>
          <p:cNvSpPr>
            <a:spLocks noGrp="1"/>
          </p:cNvSpPr>
          <p:nvPr>
            <p:ph type="sldNum" sz="quarter" idx="4294967295"/>
          </p:nvPr>
        </p:nvSpPr>
        <p:spPr>
          <a:xfrm>
            <a:off x="0" y="6565900"/>
            <a:ext cx="1016000" cy="168275"/>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135</a:t>
            </a:fld>
            <a:endParaRPr lang="en-US" dirty="0"/>
          </a:p>
        </p:txBody>
      </p:sp>
      <p:pic>
        <p:nvPicPr>
          <p:cNvPr id="1026" name="Picture 2" descr="Experience Manager Project Package Structure">
            <a:extLst>
              <a:ext uri="{FF2B5EF4-FFF2-40B4-BE49-F238E27FC236}">
                <a16:creationId xmlns:a16="http://schemas.microsoft.com/office/drawing/2014/main" id="{48944519-9933-7E40-919F-AED3DFD8AC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8412" y="1001570"/>
            <a:ext cx="7612868" cy="5522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094529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28DBDBB-A9EE-284E-A594-8A9073672C77}"/>
              </a:ext>
            </a:extLst>
          </p:cNvPr>
          <p:cNvSpPr>
            <a:spLocks noGrp="1"/>
          </p:cNvSpPr>
          <p:nvPr>
            <p:ph idx="1"/>
          </p:nvPr>
        </p:nvSpPr>
        <p:spPr>
          <a:xfrm>
            <a:off x="320040" y="1073672"/>
            <a:ext cx="11579384" cy="5181600"/>
          </a:xfrm>
        </p:spPr>
        <p:txBody>
          <a:bodyPr/>
          <a:lstStyle/>
          <a:p>
            <a:r>
              <a:rPr lang="en-US" dirty="0"/>
              <a:t>Download from Experience Cloud distribution site</a:t>
            </a:r>
          </a:p>
          <a:p>
            <a:r>
              <a:rPr lang="en-US" dirty="0"/>
              <a:t>What’s in it?</a:t>
            </a:r>
          </a:p>
          <a:p>
            <a:pPr lvl="1"/>
            <a:r>
              <a:rPr lang="en-US" dirty="0"/>
              <a:t>Cloud-ready </a:t>
            </a:r>
            <a:r>
              <a:rPr lang="en-US" dirty="0" err="1"/>
              <a:t>Quickstart</a:t>
            </a:r>
            <a:r>
              <a:rPr lang="en-US" dirty="0"/>
              <a:t> jar</a:t>
            </a:r>
          </a:p>
          <a:p>
            <a:pPr lvl="1"/>
            <a:r>
              <a:rPr lang="en-US" dirty="0"/>
              <a:t>Dispatcher tools</a:t>
            </a:r>
          </a:p>
        </p:txBody>
      </p:sp>
      <p:sp>
        <p:nvSpPr>
          <p:cNvPr id="4" name="Title 3">
            <a:extLst>
              <a:ext uri="{FF2B5EF4-FFF2-40B4-BE49-F238E27FC236}">
                <a16:creationId xmlns:a16="http://schemas.microsoft.com/office/drawing/2014/main" id="{56EF364A-E2EC-1645-8783-E49E836DD403}"/>
              </a:ext>
            </a:extLst>
          </p:cNvPr>
          <p:cNvSpPr>
            <a:spLocks noGrp="1"/>
          </p:cNvSpPr>
          <p:nvPr>
            <p:ph type="title"/>
          </p:nvPr>
        </p:nvSpPr>
        <p:spPr>
          <a:xfrm>
            <a:off x="320040" y="296432"/>
            <a:ext cx="11579385" cy="625475"/>
          </a:xfrm>
        </p:spPr>
        <p:txBody>
          <a:bodyPr/>
          <a:lstStyle/>
          <a:p>
            <a:r>
              <a:rPr lang="en-US" dirty="0"/>
              <a:t>AEM Cloud Service SDK</a:t>
            </a:r>
          </a:p>
        </p:txBody>
      </p:sp>
      <p:pic>
        <p:nvPicPr>
          <p:cNvPr id="9" name="Picture 8" descr="A screenshot of a cell phone&#10;&#10;Description automatically generated">
            <a:extLst>
              <a:ext uri="{FF2B5EF4-FFF2-40B4-BE49-F238E27FC236}">
                <a16:creationId xmlns:a16="http://schemas.microsoft.com/office/drawing/2014/main" id="{7D6244AD-7AA4-4A48-B3DD-EC3467189CCE}"/>
              </a:ext>
            </a:extLst>
          </p:cNvPr>
          <p:cNvPicPr>
            <a:picLocks noChangeAspect="1"/>
          </p:cNvPicPr>
          <p:nvPr/>
        </p:nvPicPr>
        <p:blipFill>
          <a:blip r:embed="rId2"/>
          <a:stretch>
            <a:fillRect/>
          </a:stretch>
        </p:blipFill>
        <p:spPr>
          <a:xfrm>
            <a:off x="742430" y="3429000"/>
            <a:ext cx="6650100" cy="2800570"/>
          </a:xfrm>
          <a:prstGeom prst="rect">
            <a:avLst/>
          </a:prstGeom>
          <a:ln>
            <a:noFill/>
          </a:ln>
          <a:effectLst>
            <a:outerShdw blurRad="292100" dist="139700" dir="2700000" algn="tl" rotWithShape="0">
              <a:srgbClr val="333333">
                <a:alpha val="65000"/>
              </a:srgbClr>
            </a:outerShdw>
          </a:effectLst>
        </p:spPr>
      </p:pic>
      <p:pic>
        <p:nvPicPr>
          <p:cNvPr id="3" name="Picture 2" descr="A screenshot of a cell phone&#10;&#10;Description automatically generated">
            <a:extLst>
              <a:ext uri="{FF2B5EF4-FFF2-40B4-BE49-F238E27FC236}">
                <a16:creationId xmlns:a16="http://schemas.microsoft.com/office/drawing/2014/main" id="{1F752A3C-73B4-D44C-9A94-A82F525D62A5}"/>
              </a:ext>
            </a:extLst>
          </p:cNvPr>
          <p:cNvPicPr>
            <a:picLocks noChangeAspect="1"/>
          </p:cNvPicPr>
          <p:nvPr/>
        </p:nvPicPr>
        <p:blipFill>
          <a:blip r:embed="rId3"/>
          <a:stretch>
            <a:fillRect/>
          </a:stretch>
        </p:blipFill>
        <p:spPr>
          <a:xfrm>
            <a:off x="6845614" y="1376784"/>
            <a:ext cx="4420627" cy="3230853"/>
          </a:xfrm>
          <a:prstGeom prst="rect">
            <a:avLst/>
          </a:prstGeom>
          <a:ln>
            <a:noFill/>
          </a:ln>
          <a:effectLst>
            <a:outerShdw blurRad="292100" dist="139700" dir="2700000" algn="tl" rotWithShape="0">
              <a:srgbClr val="333333">
                <a:alpha val="65000"/>
              </a:srgbClr>
            </a:outerShdw>
          </a:effectLst>
        </p:spPr>
      </p:pic>
      <p:sp>
        <p:nvSpPr>
          <p:cNvPr id="8" name="Rectangular Callout 7">
            <a:extLst>
              <a:ext uri="{FF2B5EF4-FFF2-40B4-BE49-F238E27FC236}">
                <a16:creationId xmlns:a16="http://schemas.microsoft.com/office/drawing/2014/main" id="{F8D38828-E8FA-8A4E-90AE-9E4F48E3E9F4}"/>
              </a:ext>
            </a:extLst>
          </p:cNvPr>
          <p:cNvSpPr/>
          <p:nvPr/>
        </p:nvSpPr>
        <p:spPr>
          <a:xfrm>
            <a:off x="7214953" y="457200"/>
            <a:ext cx="1977867" cy="653913"/>
          </a:xfrm>
          <a:prstGeom prst="wedgeRectCallout">
            <a:avLst>
              <a:gd name="adj1" fmla="val 52512"/>
              <a:gd name="adj2" fmla="val 1274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dirty="0"/>
              <a:t>AEM </a:t>
            </a:r>
            <a:r>
              <a:rPr lang="de-CH" b="1" dirty="0" err="1"/>
              <a:t>cloud-ready</a:t>
            </a:r>
            <a:r>
              <a:rPr lang="de-CH" b="1" dirty="0"/>
              <a:t> </a:t>
            </a:r>
            <a:r>
              <a:rPr lang="de-CH" b="1" dirty="0" err="1"/>
              <a:t>quickstart</a:t>
            </a:r>
            <a:r>
              <a:rPr lang="de-CH" b="1" dirty="0"/>
              <a:t> </a:t>
            </a:r>
            <a:r>
              <a:rPr lang="de-CH" b="1" dirty="0" err="1"/>
              <a:t>jar</a:t>
            </a:r>
            <a:endParaRPr lang="en-US" dirty="0"/>
          </a:p>
        </p:txBody>
      </p:sp>
      <p:grpSp>
        <p:nvGrpSpPr>
          <p:cNvPr id="13" name="Group 12">
            <a:extLst>
              <a:ext uri="{FF2B5EF4-FFF2-40B4-BE49-F238E27FC236}">
                <a16:creationId xmlns:a16="http://schemas.microsoft.com/office/drawing/2014/main" id="{590501C6-2C5F-FE49-8D50-29FED56F5E54}"/>
              </a:ext>
            </a:extLst>
          </p:cNvPr>
          <p:cNvGrpSpPr/>
          <p:nvPr/>
        </p:nvGrpSpPr>
        <p:grpSpPr>
          <a:xfrm>
            <a:off x="10108595" y="2904564"/>
            <a:ext cx="1790830" cy="524436"/>
            <a:chOff x="10108595" y="2904564"/>
            <a:chExt cx="1790830" cy="524436"/>
          </a:xfrm>
        </p:grpSpPr>
        <p:grpSp>
          <p:nvGrpSpPr>
            <p:cNvPr id="6" name="Group 5">
              <a:extLst>
                <a:ext uri="{FF2B5EF4-FFF2-40B4-BE49-F238E27FC236}">
                  <a16:creationId xmlns:a16="http://schemas.microsoft.com/office/drawing/2014/main" id="{0C7E01A2-8084-F44E-83AD-DD18F6854979}"/>
                </a:ext>
              </a:extLst>
            </p:cNvPr>
            <p:cNvGrpSpPr/>
            <p:nvPr/>
          </p:nvGrpSpPr>
          <p:grpSpPr>
            <a:xfrm>
              <a:off x="10108595" y="2904565"/>
              <a:ext cx="1790830" cy="524435"/>
              <a:chOff x="9921558" y="2904565"/>
              <a:chExt cx="1977867" cy="524435"/>
            </a:xfrm>
          </p:grpSpPr>
          <p:sp>
            <p:nvSpPr>
              <p:cNvPr id="10" name="Rectangular Callout 9">
                <a:extLst>
                  <a:ext uri="{FF2B5EF4-FFF2-40B4-BE49-F238E27FC236}">
                    <a16:creationId xmlns:a16="http://schemas.microsoft.com/office/drawing/2014/main" id="{A2A78555-6F93-9944-9324-6570FE674C38}"/>
                  </a:ext>
                </a:extLst>
              </p:cNvPr>
              <p:cNvSpPr/>
              <p:nvPr/>
            </p:nvSpPr>
            <p:spPr>
              <a:xfrm>
                <a:off x="9921558" y="2904565"/>
                <a:ext cx="1977867" cy="524435"/>
              </a:xfrm>
              <a:prstGeom prst="wedgeRectCallout">
                <a:avLst>
                  <a:gd name="adj1" fmla="val -97932"/>
                  <a:gd name="adj2" fmla="val 2612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dirty="0"/>
                  <a:t>Dispatcher  </a:t>
                </a:r>
                <a:r>
                  <a:rPr lang="de-CH" b="1" dirty="0" err="1"/>
                  <a:t>tools</a:t>
                </a:r>
                <a:endParaRPr lang="en-US" dirty="0"/>
              </a:p>
            </p:txBody>
          </p:sp>
          <p:sp>
            <p:nvSpPr>
              <p:cNvPr id="11" name="Rectangular Callout 10">
                <a:extLst>
                  <a:ext uri="{FF2B5EF4-FFF2-40B4-BE49-F238E27FC236}">
                    <a16:creationId xmlns:a16="http://schemas.microsoft.com/office/drawing/2014/main" id="{9C5F88C0-FB2E-6741-AD56-38B229D3DA89}"/>
                  </a:ext>
                </a:extLst>
              </p:cNvPr>
              <p:cNvSpPr/>
              <p:nvPr/>
            </p:nvSpPr>
            <p:spPr>
              <a:xfrm>
                <a:off x="9921558" y="2904565"/>
                <a:ext cx="1977867" cy="524435"/>
              </a:xfrm>
              <a:prstGeom prst="wedgeRectCallout">
                <a:avLst>
                  <a:gd name="adj1" fmla="val -48170"/>
                  <a:gd name="adj2" fmla="val -2335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dirty="0"/>
                  <a:t>Dispatcher  </a:t>
                </a:r>
                <a:r>
                  <a:rPr lang="de-CH" b="1" dirty="0" err="1"/>
                  <a:t>tools</a:t>
                </a:r>
                <a:endParaRPr lang="en-US" dirty="0"/>
              </a:p>
            </p:txBody>
          </p:sp>
        </p:grpSp>
        <p:sp>
          <p:nvSpPr>
            <p:cNvPr id="12" name="Rectangular Callout 11">
              <a:extLst>
                <a:ext uri="{FF2B5EF4-FFF2-40B4-BE49-F238E27FC236}">
                  <a16:creationId xmlns:a16="http://schemas.microsoft.com/office/drawing/2014/main" id="{92A3BE59-36ED-9349-AC7A-E2917828C920}"/>
                </a:ext>
              </a:extLst>
            </p:cNvPr>
            <p:cNvSpPr/>
            <p:nvPr/>
          </p:nvSpPr>
          <p:spPr>
            <a:xfrm>
              <a:off x="10108595" y="2904564"/>
              <a:ext cx="1790830" cy="524435"/>
            </a:xfrm>
            <a:prstGeom prst="wedgeRectCallout">
              <a:avLst>
                <a:gd name="adj1" fmla="val -81959"/>
                <a:gd name="adj2" fmla="val 202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dirty="0"/>
                <a:t>Dispatcher  </a:t>
              </a:r>
              <a:r>
                <a:rPr lang="de-CH" b="1" dirty="0" err="1"/>
                <a:t>tools</a:t>
              </a:r>
              <a:endParaRPr lang="en-US" dirty="0"/>
            </a:p>
          </p:txBody>
        </p:sp>
      </p:grpSp>
    </p:spTree>
    <p:extLst>
      <p:ext uri="{BB962C8B-B14F-4D97-AF65-F5344CB8AC3E}">
        <p14:creationId xmlns:p14="http://schemas.microsoft.com/office/powerpoint/2010/main" val="73176529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FDDC844-460A-2845-8FE2-FC30649E77D0}"/>
              </a:ext>
            </a:extLst>
          </p:cNvPr>
          <p:cNvSpPr>
            <a:spLocks noGrp="1"/>
          </p:cNvSpPr>
          <p:nvPr>
            <p:ph idx="1"/>
          </p:nvPr>
        </p:nvSpPr>
        <p:spPr/>
        <p:txBody>
          <a:bodyPr/>
          <a:lstStyle/>
          <a:p>
            <a:r>
              <a:rPr lang="en-US" dirty="0"/>
              <a:t>Experience Manager cloud-ready </a:t>
            </a:r>
            <a:r>
              <a:rPr lang="en-US" dirty="0" err="1"/>
              <a:t>Quickstart</a:t>
            </a:r>
            <a:r>
              <a:rPr lang="en-US" dirty="0"/>
              <a:t> uses Replication, not Content Distribution</a:t>
            </a:r>
          </a:p>
          <a:p>
            <a:pPr lvl="1"/>
            <a:r>
              <a:rPr lang="en-US" dirty="0"/>
              <a:t>Classic replication capabilities needs to be used with an Author/Publish setup</a:t>
            </a:r>
          </a:p>
          <a:p>
            <a:pPr lvl="1"/>
            <a:r>
              <a:rPr lang="en-US" dirty="0"/>
              <a:t>Publication mechanism is backwards compatible with the Replication Java APIs</a:t>
            </a:r>
          </a:p>
          <a:p>
            <a:pPr lvl="1"/>
            <a:r>
              <a:rPr lang="en-US" dirty="0"/>
              <a:t>Could Service replication problems cannot be tested on a local cloud-ready instance</a:t>
            </a:r>
          </a:p>
          <a:p>
            <a:endParaRPr lang="en-US" dirty="0"/>
          </a:p>
          <a:p>
            <a:r>
              <a:rPr lang="en-US" dirty="0"/>
              <a:t>Dispatcher tools provide mechanisms to test dispatcher configuration</a:t>
            </a:r>
          </a:p>
          <a:p>
            <a:pPr lvl="1"/>
            <a:r>
              <a:rPr lang="en-US" dirty="0"/>
              <a:t>Local test of dispatcher make use of Docker, therefore you cannot test access to an Experience Manager instance through the dispatcher on a virtual image</a:t>
            </a:r>
          </a:p>
          <a:p>
            <a:endParaRPr lang="en-US" dirty="0"/>
          </a:p>
        </p:txBody>
      </p:sp>
      <p:sp>
        <p:nvSpPr>
          <p:cNvPr id="4" name="Title 3">
            <a:extLst>
              <a:ext uri="{FF2B5EF4-FFF2-40B4-BE49-F238E27FC236}">
                <a16:creationId xmlns:a16="http://schemas.microsoft.com/office/drawing/2014/main" id="{C33B3570-B3E6-744E-AE4B-B1A7BB1C8C15}"/>
              </a:ext>
            </a:extLst>
          </p:cNvPr>
          <p:cNvSpPr>
            <a:spLocks noGrp="1"/>
          </p:cNvSpPr>
          <p:nvPr>
            <p:ph type="title"/>
          </p:nvPr>
        </p:nvSpPr>
        <p:spPr>
          <a:xfrm>
            <a:off x="320040" y="296432"/>
            <a:ext cx="11579385" cy="625475"/>
          </a:xfrm>
        </p:spPr>
        <p:txBody>
          <a:bodyPr/>
          <a:lstStyle/>
          <a:p>
            <a:r>
              <a:rPr lang="en-US" dirty="0"/>
              <a:t>Quirks of Local Development for </a:t>
            </a:r>
            <a:r>
              <a:rPr lang="en-US" dirty="0" err="1"/>
              <a:t>AEMaaCS</a:t>
            </a:r>
            <a:endParaRPr lang="en-US" dirty="0"/>
          </a:p>
        </p:txBody>
      </p:sp>
    </p:spTree>
    <p:extLst>
      <p:ext uri="{BB962C8B-B14F-4D97-AF65-F5344CB8AC3E}">
        <p14:creationId xmlns:p14="http://schemas.microsoft.com/office/powerpoint/2010/main" val="6121494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784CAB-FB13-0741-B0F0-CC5386EF46F8}"/>
              </a:ext>
            </a:extLst>
          </p:cNvPr>
          <p:cNvSpPr>
            <a:spLocks noGrp="1"/>
          </p:cNvSpPr>
          <p:nvPr>
            <p:ph sz="quarter" idx="13"/>
          </p:nvPr>
        </p:nvSpPr>
        <p:spPr>
          <a:xfrm>
            <a:off x="794580" y="3611621"/>
            <a:ext cx="7892219" cy="1394267"/>
          </a:xfrm>
        </p:spPr>
        <p:txBody>
          <a:bodyPr/>
          <a:lstStyle/>
          <a:p>
            <a:r>
              <a:rPr lang="en-US" dirty="0"/>
              <a:t>Configuring the Cloud Service Dispatcher</a:t>
            </a:r>
          </a:p>
        </p:txBody>
      </p:sp>
    </p:spTree>
    <p:extLst>
      <p:ext uri="{BB962C8B-B14F-4D97-AF65-F5344CB8AC3E}">
        <p14:creationId xmlns:p14="http://schemas.microsoft.com/office/powerpoint/2010/main" val="1281364562"/>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ell phone&#10;&#10;Description automatically generated">
            <a:extLst>
              <a:ext uri="{FF2B5EF4-FFF2-40B4-BE49-F238E27FC236}">
                <a16:creationId xmlns:a16="http://schemas.microsoft.com/office/drawing/2014/main" id="{EC4406D6-2A7B-9840-934E-0E216D251DC6}"/>
              </a:ext>
            </a:extLst>
          </p:cNvPr>
          <p:cNvPicPr>
            <a:picLocks noChangeAspect="1"/>
          </p:cNvPicPr>
          <p:nvPr/>
        </p:nvPicPr>
        <p:blipFill>
          <a:blip r:embed="rId3"/>
          <a:stretch>
            <a:fillRect/>
          </a:stretch>
        </p:blipFill>
        <p:spPr>
          <a:xfrm>
            <a:off x="4969247" y="1718235"/>
            <a:ext cx="3644900" cy="4470400"/>
          </a:xfrm>
          <a:prstGeom prst="rect">
            <a:avLst/>
          </a:prstGeom>
          <a:ln>
            <a:noFill/>
          </a:ln>
          <a:effectLst>
            <a:outerShdw blurRad="292100" dist="139700" dir="2700000" algn="tl" rotWithShape="0">
              <a:srgbClr val="333333">
                <a:alpha val="65000"/>
              </a:srgbClr>
            </a:outerShdw>
          </a:effectLst>
        </p:spPr>
      </p:pic>
      <p:pic>
        <p:nvPicPr>
          <p:cNvPr id="5" name="Picture 4" descr="A screenshot of a cell phone&#10;&#10;Description automatically generated">
            <a:extLst>
              <a:ext uri="{FF2B5EF4-FFF2-40B4-BE49-F238E27FC236}">
                <a16:creationId xmlns:a16="http://schemas.microsoft.com/office/drawing/2014/main" id="{52A07D9A-AF3C-4A44-9696-D6BC17FF8712}"/>
              </a:ext>
            </a:extLst>
          </p:cNvPr>
          <p:cNvPicPr>
            <a:picLocks noChangeAspect="1"/>
          </p:cNvPicPr>
          <p:nvPr/>
        </p:nvPicPr>
        <p:blipFill>
          <a:blip r:embed="rId4"/>
          <a:stretch>
            <a:fillRect/>
          </a:stretch>
        </p:blipFill>
        <p:spPr>
          <a:xfrm>
            <a:off x="1033933" y="1418208"/>
            <a:ext cx="3278946" cy="1840125"/>
          </a:xfrm>
          <a:prstGeom prst="rect">
            <a:avLst/>
          </a:prstGeom>
          <a:ln>
            <a:noFill/>
          </a:ln>
          <a:effectLst>
            <a:outerShdw blurRad="292100" dist="139700" dir="2700000" algn="tl" rotWithShape="0">
              <a:srgbClr val="333333">
                <a:alpha val="65000"/>
              </a:srgbClr>
            </a:outerShdw>
          </a:effectLst>
        </p:spPr>
      </p:pic>
      <p:sp>
        <p:nvSpPr>
          <p:cNvPr id="3" name="Title 2">
            <a:extLst>
              <a:ext uri="{FF2B5EF4-FFF2-40B4-BE49-F238E27FC236}">
                <a16:creationId xmlns:a16="http://schemas.microsoft.com/office/drawing/2014/main" id="{EBC50818-F525-D641-8924-CB4C79310201}"/>
              </a:ext>
            </a:extLst>
          </p:cNvPr>
          <p:cNvSpPr>
            <a:spLocks noGrp="1"/>
          </p:cNvSpPr>
          <p:nvPr>
            <p:ph type="title"/>
          </p:nvPr>
        </p:nvSpPr>
        <p:spPr>
          <a:xfrm>
            <a:off x="320040" y="296432"/>
            <a:ext cx="11579385" cy="625475"/>
          </a:xfrm>
        </p:spPr>
        <p:txBody>
          <a:bodyPr>
            <a:normAutofit/>
          </a:bodyPr>
          <a:lstStyle/>
          <a:p>
            <a:r>
              <a:rPr lang="en-US" dirty="0"/>
              <a:t>Deploy Dispatcher Configuration with Code ***</a:t>
            </a:r>
          </a:p>
        </p:txBody>
      </p:sp>
      <p:sp>
        <p:nvSpPr>
          <p:cNvPr id="2" name="Slide Number Placeholder 1">
            <a:extLst>
              <a:ext uri="{FF2B5EF4-FFF2-40B4-BE49-F238E27FC236}">
                <a16:creationId xmlns:a16="http://schemas.microsoft.com/office/drawing/2014/main" id="{6A60792B-4006-B444-B2DF-336136E35E21}"/>
              </a:ext>
            </a:extLst>
          </p:cNvPr>
          <p:cNvSpPr>
            <a:spLocks noGrp="1"/>
          </p:cNvSpPr>
          <p:nvPr>
            <p:ph type="sldNum" sz="quarter" idx="4294967295"/>
          </p:nvPr>
        </p:nvSpPr>
        <p:spPr>
          <a:xfrm>
            <a:off x="0" y="0"/>
            <a:ext cx="0" cy="0"/>
          </a:xfrm>
        </p:spPr>
        <p:txBody>
          <a:bodyPr/>
          <a:lstStyle/>
          <a:p>
            <a:pPr algn="ctr"/>
            <a:fld id="{90156F56-D5AE-4C6F-B826-C69D1BC521BB}" type="slidenum">
              <a:rPr lang="en-US" smtClean="0"/>
              <a:pPr algn="ctr"/>
              <a:t>139</a:t>
            </a:fld>
            <a:endParaRPr lang="en-US" dirty="0"/>
          </a:p>
        </p:txBody>
      </p:sp>
      <p:sp>
        <p:nvSpPr>
          <p:cNvPr id="13" name="TextBox 12">
            <a:extLst>
              <a:ext uri="{FF2B5EF4-FFF2-40B4-BE49-F238E27FC236}">
                <a16:creationId xmlns:a16="http://schemas.microsoft.com/office/drawing/2014/main" id="{4BFD00BF-D1AD-4145-A449-3334247A71DD}"/>
              </a:ext>
            </a:extLst>
          </p:cNvPr>
          <p:cNvSpPr txBox="1"/>
          <p:nvPr/>
        </p:nvSpPr>
        <p:spPr>
          <a:xfrm>
            <a:off x="7997051" y="2067029"/>
            <a:ext cx="1850186" cy="646331"/>
          </a:xfrm>
          <a:prstGeom prst="rect">
            <a:avLst/>
          </a:prstGeom>
          <a:solidFill>
            <a:schemeClr val="accent1"/>
          </a:solidFill>
        </p:spPr>
        <p:txBody>
          <a:bodyPr wrap="none" rtlCol="0">
            <a:spAutoFit/>
          </a:bodyPr>
          <a:lstStyle/>
          <a:p>
            <a:r>
              <a:rPr lang="en-US" b="1" dirty="0">
                <a:solidFill>
                  <a:schemeClr val="bg1"/>
                </a:solidFill>
              </a:rPr>
              <a:t>AEM project</a:t>
            </a:r>
          </a:p>
          <a:p>
            <a:r>
              <a:rPr lang="en-US" b="1" dirty="0">
                <a:solidFill>
                  <a:schemeClr val="bg1"/>
                </a:solidFill>
              </a:rPr>
              <a:t>(from Archetype)</a:t>
            </a:r>
          </a:p>
        </p:txBody>
      </p:sp>
      <p:cxnSp>
        <p:nvCxnSpPr>
          <p:cNvPr id="14" name="Straight Connector 13">
            <a:extLst>
              <a:ext uri="{FF2B5EF4-FFF2-40B4-BE49-F238E27FC236}">
                <a16:creationId xmlns:a16="http://schemas.microsoft.com/office/drawing/2014/main" id="{891A0C27-64F6-5E4E-BBB7-1449DCB7E7A9}"/>
              </a:ext>
            </a:extLst>
          </p:cNvPr>
          <p:cNvCxnSpPr>
            <a:cxnSpLocks/>
          </p:cNvCxnSpPr>
          <p:nvPr/>
        </p:nvCxnSpPr>
        <p:spPr>
          <a:xfrm flipH="1">
            <a:off x="7747669" y="2662762"/>
            <a:ext cx="254339" cy="299980"/>
          </a:xfrm>
          <a:prstGeom prst="line">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05A6648-E9E4-F647-96E2-488D3853BE1D}"/>
              </a:ext>
            </a:extLst>
          </p:cNvPr>
          <p:cNvCxnSpPr>
            <a:cxnSpLocks/>
          </p:cNvCxnSpPr>
          <p:nvPr/>
        </p:nvCxnSpPr>
        <p:spPr>
          <a:xfrm>
            <a:off x="4312879" y="3420865"/>
            <a:ext cx="1084428" cy="4067"/>
          </a:xfrm>
          <a:prstGeom prst="line">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268229F-E385-AE4E-AEBB-881265BD16C2}"/>
              </a:ext>
            </a:extLst>
          </p:cNvPr>
          <p:cNvSpPr txBox="1"/>
          <p:nvPr/>
        </p:nvSpPr>
        <p:spPr>
          <a:xfrm>
            <a:off x="8423253" y="3352676"/>
            <a:ext cx="1992853" cy="923330"/>
          </a:xfrm>
          <a:prstGeom prst="rect">
            <a:avLst/>
          </a:prstGeom>
          <a:solidFill>
            <a:schemeClr val="accent1"/>
          </a:solidFill>
        </p:spPr>
        <p:txBody>
          <a:bodyPr wrap="none" rtlCol="0">
            <a:spAutoFit/>
          </a:bodyPr>
          <a:lstStyle/>
          <a:p>
            <a:r>
              <a:rPr lang="en-US" b="1" dirty="0">
                <a:solidFill>
                  <a:schemeClr val="bg1"/>
                </a:solidFill>
              </a:rPr>
              <a:t>assembly</a:t>
            </a:r>
          </a:p>
          <a:p>
            <a:r>
              <a:rPr lang="en-US" b="1" dirty="0">
                <a:solidFill>
                  <a:schemeClr val="bg1"/>
                </a:solidFill>
              </a:rPr>
              <a:t>instructions for </a:t>
            </a:r>
          </a:p>
          <a:p>
            <a:r>
              <a:rPr lang="en-US" b="1" dirty="0">
                <a:solidFill>
                  <a:schemeClr val="bg1"/>
                </a:solidFill>
              </a:rPr>
              <a:t>dispatcher module</a:t>
            </a:r>
          </a:p>
        </p:txBody>
      </p:sp>
      <p:cxnSp>
        <p:nvCxnSpPr>
          <p:cNvPr id="25" name="Straight Connector 24">
            <a:extLst>
              <a:ext uri="{FF2B5EF4-FFF2-40B4-BE49-F238E27FC236}">
                <a16:creationId xmlns:a16="http://schemas.microsoft.com/office/drawing/2014/main" id="{851020B1-A018-334C-89E0-766BE0B0AB05}"/>
              </a:ext>
            </a:extLst>
          </p:cNvPr>
          <p:cNvCxnSpPr>
            <a:cxnSpLocks/>
            <a:stCxn id="24" idx="1"/>
          </p:cNvCxnSpPr>
          <p:nvPr/>
        </p:nvCxnSpPr>
        <p:spPr>
          <a:xfrm flipH="1" flipV="1">
            <a:off x="6828313" y="3187653"/>
            <a:ext cx="1594940" cy="626688"/>
          </a:xfrm>
          <a:prstGeom prst="line">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33501C1-F5C1-BC40-8F3B-A526A2DE6ABB}"/>
              </a:ext>
            </a:extLst>
          </p:cNvPr>
          <p:cNvSpPr txBox="1"/>
          <p:nvPr/>
        </p:nvSpPr>
        <p:spPr>
          <a:xfrm>
            <a:off x="3239304" y="3097699"/>
            <a:ext cx="1245854" cy="646331"/>
          </a:xfrm>
          <a:prstGeom prst="rect">
            <a:avLst/>
          </a:prstGeom>
          <a:solidFill>
            <a:schemeClr val="accent1"/>
          </a:solidFill>
        </p:spPr>
        <p:txBody>
          <a:bodyPr wrap="none" rtlCol="0">
            <a:spAutoFit/>
          </a:bodyPr>
          <a:lstStyle/>
          <a:p>
            <a:r>
              <a:rPr lang="en-US" b="1" dirty="0">
                <a:solidFill>
                  <a:schemeClr val="bg1"/>
                </a:solidFill>
              </a:rPr>
              <a:t>dispatcher </a:t>
            </a:r>
          </a:p>
          <a:p>
            <a:r>
              <a:rPr lang="en-US" b="1" dirty="0">
                <a:solidFill>
                  <a:schemeClr val="bg1"/>
                </a:solidFill>
              </a:rPr>
              <a:t>module</a:t>
            </a:r>
          </a:p>
        </p:txBody>
      </p:sp>
      <p:sp>
        <p:nvSpPr>
          <p:cNvPr id="6" name="TextBox 5">
            <a:extLst>
              <a:ext uri="{FF2B5EF4-FFF2-40B4-BE49-F238E27FC236}">
                <a16:creationId xmlns:a16="http://schemas.microsoft.com/office/drawing/2014/main" id="{F19CBB4A-0BE1-684A-9F2D-8C2BF7AB06EF}"/>
              </a:ext>
            </a:extLst>
          </p:cNvPr>
          <p:cNvSpPr txBox="1"/>
          <p:nvPr/>
        </p:nvSpPr>
        <p:spPr>
          <a:xfrm>
            <a:off x="415636" y="5439792"/>
            <a:ext cx="3302507" cy="646331"/>
          </a:xfrm>
          <a:prstGeom prst="rect">
            <a:avLst/>
          </a:prstGeom>
          <a:noFill/>
        </p:spPr>
        <p:txBody>
          <a:bodyPr wrap="none" rtlCol="0">
            <a:spAutoFit/>
          </a:bodyPr>
          <a:lstStyle/>
          <a:p>
            <a:r>
              <a:rPr lang="en-US" dirty="0"/>
              <a:t>*** Adobe Managed Services and </a:t>
            </a:r>
          </a:p>
          <a:p>
            <a:r>
              <a:rPr lang="en-US" dirty="0"/>
              <a:t>Cloud Service only</a:t>
            </a:r>
          </a:p>
        </p:txBody>
      </p:sp>
    </p:spTree>
    <p:extLst>
      <p:ext uri="{BB962C8B-B14F-4D97-AF65-F5344CB8AC3E}">
        <p14:creationId xmlns:p14="http://schemas.microsoft.com/office/powerpoint/2010/main" val="13613947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EA4A15-71D0-DD43-AD76-4BBF3461B405}"/>
              </a:ext>
            </a:extLst>
          </p:cNvPr>
          <p:cNvSpPr>
            <a:spLocks noGrp="1"/>
          </p:cNvSpPr>
          <p:nvPr>
            <p:ph sz="quarter" idx="13"/>
          </p:nvPr>
        </p:nvSpPr>
        <p:spPr>
          <a:xfrm>
            <a:off x="794580" y="3611621"/>
            <a:ext cx="7892219" cy="1394267"/>
          </a:xfrm>
        </p:spPr>
        <p:txBody>
          <a:bodyPr/>
          <a:lstStyle/>
          <a:p>
            <a:r>
              <a:rPr lang="en-US" dirty="0"/>
              <a:t>Open Services Gateway interface (OSGi)</a:t>
            </a:r>
          </a:p>
        </p:txBody>
      </p:sp>
    </p:spTree>
    <p:extLst>
      <p:ext uri="{BB962C8B-B14F-4D97-AF65-F5344CB8AC3E}">
        <p14:creationId xmlns:p14="http://schemas.microsoft.com/office/powerpoint/2010/main" val="3509084546"/>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C6BEEA-9117-F244-A719-D95B748364D8}"/>
              </a:ext>
            </a:extLst>
          </p:cNvPr>
          <p:cNvSpPr>
            <a:spLocks noGrp="1"/>
          </p:cNvSpPr>
          <p:nvPr>
            <p:ph type="title"/>
          </p:nvPr>
        </p:nvSpPr>
        <p:spPr>
          <a:xfrm>
            <a:off x="320040" y="296432"/>
            <a:ext cx="11579385" cy="625475"/>
          </a:xfrm>
        </p:spPr>
        <p:txBody>
          <a:bodyPr>
            <a:normAutofit fontScale="90000"/>
          </a:bodyPr>
          <a:lstStyle/>
          <a:p>
            <a:r>
              <a:rPr lang="en-US" dirty="0"/>
              <a:t>Adobe Experience Manager Cloud Service Dispatcher Configuration File Structure***</a:t>
            </a:r>
          </a:p>
        </p:txBody>
      </p:sp>
      <p:sp>
        <p:nvSpPr>
          <p:cNvPr id="2" name="Slide Number Placeholder 1">
            <a:extLst>
              <a:ext uri="{FF2B5EF4-FFF2-40B4-BE49-F238E27FC236}">
                <a16:creationId xmlns:a16="http://schemas.microsoft.com/office/drawing/2014/main" id="{8042A233-A4F3-DC47-875F-CFD45F933D11}"/>
              </a:ext>
            </a:extLst>
          </p:cNvPr>
          <p:cNvSpPr>
            <a:spLocks noGrp="1"/>
          </p:cNvSpPr>
          <p:nvPr>
            <p:ph type="sldNum" sz="quarter" idx="4294967295"/>
          </p:nvPr>
        </p:nvSpPr>
        <p:spPr>
          <a:xfrm>
            <a:off x="0" y="0"/>
            <a:ext cx="0" cy="0"/>
          </a:xfrm>
        </p:spPr>
        <p:txBody>
          <a:bodyPr/>
          <a:lstStyle/>
          <a:p>
            <a:pPr algn="ctr"/>
            <a:fld id="{90156F56-D5AE-4C6F-B826-C69D1BC521BB}" type="slidenum">
              <a:rPr lang="en-US" smtClean="0"/>
              <a:pPr algn="ctr"/>
              <a:t>140</a:t>
            </a:fld>
            <a:endParaRPr lang="en-US" dirty="0"/>
          </a:p>
        </p:txBody>
      </p:sp>
      <p:pic>
        <p:nvPicPr>
          <p:cNvPr id="6" name="Content Placeholder 5">
            <a:extLst>
              <a:ext uri="{FF2B5EF4-FFF2-40B4-BE49-F238E27FC236}">
                <a16:creationId xmlns:a16="http://schemas.microsoft.com/office/drawing/2014/main" id="{A286B178-D879-A143-8041-A35C36A26247}"/>
              </a:ext>
            </a:extLst>
          </p:cNvPr>
          <p:cNvPicPr>
            <a:picLocks noGrp="1" noChangeAspect="1"/>
          </p:cNvPicPr>
          <p:nvPr>
            <p:ph sz="quarter" idx="4294967295"/>
          </p:nvPr>
        </p:nvPicPr>
        <p:blipFill>
          <a:blip r:embed="rId3"/>
          <a:stretch>
            <a:fillRect/>
          </a:stretch>
        </p:blipFill>
        <p:spPr>
          <a:xfrm>
            <a:off x="3564082" y="1205201"/>
            <a:ext cx="3694113" cy="4895850"/>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1CB15C27-17EA-D14D-932D-05A92719C2ED}"/>
              </a:ext>
            </a:extLst>
          </p:cNvPr>
          <p:cNvSpPr txBox="1"/>
          <p:nvPr/>
        </p:nvSpPr>
        <p:spPr>
          <a:xfrm>
            <a:off x="8593282" y="5226627"/>
            <a:ext cx="3034805" cy="923330"/>
          </a:xfrm>
          <a:prstGeom prst="rect">
            <a:avLst/>
          </a:prstGeom>
          <a:noFill/>
        </p:spPr>
        <p:txBody>
          <a:bodyPr wrap="none" rtlCol="0">
            <a:spAutoFit/>
          </a:bodyPr>
          <a:lstStyle/>
          <a:p>
            <a:r>
              <a:rPr lang="en-US" dirty="0"/>
              <a:t>***Experience Manager 6.5 </a:t>
            </a:r>
          </a:p>
          <a:p>
            <a:r>
              <a:rPr lang="en-US" dirty="0"/>
              <a:t>with Adobe Managed Services </a:t>
            </a:r>
          </a:p>
          <a:p>
            <a:r>
              <a:rPr lang="en-US" dirty="0"/>
              <a:t>expects different file names</a:t>
            </a:r>
          </a:p>
        </p:txBody>
      </p:sp>
    </p:spTree>
    <p:extLst>
      <p:ext uri="{BB962C8B-B14F-4D97-AF65-F5344CB8AC3E}">
        <p14:creationId xmlns:p14="http://schemas.microsoft.com/office/powerpoint/2010/main" val="45746451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7AE8FF-6A1F-A040-91B2-52EA33698B7B}"/>
              </a:ext>
            </a:extLst>
          </p:cNvPr>
          <p:cNvSpPr>
            <a:spLocks noGrp="1"/>
          </p:cNvSpPr>
          <p:nvPr>
            <p:ph sz="quarter" idx="13"/>
          </p:nvPr>
        </p:nvSpPr>
        <p:spPr>
          <a:xfrm>
            <a:off x="794580" y="3611621"/>
            <a:ext cx="7892219" cy="1394267"/>
          </a:xfrm>
        </p:spPr>
        <p:txBody>
          <a:bodyPr/>
          <a:lstStyle/>
          <a:p>
            <a:r>
              <a:rPr lang="en-US" dirty="0"/>
              <a:t>Testing/Validating the Dispatcher Configuration Locally</a:t>
            </a:r>
          </a:p>
        </p:txBody>
      </p:sp>
    </p:spTree>
    <p:extLst>
      <p:ext uri="{BB962C8B-B14F-4D97-AF65-F5344CB8AC3E}">
        <p14:creationId xmlns:p14="http://schemas.microsoft.com/office/powerpoint/2010/main" val="1555407468"/>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296432"/>
            <a:ext cx="11579385" cy="625475"/>
          </a:xfrm>
        </p:spPr>
        <p:txBody>
          <a:bodyPr>
            <a:normAutofit/>
          </a:bodyPr>
          <a:lstStyle/>
          <a:p>
            <a:r>
              <a:rPr lang="en-US" dirty="0"/>
              <a:t>AEM SDK  Dispatcher Tools</a:t>
            </a:r>
          </a:p>
        </p:txBody>
      </p:sp>
      <p:sp>
        <p:nvSpPr>
          <p:cNvPr id="3" name="Content Placeholder 2"/>
          <p:cNvSpPr>
            <a:spLocks noGrp="1"/>
          </p:cNvSpPr>
          <p:nvPr>
            <p:ph idx="1"/>
          </p:nvPr>
        </p:nvSpPr>
        <p:spPr>
          <a:xfrm>
            <a:off x="320040" y="1073672"/>
            <a:ext cx="5774373" cy="5181600"/>
          </a:xfrm>
        </p:spPr>
        <p:txBody>
          <a:bodyPr lIns="91440" rIns="91440"/>
          <a:lstStyle/>
          <a:p>
            <a:r>
              <a:rPr lang="en-US" dirty="0"/>
              <a:t>The AEM SDK Dispatcher tools provide:</a:t>
            </a:r>
          </a:p>
          <a:p>
            <a:r>
              <a:rPr lang="en-US" dirty="0"/>
              <a:t>Vanilla file structure containing the configuration files to include in a maven project for dispatcher</a:t>
            </a:r>
          </a:p>
          <a:p>
            <a:r>
              <a:rPr lang="en-US" dirty="0"/>
              <a:t>Tooling for customers to validate a dispatcher configuration locally</a:t>
            </a:r>
          </a:p>
          <a:p>
            <a:r>
              <a:rPr lang="en-US" dirty="0"/>
              <a:t>Docker image that brings up the dispatcher locally</a:t>
            </a:r>
          </a:p>
        </p:txBody>
      </p:sp>
      <p:sp>
        <p:nvSpPr>
          <p:cNvPr id="4" name="Slide Number Placeholder 3"/>
          <p:cNvSpPr>
            <a:spLocks noGrp="1"/>
          </p:cNvSpPr>
          <p:nvPr>
            <p:ph type="sldNum" sz="quarter" idx="4294967295"/>
          </p:nvPr>
        </p:nvSpPr>
        <p:spPr>
          <a:xfrm>
            <a:off x="0" y="0"/>
            <a:ext cx="0" cy="0"/>
          </a:xfrm>
        </p:spPr>
        <p:txBody>
          <a:bodyPr/>
          <a:lstStyle/>
          <a:p>
            <a:pPr algn="ctr"/>
            <a:fld id="{90156F56-D5AE-4C6F-B826-C69D1BC521BB}" type="slidenum">
              <a:rPr lang="en-US" smtClean="0"/>
              <a:pPr algn="ctr"/>
              <a:t>142</a:t>
            </a:fld>
            <a:endParaRPr lang="en-US" dirty="0"/>
          </a:p>
        </p:txBody>
      </p:sp>
      <p:pic>
        <p:nvPicPr>
          <p:cNvPr id="8" name="Picture 7">
            <a:extLst>
              <a:ext uri="{FF2B5EF4-FFF2-40B4-BE49-F238E27FC236}">
                <a16:creationId xmlns:a16="http://schemas.microsoft.com/office/drawing/2014/main" id="{DDF13C3A-3235-964F-91D9-307AFE58C2F6}"/>
              </a:ext>
            </a:extLst>
          </p:cNvPr>
          <p:cNvPicPr>
            <a:picLocks noChangeAspect="1"/>
          </p:cNvPicPr>
          <p:nvPr/>
        </p:nvPicPr>
        <p:blipFill>
          <a:blip r:embed="rId3"/>
          <a:stretch>
            <a:fillRect/>
          </a:stretch>
        </p:blipFill>
        <p:spPr>
          <a:xfrm>
            <a:off x="6602280" y="1234440"/>
            <a:ext cx="4436444" cy="4387422"/>
          </a:xfrm>
          <a:prstGeom prst="rect">
            <a:avLst/>
          </a:prstGeom>
          <a:ln>
            <a:noFill/>
          </a:ln>
          <a:effectLst>
            <a:outerShdw blurRad="292100" dist="139700" dir="2700000" algn="tl" rotWithShape="0">
              <a:srgbClr val="333333">
                <a:alpha val="65000"/>
              </a:srgbClr>
            </a:outerShdw>
          </a:effectLst>
        </p:spPr>
      </p:pic>
      <p:cxnSp>
        <p:nvCxnSpPr>
          <p:cNvPr id="10" name="Straight Connector 9">
            <a:extLst>
              <a:ext uri="{FF2B5EF4-FFF2-40B4-BE49-F238E27FC236}">
                <a16:creationId xmlns:a16="http://schemas.microsoft.com/office/drawing/2014/main" id="{106512B0-6110-4F4E-8C9D-DF7BADB446EC}"/>
              </a:ext>
            </a:extLst>
          </p:cNvPr>
          <p:cNvCxnSpPr>
            <a:cxnSpLocks/>
          </p:cNvCxnSpPr>
          <p:nvPr/>
        </p:nvCxnSpPr>
        <p:spPr>
          <a:xfrm flipH="1" flipV="1">
            <a:off x="9138672" y="2722050"/>
            <a:ext cx="1012190" cy="323167"/>
          </a:xfrm>
          <a:prstGeom prst="line">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29A52CF-1FCC-C243-BD6B-C3D1BB07F107}"/>
              </a:ext>
            </a:extLst>
          </p:cNvPr>
          <p:cNvCxnSpPr>
            <a:cxnSpLocks/>
          </p:cNvCxnSpPr>
          <p:nvPr/>
        </p:nvCxnSpPr>
        <p:spPr>
          <a:xfrm flipH="1">
            <a:off x="8141145" y="4729597"/>
            <a:ext cx="1112035" cy="215211"/>
          </a:xfrm>
          <a:prstGeom prst="line">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2DFB23C-B727-974D-835B-F9BC294DF4F2}"/>
              </a:ext>
            </a:extLst>
          </p:cNvPr>
          <p:cNvCxnSpPr>
            <a:cxnSpLocks/>
          </p:cNvCxnSpPr>
          <p:nvPr/>
        </p:nvCxnSpPr>
        <p:spPr>
          <a:xfrm flipH="1">
            <a:off x="8820502" y="1864673"/>
            <a:ext cx="876712" cy="291724"/>
          </a:xfrm>
          <a:prstGeom prst="line">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8" name="Rounded Rectangle 37">
            <a:extLst>
              <a:ext uri="{FF2B5EF4-FFF2-40B4-BE49-F238E27FC236}">
                <a16:creationId xmlns:a16="http://schemas.microsoft.com/office/drawing/2014/main" id="{DE920EFF-89A4-3C4F-B88E-F9F8FAFDA530}"/>
              </a:ext>
            </a:extLst>
          </p:cNvPr>
          <p:cNvSpPr/>
          <p:nvPr/>
        </p:nvSpPr>
        <p:spPr>
          <a:xfrm>
            <a:off x="9697214" y="1538101"/>
            <a:ext cx="1983179" cy="653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image </a:t>
            </a:r>
          </a:p>
          <a:p>
            <a:pPr algn="ctr"/>
            <a:r>
              <a:rPr lang="en-US" dirty="0"/>
              <a:t>run script</a:t>
            </a:r>
          </a:p>
        </p:txBody>
      </p:sp>
      <p:sp>
        <p:nvSpPr>
          <p:cNvPr id="40" name="Rounded Rectangle 39">
            <a:extLst>
              <a:ext uri="{FF2B5EF4-FFF2-40B4-BE49-F238E27FC236}">
                <a16:creationId xmlns:a16="http://schemas.microsoft.com/office/drawing/2014/main" id="{3D08DA73-3C8A-E146-A159-BFD659ABD54A}"/>
              </a:ext>
            </a:extLst>
          </p:cNvPr>
          <p:cNvSpPr/>
          <p:nvPr/>
        </p:nvSpPr>
        <p:spPr>
          <a:xfrm>
            <a:off x="10164782" y="2706047"/>
            <a:ext cx="1384676" cy="6783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validator </a:t>
            </a:r>
          </a:p>
          <a:p>
            <a:pPr algn="ctr"/>
            <a:r>
              <a:rPr lang="en-US" dirty="0"/>
              <a:t>scripts</a:t>
            </a:r>
          </a:p>
        </p:txBody>
      </p:sp>
      <p:sp>
        <p:nvSpPr>
          <p:cNvPr id="42" name="Rounded Rectangle 41">
            <a:extLst>
              <a:ext uri="{FF2B5EF4-FFF2-40B4-BE49-F238E27FC236}">
                <a16:creationId xmlns:a16="http://schemas.microsoft.com/office/drawing/2014/main" id="{5542F319-F9D9-404B-85B9-54788BC85FBB}"/>
              </a:ext>
            </a:extLst>
          </p:cNvPr>
          <p:cNvSpPr/>
          <p:nvPr/>
        </p:nvSpPr>
        <p:spPr>
          <a:xfrm>
            <a:off x="9253180" y="4383936"/>
            <a:ext cx="2205443" cy="6913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Sample </a:t>
            </a:r>
          </a:p>
          <a:p>
            <a:pPr algn="ctr"/>
            <a:r>
              <a:rPr lang="en-US" dirty="0"/>
              <a:t>dispatcher module</a:t>
            </a:r>
          </a:p>
        </p:txBody>
      </p:sp>
    </p:spTree>
    <p:extLst>
      <p:ext uri="{BB962C8B-B14F-4D97-AF65-F5344CB8AC3E}">
        <p14:creationId xmlns:p14="http://schemas.microsoft.com/office/powerpoint/2010/main" val="196846017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CF60D8-9CCC-A041-B094-799E95420DEA}"/>
              </a:ext>
            </a:extLst>
          </p:cNvPr>
          <p:cNvSpPr>
            <a:spLocks noGrp="1"/>
          </p:cNvSpPr>
          <p:nvPr>
            <p:ph type="title"/>
          </p:nvPr>
        </p:nvSpPr>
        <p:spPr/>
        <p:txBody>
          <a:bodyPr/>
          <a:lstStyle/>
          <a:p>
            <a:r>
              <a:rPr lang="en-US" dirty="0"/>
              <a:t> Set up Experience Manager publish instance</a:t>
            </a:r>
          </a:p>
        </p:txBody>
      </p:sp>
      <p:sp>
        <p:nvSpPr>
          <p:cNvPr id="4" name="Content Placeholder 3">
            <a:extLst>
              <a:ext uri="{FF2B5EF4-FFF2-40B4-BE49-F238E27FC236}">
                <a16:creationId xmlns:a16="http://schemas.microsoft.com/office/drawing/2014/main" id="{32E25842-EFDE-9147-A60F-05FEA9F80359}"/>
              </a:ext>
            </a:extLst>
          </p:cNvPr>
          <p:cNvSpPr>
            <a:spLocks noGrp="1"/>
          </p:cNvSpPr>
          <p:nvPr>
            <p:ph idx="1"/>
          </p:nvPr>
        </p:nvSpPr>
        <p:spPr/>
        <p:txBody>
          <a:bodyPr/>
          <a:lstStyle/>
          <a:p>
            <a:pPr marL="457200" indent="-457200">
              <a:spcAft>
                <a:spcPts val="700"/>
              </a:spcAft>
              <a:buFont typeface="+mj-lt"/>
              <a:buAutoNum type="arabicPeriod"/>
            </a:pPr>
            <a:r>
              <a:rPr lang="en-US" dirty="0"/>
              <a:t>Start AEM Cloud Service local publish instance </a:t>
            </a:r>
          </a:p>
          <a:p>
            <a:pPr marL="457200" indent="-457200">
              <a:spcAft>
                <a:spcPts val="700"/>
              </a:spcAft>
              <a:buFont typeface="+mj-lt"/>
              <a:buAutoNum type="arabicPeriod"/>
            </a:pPr>
            <a:r>
              <a:rPr lang="en-US" dirty="0"/>
              <a:t>Deploy application to publish instance </a:t>
            </a:r>
          </a:p>
          <a:p>
            <a:pPr marL="621553" lvl="2" indent="0">
              <a:spcAft>
                <a:spcPts val="700"/>
              </a:spcAft>
              <a:buNone/>
            </a:pPr>
            <a:r>
              <a:rPr lang="en-US" dirty="0"/>
              <a:t>Profiles: </a:t>
            </a:r>
            <a:r>
              <a:rPr lang="en-US" b="1" i="1" dirty="0"/>
              <a:t>–</a:t>
            </a:r>
            <a:r>
              <a:rPr lang="en-US" b="1" i="1" dirty="0" err="1"/>
              <a:t>Padobe</a:t>
            </a:r>
            <a:r>
              <a:rPr lang="en-US" b="1" i="1" dirty="0"/>
              <a:t>-public –</a:t>
            </a:r>
            <a:r>
              <a:rPr lang="en-US" b="1" i="1" dirty="0" err="1"/>
              <a:t>PautoInstallPackagePublish</a:t>
            </a:r>
            <a:r>
              <a:rPr lang="en-US" dirty="0"/>
              <a:t> </a:t>
            </a:r>
          </a:p>
          <a:p>
            <a:pPr marL="457200" indent="-457200">
              <a:spcAft>
                <a:spcPts val="700"/>
              </a:spcAft>
              <a:buFont typeface="+mj-lt"/>
              <a:buAutoNum type="arabicPeriod"/>
            </a:pPr>
            <a:r>
              <a:rPr lang="en-US" dirty="0"/>
              <a:t>Test deployment by accessing application on publish instance</a:t>
            </a:r>
          </a:p>
          <a:p>
            <a:pPr marL="457200" indent="-457200">
              <a:buFont typeface="+mj-lt"/>
              <a:buAutoNum type="arabicPeriod"/>
            </a:pPr>
            <a:endParaRPr lang="en-US" dirty="0"/>
          </a:p>
        </p:txBody>
      </p:sp>
      <p:sp>
        <p:nvSpPr>
          <p:cNvPr id="2" name="Slide Number Placeholder 1">
            <a:extLst>
              <a:ext uri="{FF2B5EF4-FFF2-40B4-BE49-F238E27FC236}">
                <a16:creationId xmlns:a16="http://schemas.microsoft.com/office/drawing/2014/main" id="{C41F447B-FEEA-654C-BBA7-506BDF7B5FF7}"/>
              </a:ext>
            </a:extLst>
          </p:cNvPr>
          <p:cNvSpPr>
            <a:spLocks noGrp="1"/>
          </p:cNvSpPr>
          <p:nvPr>
            <p:ph type="sldNum" sz="quarter" idx="4294967295"/>
          </p:nvPr>
        </p:nvSpPr>
        <p:spPr>
          <a:xfrm>
            <a:off x="0" y="0"/>
            <a:ext cx="0" cy="0"/>
          </a:xfrm>
        </p:spPr>
        <p:txBody>
          <a:bodyPr/>
          <a:lstStyle/>
          <a:p>
            <a:pPr algn="ctr"/>
            <a:fld id="{90156F56-D5AE-4C6F-B826-C69D1BC521BB}" type="slidenum">
              <a:rPr lang="en-US" smtClean="0"/>
              <a:pPr algn="ctr"/>
              <a:t>143</a:t>
            </a:fld>
            <a:endParaRPr lang="en-US" dirty="0"/>
          </a:p>
        </p:txBody>
      </p:sp>
      <p:pic>
        <p:nvPicPr>
          <p:cNvPr id="6" name="Picture 5">
            <a:extLst>
              <a:ext uri="{FF2B5EF4-FFF2-40B4-BE49-F238E27FC236}">
                <a16:creationId xmlns:a16="http://schemas.microsoft.com/office/drawing/2014/main" id="{AE9FBF89-605C-1441-A059-94EF5104734B}"/>
              </a:ext>
            </a:extLst>
          </p:cNvPr>
          <p:cNvPicPr>
            <a:picLocks noChangeAspect="1"/>
          </p:cNvPicPr>
          <p:nvPr/>
        </p:nvPicPr>
        <p:blipFill>
          <a:blip r:embed="rId2"/>
          <a:stretch>
            <a:fillRect/>
          </a:stretch>
        </p:blipFill>
        <p:spPr>
          <a:xfrm>
            <a:off x="7030302" y="3494945"/>
            <a:ext cx="3726653" cy="2657841"/>
          </a:xfrm>
          <a:prstGeom prst="rect">
            <a:avLst/>
          </a:prstGeom>
          <a:ln>
            <a:noFill/>
          </a:ln>
          <a:effectLst>
            <a:outerShdw blurRad="292100" dist="139700" dir="2700000" algn="tl" rotWithShape="0">
              <a:srgbClr val="333333">
                <a:alpha val="65000"/>
              </a:srgbClr>
            </a:outerShdw>
          </a:effectLst>
        </p:spPr>
      </p:pic>
      <p:cxnSp>
        <p:nvCxnSpPr>
          <p:cNvPr id="8" name="Straight Connector 7">
            <a:extLst>
              <a:ext uri="{FF2B5EF4-FFF2-40B4-BE49-F238E27FC236}">
                <a16:creationId xmlns:a16="http://schemas.microsoft.com/office/drawing/2014/main" id="{788694F8-837C-1942-AEE3-3BDF01DE35F6}"/>
              </a:ext>
            </a:extLst>
          </p:cNvPr>
          <p:cNvCxnSpPr>
            <a:cxnSpLocks/>
          </p:cNvCxnSpPr>
          <p:nvPr/>
        </p:nvCxnSpPr>
        <p:spPr>
          <a:xfrm flipH="1">
            <a:off x="6366570" y="1614856"/>
            <a:ext cx="1495006" cy="614636"/>
          </a:xfrm>
          <a:prstGeom prst="line">
            <a:avLst/>
          </a:prstGeom>
          <a:ln w="317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Rounded Rectangle 11">
            <a:extLst>
              <a:ext uri="{FF2B5EF4-FFF2-40B4-BE49-F238E27FC236}">
                <a16:creationId xmlns:a16="http://schemas.microsoft.com/office/drawing/2014/main" id="{ED2CCA1F-DD55-D241-9D99-4F686A6C4F08}"/>
              </a:ext>
            </a:extLst>
          </p:cNvPr>
          <p:cNvSpPr/>
          <p:nvPr/>
        </p:nvSpPr>
        <p:spPr>
          <a:xfrm>
            <a:off x="7861576" y="705214"/>
            <a:ext cx="3012141" cy="11417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Remember AEM cloud-ready </a:t>
            </a:r>
            <a:r>
              <a:rPr lang="en-US" dirty="0" err="1"/>
              <a:t>quickstart</a:t>
            </a:r>
            <a:r>
              <a:rPr lang="en-US" dirty="0"/>
              <a:t> jar does not come with  sample content</a:t>
            </a:r>
          </a:p>
        </p:txBody>
      </p:sp>
    </p:spTree>
    <p:extLst>
      <p:ext uri="{BB962C8B-B14F-4D97-AF65-F5344CB8AC3E}">
        <p14:creationId xmlns:p14="http://schemas.microsoft.com/office/powerpoint/2010/main" val="67905125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70D635-32AC-064E-A844-AB8FAFE550EE}"/>
              </a:ext>
            </a:extLst>
          </p:cNvPr>
          <p:cNvSpPr>
            <a:spLocks noGrp="1"/>
          </p:cNvSpPr>
          <p:nvPr>
            <p:ph type="title"/>
          </p:nvPr>
        </p:nvSpPr>
        <p:spPr>
          <a:xfrm>
            <a:off x="320040" y="296432"/>
            <a:ext cx="11579385" cy="625475"/>
          </a:xfrm>
        </p:spPr>
        <p:txBody>
          <a:bodyPr/>
          <a:lstStyle/>
          <a:p>
            <a:r>
              <a:rPr lang="en-US" dirty="0"/>
              <a:t>Dispatcher tools - validator Utility  – create local dispatcher config files</a:t>
            </a:r>
          </a:p>
        </p:txBody>
      </p:sp>
      <p:sp>
        <p:nvSpPr>
          <p:cNvPr id="2" name="Slide Number Placeholder 1">
            <a:extLst>
              <a:ext uri="{FF2B5EF4-FFF2-40B4-BE49-F238E27FC236}">
                <a16:creationId xmlns:a16="http://schemas.microsoft.com/office/drawing/2014/main" id="{918D4347-BFC0-EC48-B768-6274AD1F5419}"/>
              </a:ext>
            </a:extLst>
          </p:cNvPr>
          <p:cNvSpPr>
            <a:spLocks noGrp="1"/>
          </p:cNvSpPr>
          <p:nvPr>
            <p:ph type="sldNum" sz="quarter" idx="4294967295"/>
          </p:nvPr>
        </p:nvSpPr>
        <p:spPr>
          <a:xfrm>
            <a:off x="0" y="0"/>
            <a:ext cx="0" cy="0"/>
          </a:xfrm>
        </p:spPr>
        <p:txBody>
          <a:bodyPr/>
          <a:lstStyle/>
          <a:p>
            <a:pPr algn="ctr"/>
            <a:fld id="{90156F56-D5AE-4C6F-B826-C69D1BC521BB}" type="slidenum">
              <a:rPr lang="en-US" smtClean="0"/>
              <a:pPr algn="ctr"/>
              <a:t>144</a:t>
            </a:fld>
            <a:endParaRPr lang="en-US" dirty="0"/>
          </a:p>
        </p:txBody>
      </p:sp>
      <p:pic>
        <p:nvPicPr>
          <p:cNvPr id="6" name="Picture 5">
            <a:extLst>
              <a:ext uri="{FF2B5EF4-FFF2-40B4-BE49-F238E27FC236}">
                <a16:creationId xmlns:a16="http://schemas.microsoft.com/office/drawing/2014/main" id="{4FC669D8-D572-8248-BDF0-5632622E8A06}"/>
              </a:ext>
            </a:extLst>
          </p:cNvPr>
          <p:cNvPicPr>
            <a:picLocks noChangeAspect="1"/>
          </p:cNvPicPr>
          <p:nvPr/>
        </p:nvPicPr>
        <p:blipFill>
          <a:blip r:embed="rId3"/>
          <a:stretch>
            <a:fillRect/>
          </a:stretch>
        </p:blipFill>
        <p:spPr>
          <a:xfrm>
            <a:off x="198948" y="1593355"/>
            <a:ext cx="11579385" cy="746084"/>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34B8C8C7-8F5F-2D49-A9CC-8BDEBD1EC64D}"/>
              </a:ext>
            </a:extLst>
          </p:cNvPr>
          <p:cNvPicPr>
            <a:picLocks noChangeAspect="1"/>
          </p:cNvPicPr>
          <p:nvPr/>
        </p:nvPicPr>
        <p:blipFill>
          <a:blip r:embed="rId4"/>
          <a:stretch>
            <a:fillRect/>
          </a:stretch>
        </p:blipFill>
        <p:spPr>
          <a:xfrm>
            <a:off x="5402130" y="1978561"/>
            <a:ext cx="4026878" cy="4261247"/>
          </a:xfrm>
          <a:prstGeom prst="rect">
            <a:avLst/>
          </a:prstGeom>
          <a:ln>
            <a:noFill/>
          </a:ln>
          <a:effectLst>
            <a:outerShdw blurRad="292100" dist="139700" dir="2700000" algn="tl" rotWithShape="0">
              <a:srgbClr val="333333">
                <a:alpha val="65000"/>
              </a:srgbClr>
            </a:outerShdw>
          </a:effectLst>
        </p:spPr>
      </p:pic>
      <p:sp>
        <p:nvSpPr>
          <p:cNvPr id="11" name="Rounded Rectangle 10">
            <a:extLst>
              <a:ext uri="{FF2B5EF4-FFF2-40B4-BE49-F238E27FC236}">
                <a16:creationId xmlns:a16="http://schemas.microsoft.com/office/drawing/2014/main" id="{59CD7D64-7F2F-1C44-83E4-4C540D48045E}"/>
              </a:ext>
            </a:extLst>
          </p:cNvPr>
          <p:cNvSpPr/>
          <p:nvPr/>
        </p:nvSpPr>
        <p:spPr>
          <a:xfrm>
            <a:off x="3004457" y="3699164"/>
            <a:ext cx="2505693" cy="5904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 (dump) folder</a:t>
            </a:r>
          </a:p>
        </p:txBody>
      </p:sp>
      <p:cxnSp>
        <p:nvCxnSpPr>
          <p:cNvPr id="12" name="Straight Connector 11">
            <a:extLst>
              <a:ext uri="{FF2B5EF4-FFF2-40B4-BE49-F238E27FC236}">
                <a16:creationId xmlns:a16="http://schemas.microsoft.com/office/drawing/2014/main" id="{F9EDC945-E6EC-CD45-96F0-FF6A97BCF4B1}"/>
              </a:ext>
            </a:extLst>
          </p:cNvPr>
          <p:cNvCxnSpPr>
            <a:cxnSpLocks/>
          </p:cNvCxnSpPr>
          <p:nvPr/>
        </p:nvCxnSpPr>
        <p:spPr>
          <a:xfrm flipV="1">
            <a:off x="5508833" y="3373071"/>
            <a:ext cx="600899" cy="565054"/>
          </a:xfrm>
          <a:prstGeom prst="line">
            <a:avLst/>
          </a:prstGeom>
          <a:ln w="317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93754015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B159622-A2A9-6E4A-942D-694D21C805FA}"/>
              </a:ext>
            </a:extLst>
          </p:cNvPr>
          <p:cNvSpPr>
            <a:spLocks noGrp="1"/>
          </p:cNvSpPr>
          <p:nvPr>
            <p:ph idx="1"/>
          </p:nvPr>
        </p:nvSpPr>
        <p:spPr>
          <a:xfrm>
            <a:off x="320040" y="1073672"/>
            <a:ext cx="11579384" cy="5181600"/>
          </a:xfrm>
        </p:spPr>
        <p:txBody>
          <a:bodyPr/>
          <a:lstStyle/>
          <a:p>
            <a:r>
              <a:rPr lang="en-US" dirty="0"/>
              <a:t>Execute </a:t>
            </a:r>
            <a:r>
              <a:rPr lang="en-US" b="1" i="1" dirty="0" err="1"/>
              <a:t>docker_run.sh</a:t>
            </a:r>
            <a:r>
              <a:rPr lang="en-US" b="1" i="1" dirty="0"/>
              <a:t> </a:t>
            </a:r>
            <a:r>
              <a:rPr lang="en-US" dirty="0"/>
              <a:t>to start the docker image with the apache web server and the dispatcher in it.</a:t>
            </a:r>
          </a:p>
          <a:p>
            <a:pPr lvl="3"/>
            <a:endParaRPr lang="en-US" dirty="0"/>
          </a:p>
          <a:p>
            <a:pPr lvl="5"/>
            <a:endParaRPr lang="en-US" dirty="0"/>
          </a:p>
          <a:p>
            <a:pPr lvl="5"/>
            <a:endParaRPr lang="en-US" dirty="0"/>
          </a:p>
          <a:p>
            <a:pPr marL="950913" lvl="4" indent="0">
              <a:buNone/>
            </a:pP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docker_run.sh</a:t>
            </a:r>
            <a:r>
              <a:rPr lang="en-US" sz="2400" dirty="0">
                <a:latin typeface="Courier New" panose="02070309020205020404" pitchFamily="49" charset="0"/>
                <a:cs typeface="Courier New" panose="02070309020205020404" pitchFamily="49" charset="0"/>
              </a:rPr>
              <a:t> out 192.168.0.14:4503 8080</a:t>
            </a:r>
          </a:p>
          <a:p>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F90B5686-DC6A-1F4C-A194-D83D430FDD05}"/>
              </a:ext>
            </a:extLst>
          </p:cNvPr>
          <p:cNvSpPr>
            <a:spLocks noGrp="1"/>
          </p:cNvSpPr>
          <p:nvPr>
            <p:ph type="title"/>
          </p:nvPr>
        </p:nvSpPr>
        <p:spPr>
          <a:xfrm>
            <a:off x="320040" y="296432"/>
            <a:ext cx="11579385" cy="625475"/>
          </a:xfrm>
        </p:spPr>
        <p:txBody>
          <a:bodyPr/>
          <a:lstStyle/>
          <a:p>
            <a:r>
              <a:rPr lang="en-US" dirty="0"/>
              <a:t>Run Dispatcher Configuration Test – start docker image w/ Apache</a:t>
            </a:r>
          </a:p>
        </p:txBody>
      </p:sp>
      <p:sp>
        <p:nvSpPr>
          <p:cNvPr id="2" name="Slide Number Placeholder 1">
            <a:extLst>
              <a:ext uri="{FF2B5EF4-FFF2-40B4-BE49-F238E27FC236}">
                <a16:creationId xmlns:a16="http://schemas.microsoft.com/office/drawing/2014/main" id="{8D36D70A-5519-F847-A95D-C3E46622CE39}"/>
              </a:ext>
            </a:extLst>
          </p:cNvPr>
          <p:cNvSpPr>
            <a:spLocks noGrp="1"/>
          </p:cNvSpPr>
          <p:nvPr>
            <p:ph type="sldNum" sz="quarter" idx="4294967295"/>
          </p:nvPr>
        </p:nvSpPr>
        <p:spPr>
          <a:xfrm>
            <a:off x="0" y="0"/>
            <a:ext cx="0" cy="0"/>
          </a:xfrm>
        </p:spPr>
        <p:txBody>
          <a:bodyPr/>
          <a:lstStyle/>
          <a:p>
            <a:pPr algn="ctr"/>
            <a:fld id="{90156F56-D5AE-4C6F-B826-C69D1BC521BB}" type="slidenum">
              <a:rPr lang="en-US" smtClean="0"/>
              <a:pPr algn="ctr"/>
              <a:t>145</a:t>
            </a:fld>
            <a:endParaRPr lang="en-US" dirty="0"/>
          </a:p>
        </p:txBody>
      </p:sp>
      <p:sp>
        <p:nvSpPr>
          <p:cNvPr id="7" name="Rounded Rectangle 6">
            <a:extLst>
              <a:ext uri="{FF2B5EF4-FFF2-40B4-BE49-F238E27FC236}">
                <a16:creationId xmlns:a16="http://schemas.microsoft.com/office/drawing/2014/main" id="{F09E85C0-1505-064A-BB0C-295E74DA3306}"/>
              </a:ext>
            </a:extLst>
          </p:cNvPr>
          <p:cNvSpPr/>
          <p:nvPr/>
        </p:nvSpPr>
        <p:spPr>
          <a:xfrm>
            <a:off x="2981641" y="1927940"/>
            <a:ext cx="2304886" cy="7125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folder with dispatcher config files</a:t>
            </a:r>
          </a:p>
        </p:txBody>
      </p:sp>
      <p:cxnSp>
        <p:nvCxnSpPr>
          <p:cNvPr id="8" name="Straight Connector 7">
            <a:extLst>
              <a:ext uri="{FF2B5EF4-FFF2-40B4-BE49-F238E27FC236}">
                <a16:creationId xmlns:a16="http://schemas.microsoft.com/office/drawing/2014/main" id="{1BCB57D4-3041-7848-9BCF-21971DC818D2}"/>
              </a:ext>
            </a:extLst>
          </p:cNvPr>
          <p:cNvCxnSpPr>
            <a:cxnSpLocks/>
          </p:cNvCxnSpPr>
          <p:nvPr/>
        </p:nvCxnSpPr>
        <p:spPr>
          <a:xfrm>
            <a:off x="4080632" y="2663584"/>
            <a:ext cx="470586" cy="291903"/>
          </a:xfrm>
          <a:prstGeom prst="line">
            <a:avLst/>
          </a:prstGeom>
          <a:ln w="317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Rounded Rectangle 11">
            <a:extLst>
              <a:ext uri="{FF2B5EF4-FFF2-40B4-BE49-F238E27FC236}">
                <a16:creationId xmlns:a16="http://schemas.microsoft.com/office/drawing/2014/main" id="{35C0BB5A-AB49-0D4C-B27B-BC4F3DDC52AF}"/>
              </a:ext>
            </a:extLst>
          </p:cNvPr>
          <p:cNvSpPr/>
          <p:nvPr/>
        </p:nvSpPr>
        <p:spPr>
          <a:xfrm>
            <a:off x="5559995" y="1937841"/>
            <a:ext cx="2248355" cy="716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AEM publish instance IP address and port</a:t>
            </a:r>
          </a:p>
        </p:txBody>
      </p:sp>
      <p:cxnSp>
        <p:nvCxnSpPr>
          <p:cNvPr id="13" name="Straight Connector 12">
            <a:extLst>
              <a:ext uri="{FF2B5EF4-FFF2-40B4-BE49-F238E27FC236}">
                <a16:creationId xmlns:a16="http://schemas.microsoft.com/office/drawing/2014/main" id="{F14651D9-64FC-694E-B382-E41B09F7C802}"/>
              </a:ext>
            </a:extLst>
          </p:cNvPr>
          <p:cNvCxnSpPr>
            <a:cxnSpLocks/>
          </p:cNvCxnSpPr>
          <p:nvPr/>
        </p:nvCxnSpPr>
        <p:spPr>
          <a:xfrm>
            <a:off x="6682071" y="2657030"/>
            <a:ext cx="430759" cy="298457"/>
          </a:xfrm>
          <a:prstGeom prst="line">
            <a:avLst/>
          </a:prstGeom>
          <a:ln w="317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Rounded Rectangle 14">
            <a:extLst>
              <a:ext uri="{FF2B5EF4-FFF2-40B4-BE49-F238E27FC236}">
                <a16:creationId xmlns:a16="http://schemas.microsoft.com/office/drawing/2014/main" id="{4945F77F-E775-754E-9D8D-122D9854BD1F}"/>
              </a:ext>
            </a:extLst>
          </p:cNvPr>
          <p:cNvSpPr/>
          <p:nvPr/>
        </p:nvSpPr>
        <p:spPr>
          <a:xfrm>
            <a:off x="8081818" y="1935495"/>
            <a:ext cx="1521114" cy="7125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Apache port</a:t>
            </a:r>
          </a:p>
        </p:txBody>
      </p:sp>
      <p:cxnSp>
        <p:nvCxnSpPr>
          <p:cNvPr id="16" name="Straight Connector 15">
            <a:extLst>
              <a:ext uri="{FF2B5EF4-FFF2-40B4-BE49-F238E27FC236}">
                <a16:creationId xmlns:a16="http://schemas.microsoft.com/office/drawing/2014/main" id="{407543E9-CDAA-2049-9F1A-6EBC6C57E179}"/>
              </a:ext>
            </a:extLst>
          </p:cNvPr>
          <p:cNvCxnSpPr>
            <a:cxnSpLocks/>
          </p:cNvCxnSpPr>
          <p:nvPr/>
        </p:nvCxnSpPr>
        <p:spPr>
          <a:xfrm flipH="1">
            <a:off x="8639601" y="2681416"/>
            <a:ext cx="405548" cy="249684"/>
          </a:xfrm>
          <a:prstGeom prst="line">
            <a:avLst/>
          </a:prstGeom>
          <a:ln w="317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3" name="Picture 22">
            <a:extLst>
              <a:ext uri="{FF2B5EF4-FFF2-40B4-BE49-F238E27FC236}">
                <a16:creationId xmlns:a16="http://schemas.microsoft.com/office/drawing/2014/main" id="{C5E0E8CE-AA10-8446-B093-8BDF19CB3DD1}"/>
              </a:ext>
            </a:extLst>
          </p:cNvPr>
          <p:cNvPicPr>
            <a:picLocks noChangeAspect="1"/>
          </p:cNvPicPr>
          <p:nvPr/>
        </p:nvPicPr>
        <p:blipFill>
          <a:blip r:embed="rId3"/>
          <a:stretch>
            <a:fillRect/>
          </a:stretch>
        </p:blipFill>
        <p:spPr>
          <a:xfrm>
            <a:off x="539862" y="3926901"/>
            <a:ext cx="11109100" cy="19855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6046221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0D75633-1E56-5345-9BFA-9996A3F2D838}"/>
              </a:ext>
            </a:extLst>
          </p:cNvPr>
          <p:cNvSpPr>
            <a:spLocks noGrp="1"/>
          </p:cNvSpPr>
          <p:nvPr>
            <p:ph idx="1"/>
          </p:nvPr>
        </p:nvSpPr>
        <p:spPr>
          <a:xfrm>
            <a:off x="320040" y="1073672"/>
            <a:ext cx="11579384" cy="5181600"/>
          </a:xfrm>
        </p:spPr>
        <p:txBody>
          <a:bodyPr/>
          <a:lstStyle/>
          <a:p>
            <a:r>
              <a:rPr lang="en-US" dirty="0"/>
              <a:t>Test access through the apache web server (in the docker image) by using </a:t>
            </a:r>
            <a:r>
              <a:rPr lang="en-US" dirty="0">
                <a:hlinkClick r:id="rId3"/>
              </a:rPr>
              <a:t>http://localhost:8080/content/wknd/us/en.html</a:t>
            </a:r>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43DAB102-EEF6-9B40-B140-E4EA1307B683}"/>
              </a:ext>
            </a:extLst>
          </p:cNvPr>
          <p:cNvSpPr>
            <a:spLocks noGrp="1"/>
          </p:cNvSpPr>
          <p:nvPr>
            <p:ph type="title"/>
          </p:nvPr>
        </p:nvSpPr>
        <p:spPr>
          <a:xfrm>
            <a:off x="320040" y="296432"/>
            <a:ext cx="11579385" cy="625475"/>
          </a:xfrm>
        </p:spPr>
        <p:txBody>
          <a:bodyPr/>
          <a:lstStyle/>
          <a:p>
            <a:r>
              <a:rPr lang="en-US" dirty="0"/>
              <a:t>Test Dispatcher Configuration</a:t>
            </a:r>
          </a:p>
        </p:txBody>
      </p:sp>
      <p:sp>
        <p:nvSpPr>
          <p:cNvPr id="2" name="Slide Number Placeholder 1">
            <a:extLst>
              <a:ext uri="{FF2B5EF4-FFF2-40B4-BE49-F238E27FC236}">
                <a16:creationId xmlns:a16="http://schemas.microsoft.com/office/drawing/2014/main" id="{EEEB16E8-E55E-B244-9B7D-BD9649C5B99D}"/>
              </a:ext>
            </a:extLst>
          </p:cNvPr>
          <p:cNvSpPr>
            <a:spLocks noGrp="1"/>
          </p:cNvSpPr>
          <p:nvPr>
            <p:ph type="sldNum" sz="quarter" idx="4294967295"/>
          </p:nvPr>
        </p:nvSpPr>
        <p:spPr>
          <a:xfrm>
            <a:off x="0" y="0"/>
            <a:ext cx="0" cy="0"/>
          </a:xfrm>
        </p:spPr>
        <p:txBody>
          <a:bodyPr/>
          <a:lstStyle/>
          <a:p>
            <a:pPr algn="ctr"/>
            <a:fld id="{90156F56-D5AE-4C6F-B826-C69D1BC521BB}" type="slidenum">
              <a:rPr lang="en-US" smtClean="0"/>
              <a:pPr algn="ctr"/>
              <a:t>146</a:t>
            </a:fld>
            <a:endParaRPr lang="en-US" dirty="0"/>
          </a:p>
        </p:txBody>
      </p:sp>
      <p:pic>
        <p:nvPicPr>
          <p:cNvPr id="8" name="Picture 7">
            <a:extLst>
              <a:ext uri="{FF2B5EF4-FFF2-40B4-BE49-F238E27FC236}">
                <a16:creationId xmlns:a16="http://schemas.microsoft.com/office/drawing/2014/main" id="{10545B15-C2CD-6D43-940E-FE95D9B9377A}"/>
              </a:ext>
            </a:extLst>
          </p:cNvPr>
          <p:cNvPicPr>
            <a:picLocks noChangeAspect="1"/>
          </p:cNvPicPr>
          <p:nvPr/>
        </p:nvPicPr>
        <p:blipFill>
          <a:blip r:embed="rId4"/>
          <a:stretch>
            <a:fillRect/>
          </a:stretch>
        </p:blipFill>
        <p:spPr>
          <a:xfrm>
            <a:off x="3436382" y="2245921"/>
            <a:ext cx="5346700" cy="3886200"/>
          </a:xfrm>
          <a:prstGeom prst="rect">
            <a:avLst/>
          </a:prstGeom>
          <a:ln>
            <a:noFill/>
          </a:ln>
          <a:effectLst>
            <a:outerShdw blurRad="292100" dist="139700" dir="2700000" algn="tl" rotWithShape="0">
              <a:srgbClr val="333333">
                <a:alpha val="65000"/>
              </a:srgbClr>
            </a:outerShdw>
          </a:effectLst>
        </p:spPr>
      </p:pic>
      <p:sp>
        <p:nvSpPr>
          <p:cNvPr id="10" name="Rounded Rectangle 9">
            <a:extLst>
              <a:ext uri="{FF2B5EF4-FFF2-40B4-BE49-F238E27FC236}">
                <a16:creationId xmlns:a16="http://schemas.microsoft.com/office/drawing/2014/main" id="{D0842355-7DC9-2A41-AB74-98AFF24A2B15}"/>
              </a:ext>
            </a:extLst>
          </p:cNvPr>
          <p:cNvSpPr/>
          <p:nvPr/>
        </p:nvSpPr>
        <p:spPr>
          <a:xfrm>
            <a:off x="8267760" y="2038594"/>
            <a:ext cx="1521114" cy="7125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Success!!</a:t>
            </a:r>
          </a:p>
        </p:txBody>
      </p:sp>
      <p:cxnSp>
        <p:nvCxnSpPr>
          <p:cNvPr id="11" name="Straight Connector 10">
            <a:extLst>
              <a:ext uri="{FF2B5EF4-FFF2-40B4-BE49-F238E27FC236}">
                <a16:creationId xmlns:a16="http://schemas.microsoft.com/office/drawing/2014/main" id="{94AB4FD7-909F-8D40-BA03-3EEFB91688F5}"/>
              </a:ext>
            </a:extLst>
          </p:cNvPr>
          <p:cNvCxnSpPr>
            <a:cxnSpLocks/>
          </p:cNvCxnSpPr>
          <p:nvPr/>
        </p:nvCxnSpPr>
        <p:spPr>
          <a:xfrm flipH="1">
            <a:off x="8160651" y="2706152"/>
            <a:ext cx="867666" cy="722848"/>
          </a:xfrm>
          <a:prstGeom prst="line">
            <a:avLst/>
          </a:prstGeom>
          <a:ln w="317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4591302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08FFBD-6197-6B44-9015-00FD43492C2F}"/>
              </a:ext>
            </a:extLst>
          </p:cNvPr>
          <p:cNvSpPr>
            <a:spLocks noGrp="1"/>
          </p:cNvSpPr>
          <p:nvPr>
            <p:ph sz="quarter" idx="13"/>
          </p:nvPr>
        </p:nvSpPr>
        <p:spPr>
          <a:xfrm>
            <a:off x="794580" y="3611621"/>
            <a:ext cx="7892219" cy="1394267"/>
          </a:xfrm>
        </p:spPr>
        <p:txBody>
          <a:bodyPr/>
          <a:lstStyle/>
          <a:p>
            <a:r>
              <a:rPr lang="en-US" dirty="0"/>
              <a:t>Additional Dev Resources</a:t>
            </a:r>
          </a:p>
        </p:txBody>
      </p:sp>
    </p:spTree>
    <p:extLst>
      <p:ext uri="{BB962C8B-B14F-4D97-AF65-F5344CB8AC3E}">
        <p14:creationId xmlns:p14="http://schemas.microsoft.com/office/powerpoint/2010/main" val="3287263599"/>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C3D8A0B-4044-2946-B6DC-59450524BE71}"/>
              </a:ext>
            </a:extLst>
          </p:cNvPr>
          <p:cNvSpPr>
            <a:spLocks noGrp="1"/>
          </p:cNvSpPr>
          <p:nvPr>
            <p:ph idx="1"/>
          </p:nvPr>
        </p:nvSpPr>
        <p:spPr>
          <a:xfrm>
            <a:off x="320040" y="1073672"/>
            <a:ext cx="11579384" cy="5181600"/>
          </a:xfrm>
        </p:spPr>
        <p:txBody>
          <a:bodyPr>
            <a:normAutofit fontScale="92500" lnSpcReduction="10000"/>
          </a:bodyPr>
          <a:lstStyle/>
          <a:p>
            <a:r>
              <a:rPr lang="en-US" dirty="0"/>
              <a:t>Provides robust and extensible base components for Experience Manager, built on the latest technology and best practices</a:t>
            </a:r>
          </a:p>
          <a:p>
            <a:pPr lvl="1"/>
            <a:r>
              <a:rPr lang="en-US" dirty="0"/>
              <a:t>Open Source</a:t>
            </a:r>
          </a:p>
          <a:p>
            <a:pPr lvl="1"/>
            <a:r>
              <a:rPr lang="en-US" dirty="0"/>
              <a:t>Headless/SPA ready</a:t>
            </a:r>
          </a:p>
          <a:p>
            <a:pPr lvl="1"/>
            <a:r>
              <a:rPr lang="en-US" dirty="0"/>
              <a:t>Extensible</a:t>
            </a:r>
          </a:p>
          <a:p>
            <a:pPr lvl="1"/>
            <a:r>
              <a:rPr lang="en-US" dirty="0"/>
              <a:t>Pre-Configurable</a:t>
            </a:r>
          </a:p>
          <a:p>
            <a:pPr lvl="1"/>
            <a:r>
              <a:rPr lang="en-US" dirty="0"/>
              <a:t>Versatile and easy to use</a:t>
            </a:r>
          </a:p>
          <a:p>
            <a:pPr lvl="1"/>
            <a:r>
              <a:rPr lang="en-US" dirty="0"/>
              <a:t>Production ready</a:t>
            </a:r>
          </a:p>
          <a:p>
            <a:pPr lvl="1"/>
            <a:r>
              <a:rPr lang="en-US" dirty="0"/>
              <a:t>WCAG 2.0 accessible </a:t>
            </a:r>
          </a:p>
          <a:p>
            <a:pPr lvl="1"/>
            <a:r>
              <a:rPr lang="en-US" dirty="0"/>
              <a:t>Easy to style</a:t>
            </a:r>
          </a:p>
          <a:p>
            <a:pPr lvl="1"/>
            <a:r>
              <a:rPr lang="en-US" dirty="0"/>
              <a:t>SEO friendly</a:t>
            </a:r>
          </a:p>
          <a:p>
            <a:pPr lvl="1"/>
            <a:r>
              <a:rPr lang="en-US" dirty="0"/>
              <a:t>Versioned</a:t>
            </a:r>
          </a:p>
        </p:txBody>
      </p:sp>
      <p:sp>
        <p:nvSpPr>
          <p:cNvPr id="3" name="Title 2">
            <a:extLst>
              <a:ext uri="{FF2B5EF4-FFF2-40B4-BE49-F238E27FC236}">
                <a16:creationId xmlns:a16="http://schemas.microsoft.com/office/drawing/2014/main" id="{46FE0CF7-3D66-F345-93D1-5A85BFA4FDD0}"/>
              </a:ext>
            </a:extLst>
          </p:cNvPr>
          <p:cNvSpPr>
            <a:spLocks noGrp="1"/>
          </p:cNvSpPr>
          <p:nvPr>
            <p:ph type="title"/>
          </p:nvPr>
        </p:nvSpPr>
        <p:spPr>
          <a:xfrm>
            <a:off x="320040" y="296432"/>
            <a:ext cx="11579385" cy="625475"/>
          </a:xfrm>
        </p:spPr>
        <p:txBody>
          <a:bodyPr/>
          <a:lstStyle/>
          <a:p>
            <a:r>
              <a:rPr lang="en-US" dirty="0"/>
              <a:t>Core Components</a:t>
            </a:r>
          </a:p>
        </p:txBody>
      </p:sp>
      <p:sp>
        <p:nvSpPr>
          <p:cNvPr id="2" name="Slide Number Placeholder 1">
            <a:extLst>
              <a:ext uri="{FF2B5EF4-FFF2-40B4-BE49-F238E27FC236}">
                <a16:creationId xmlns:a16="http://schemas.microsoft.com/office/drawing/2014/main" id="{FBB32B8B-172E-874E-8AF8-5DF41400D726}"/>
              </a:ext>
            </a:extLst>
          </p:cNvPr>
          <p:cNvSpPr>
            <a:spLocks noGrp="1"/>
          </p:cNvSpPr>
          <p:nvPr>
            <p:ph type="sldNum" sz="quarter" idx="4294967295"/>
          </p:nvPr>
        </p:nvSpPr>
        <p:spPr>
          <a:xfrm>
            <a:off x="0" y="0"/>
            <a:ext cx="0" cy="0"/>
          </a:xfrm>
        </p:spPr>
        <p:txBody>
          <a:bodyPr/>
          <a:lstStyle/>
          <a:p>
            <a:pPr algn="ctr"/>
            <a:fld id="{90156F56-D5AE-4C6F-B826-C69D1BC521BB}" type="slidenum">
              <a:rPr lang="en-US" smtClean="0"/>
              <a:pPr algn="ctr"/>
              <a:t>148</a:t>
            </a:fld>
            <a:endParaRPr lang="en-US" dirty="0"/>
          </a:p>
        </p:txBody>
      </p:sp>
    </p:spTree>
    <p:extLst>
      <p:ext uri="{BB962C8B-B14F-4D97-AF65-F5344CB8AC3E}">
        <p14:creationId xmlns:p14="http://schemas.microsoft.com/office/powerpoint/2010/main" val="85475186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A5C017-714F-A548-8098-06926FB2FEEB}"/>
              </a:ext>
            </a:extLst>
          </p:cNvPr>
          <p:cNvSpPr>
            <a:spLocks noGrp="1"/>
          </p:cNvSpPr>
          <p:nvPr>
            <p:ph type="title"/>
          </p:nvPr>
        </p:nvSpPr>
        <p:spPr/>
        <p:txBody>
          <a:bodyPr/>
          <a:lstStyle/>
          <a:p>
            <a:r>
              <a:rPr lang="en-US" dirty="0"/>
              <a:t>Available Components</a:t>
            </a:r>
          </a:p>
        </p:txBody>
      </p:sp>
      <p:sp>
        <p:nvSpPr>
          <p:cNvPr id="4" name="Content Placeholder 3">
            <a:extLst>
              <a:ext uri="{FF2B5EF4-FFF2-40B4-BE49-F238E27FC236}">
                <a16:creationId xmlns:a16="http://schemas.microsoft.com/office/drawing/2014/main" id="{C625D218-61E1-1A4D-B28B-72B51D7F38CF}"/>
              </a:ext>
            </a:extLst>
          </p:cNvPr>
          <p:cNvSpPr>
            <a:spLocks noGrp="1"/>
          </p:cNvSpPr>
          <p:nvPr>
            <p:ph idx="1"/>
          </p:nvPr>
        </p:nvSpPr>
        <p:spPr/>
        <p:txBody>
          <a:bodyPr numCol="2">
            <a:normAutofit/>
          </a:bodyPr>
          <a:lstStyle/>
          <a:p>
            <a:pPr lvl="1"/>
            <a:r>
              <a:rPr lang="en-US" dirty="0"/>
              <a:t>Breadcrumb</a:t>
            </a:r>
          </a:p>
          <a:p>
            <a:pPr lvl="1"/>
            <a:r>
              <a:rPr lang="en-US" dirty="0"/>
              <a:t>Form Button</a:t>
            </a:r>
          </a:p>
          <a:p>
            <a:pPr lvl="1"/>
            <a:r>
              <a:rPr lang="en-US" dirty="0"/>
              <a:t>Carousel</a:t>
            </a:r>
          </a:p>
          <a:p>
            <a:pPr lvl="1"/>
            <a:r>
              <a:rPr lang="en-US" dirty="0"/>
              <a:t>Form Container</a:t>
            </a:r>
          </a:p>
          <a:p>
            <a:pPr lvl="1"/>
            <a:r>
              <a:rPr lang="en-US" dirty="0"/>
              <a:t>Content Fragment</a:t>
            </a:r>
          </a:p>
          <a:p>
            <a:pPr lvl="1"/>
            <a:r>
              <a:rPr lang="en-US" dirty="0"/>
              <a:t>Form Hidden</a:t>
            </a:r>
          </a:p>
          <a:p>
            <a:pPr lvl="1"/>
            <a:r>
              <a:rPr lang="en-US" dirty="0"/>
              <a:t>Form Options</a:t>
            </a:r>
          </a:p>
          <a:p>
            <a:pPr lvl="1"/>
            <a:r>
              <a:rPr lang="en-US" dirty="0"/>
              <a:t>Form Text</a:t>
            </a:r>
          </a:p>
          <a:p>
            <a:pPr lvl="1"/>
            <a:r>
              <a:rPr lang="en-US" dirty="0"/>
              <a:t>Image</a:t>
            </a:r>
          </a:p>
          <a:p>
            <a:pPr lvl="1"/>
            <a:endParaRPr lang="en-US" dirty="0"/>
          </a:p>
        </p:txBody>
      </p:sp>
      <p:sp>
        <p:nvSpPr>
          <p:cNvPr id="5" name="Content Placeholder 4">
            <a:extLst>
              <a:ext uri="{FF2B5EF4-FFF2-40B4-BE49-F238E27FC236}">
                <a16:creationId xmlns:a16="http://schemas.microsoft.com/office/drawing/2014/main" id="{4A47E26A-0A86-F54A-923A-43B6368BEF27}"/>
              </a:ext>
            </a:extLst>
          </p:cNvPr>
          <p:cNvSpPr>
            <a:spLocks noGrp="1"/>
          </p:cNvSpPr>
          <p:nvPr>
            <p:ph idx="11"/>
          </p:nvPr>
        </p:nvSpPr>
        <p:spPr/>
        <p:txBody>
          <a:bodyPr/>
          <a:lstStyle/>
          <a:p>
            <a:pPr lvl="1"/>
            <a:r>
              <a:rPr lang="en-US" dirty="0"/>
              <a:t>Language Navigation</a:t>
            </a:r>
          </a:p>
          <a:p>
            <a:pPr lvl="1"/>
            <a:r>
              <a:rPr lang="en-US" dirty="0"/>
              <a:t>List</a:t>
            </a:r>
          </a:p>
          <a:p>
            <a:pPr lvl="1"/>
            <a:r>
              <a:rPr lang="en-US" dirty="0"/>
              <a:t>Navigation</a:t>
            </a:r>
          </a:p>
          <a:p>
            <a:pPr lvl="1"/>
            <a:r>
              <a:rPr lang="en-US" dirty="0"/>
              <a:t>Page</a:t>
            </a:r>
          </a:p>
          <a:p>
            <a:pPr lvl="1"/>
            <a:r>
              <a:rPr lang="en-US" dirty="0"/>
              <a:t>Quick Search</a:t>
            </a:r>
          </a:p>
          <a:p>
            <a:pPr lvl="1"/>
            <a:r>
              <a:rPr lang="en-US" dirty="0"/>
              <a:t>Separator</a:t>
            </a:r>
          </a:p>
          <a:p>
            <a:pPr lvl="1"/>
            <a:r>
              <a:rPr lang="en-US" dirty="0"/>
              <a:t>Social Media Sharing</a:t>
            </a:r>
          </a:p>
          <a:p>
            <a:pPr lvl="1"/>
            <a:r>
              <a:rPr lang="en-US" dirty="0"/>
              <a:t>Tabs</a:t>
            </a:r>
          </a:p>
          <a:p>
            <a:pPr lvl="1"/>
            <a:r>
              <a:rPr lang="en-US" dirty="0"/>
              <a:t>Text</a:t>
            </a:r>
          </a:p>
          <a:p>
            <a:pPr lvl="1"/>
            <a:r>
              <a:rPr lang="en-US" dirty="0"/>
              <a:t>Title</a:t>
            </a:r>
          </a:p>
          <a:p>
            <a:endParaRPr lang="en-US" dirty="0"/>
          </a:p>
        </p:txBody>
      </p:sp>
      <p:sp>
        <p:nvSpPr>
          <p:cNvPr id="2" name="Slide Number Placeholder 1">
            <a:extLst>
              <a:ext uri="{FF2B5EF4-FFF2-40B4-BE49-F238E27FC236}">
                <a16:creationId xmlns:a16="http://schemas.microsoft.com/office/drawing/2014/main" id="{DD1A5FAB-1491-4B43-9FD1-77D2D36C4CAF}"/>
              </a:ext>
            </a:extLst>
          </p:cNvPr>
          <p:cNvSpPr>
            <a:spLocks noGrp="1"/>
          </p:cNvSpPr>
          <p:nvPr>
            <p:ph type="sldNum" sz="quarter" idx="4294967295"/>
          </p:nvPr>
        </p:nvSpPr>
        <p:spPr>
          <a:xfrm>
            <a:off x="0" y="0"/>
            <a:ext cx="0" cy="0"/>
          </a:xfrm>
        </p:spPr>
        <p:txBody>
          <a:bodyPr/>
          <a:lstStyle/>
          <a:p>
            <a:pPr algn="ctr"/>
            <a:fld id="{90156F56-D5AE-4C6F-B826-C69D1BC521BB}" type="slidenum">
              <a:rPr lang="en-US" smtClean="0"/>
              <a:pPr algn="ctr"/>
              <a:t>149</a:t>
            </a:fld>
            <a:endParaRPr lang="en-US" dirty="0"/>
          </a:p>
        </p:txBody>
      </p:sp>
      <p:sp>
        <p:nvSpPr>
          <p:cNvPr id="6" name="TextBox 5">
            <a:extLst>
              <a:ext uri="{FF2B5EF4-FFF2-40B4-BE49-F238E27FC236}">
                <a16:creationId xmlns:a16="http://schemas.microsoft.com/office/drawing/2014/main" id="{11886C73-7FF3-C64A-96B1-554E369305DA}"/>
              </a:ext>
            </a:extLst>
          </p:cNvPr>
          <p:cNvSpPr txBox="1"/>
          <p:nvPr/>
        </p:nvSpPr>
        <p:spPr>
          <a:xfrm>
            <a:off x="1637289" y="5461162"/>
            <a:ext cx="4684296" cy="646331"/>
          </a:xfrm>
          <a:prstGeom prst="rect">
            <a:avLst/>
          </a:prstGeom>
          <a:noFill/>
        </p:spPr>
        <p:txBody>
          <a:bodyPr wrap="none" rtlCol="0">
            <a:spAutoFit/>
          </a:bodyPr>
          <a:lstStyle/>
          <a:p>
            <a:r>
              <a:rPr lang="en-US" b="1" i="1" dirty="0">
                <a:solidFill>
                  <a:schemeClr val="accent6"/>
                </a:solidFill>
              </a:rPr>
              <a:t>All Core components are headless compliant!</a:t>
            </a:r>
          </a:p>
          <a:p>
            <a:r>
              <a:rPr lang="en-US" b="1" i="1" dirty="0">
                <a:solidFill>
                  <a:schemeClr val="accent6"/>
                </a:solidFill>
              </a:rPr>
              <a:t>More components come available all the time!</a:t>
            </a:r>
          </a:p>
        </p:txBody>
      </p:sp>
    </p:spTree>
    <p:extLst>
      <p:ext uri="{BB962C8B-B14F-4D97-AF65-F5344CB8AC3E}">
        <p14:creationId xmlns:p14="http://schemas.microsoft.com/office/powerpoint/2010/main" val="4147302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 y="1073672"/>
            <a:ext cx="11579384" cy="5181600"/>
          </a:xfrm>
        </p:spPr>
        <p:txBody>
          <a:bodyPr>
            <a:normAutofit/>
          </a:bodyPr>
          <a:lstStyle/>
          <a:p>
            <a:r>
              <a:rPr lang="en-US" dirty="0"/>
              <a:t>OSGi:</a:t>
            </a:r>
          </a:p>
          <a:p>
            <a:pPr lvl="1"/>
            <a:r>
              <a:rPr lang="en-US" dirty="0"/>
              <a:t>Can replace code pieces without taking the server down</a:t>
            </a:r>
          </a:p>
          <a:p>
            <a:pPr lvl="1"/>
            <a:r>
              <a:rPr lang="en-US" dirty="0"/>
              <a:t>Enables building applications as a set of redo-able and strongly encapsulated services</a:t>
            </a:r>
          </a:p>
          <a:p>
            <a:pPr lvl="1"/>
            <a:endParaRPr lang="en-US" dirty="0"/>
          </a:p>
          <a:p>
            <a:r>
              <a:rPr lang="en-US" dirty="0"/>
              <a:t>OSGi bundles:</a:t>
            </a:r>
          </a:p>
          <a:p>
            <a:pPr lvl="1"/>
            <a:r>
              <a:rPr lang="en-US" dirty="0"/>
              <a:t>They are JAR files containing extra metadata</a:t>
            </a:r>
          </a:p>
          <a:p>
            <a:pPr lvl="1"/>
            <a:r>
              <a:rPr lang="en-US" dirty="0"/>
              <a:t>They run inside an OSGi container that manages relations among bundles</a:t>
            </a:r>
          </a:p>
          <a:p>
            <a:pPr lvl="1"/>
            <a:r>
              <a:rPr lang="en-US" dirty="0"/>
              <a:t>More than one version can be run in the container at the same time</a:t>
            </a:r>
          </a:p>
          <a:p>
            <a:pPr lvl="1"/>
            <a:r>
              <a:rPr lang="en-US" dirty="0"/>
              <a:t>Version dependencies are resolved by the container</a:t>
            </a:r>
          </a:p>
        </p:txBody>
      </p:sp>
      <p:sp>
        <p:nvSpPr>
          <p:cNvPr id="2" name="Title 1"/>
          <p:cNvSpPr>
            <a:spLocks noGrp="1"/>
          </p:cNvSpPr>
          <p:nvPr>
            <p:ph type="title"/>
          </p:nvPr>
        </p:nvSpPr>
        <p:spPr>
          <a:xfrm>
            <a:off x="320040" y="296432"/>
            <a:ext cx="11579385" cy="625475"/>
          </a:xfrm>
        </p:spPr>
        <p:txBody>
          <a:bodyPr/>
          <a:lstStyle/>
          <a:p>
            <a:r>
              <a:rPr lang="en-US" dirty="0"/>
              <a:t>The OSGi Framework</a:t>
            </a:r>
          </a:p>
        </p:txBody>
      </p:sp>
      <p:sp>
        <p:nvSpPr>
          <p:cNvPr id="4" name="Slide Number Placeholder 3"/>
          <p:cNvSpPr>
            <a:spLocks noGrp="1"/>
          </p:cNvSpPr>
          <p:nvPr>
            <p:ph type="sldNum" sz="quarter" idx="4294967295"/>
          </p:nvPr>
        </p:nvSpPr>
        <p:spPr>
          <a:xfrm>
            <a:off x="0" y="6565900"/>
            <a:ext cx="1016000" cy="168275"/>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15</a:t>
            </a:fld>
            <a:endParaRPr lang="en-US" dirty="0"/>
          </a:p>
        </p:txBody>
      </p:sp>
    </p:spTree>
    <p:extLst>
      <p:ext uri="{BB962C8B-B14F-4D97-AF65-F5344CB8AC3E}">
        <p14:creationId xmlns:p14="http://schemas.microsoft.com/office/powerpoint/2010/main" val="71759199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75DC1DA-A8C2-2640-BD97-F2608728BCE2}"/>
              </a:ext>
            </a:extLst>
          </p:cNvPr>
          <p:cNvSpPr>
            <a:spLocks noGrp="1"/>
          </p:cNvSpPr>
          <p:nvPr>
            <p:ph idx="1"/>
          </p:nvPr>
        </p:nvSpPr>
        <p:spPr>
          <a:xfrm>
            <a:off x="320040" y="1073672"/>
            <a:ext cx="11579384" cy="5181600"/>
          </a:xfrm>
        </p:spPr>
        <p:txBody>
          <a:bodyPr/>
          <a:lstStyle/>
          <a:p>
            <a:r>
              <a:rPr lang="en-US" dirty="0"/>
              <a:t>Well Documented</a:t>
            </a:r>
          </a:p>
          <a:p>
            <a:r>
              <a:rPr lang="en-US" dirty="0"/>
              <a:t>Continuous improvements</a:t>
            </a:r>
          </a:p>
          <a:p>
            <a:r>
              <a:rPr lang="en-US" dirty="0"/>
              <a:t>Optionally upgrade</a:t>
            </a:r>
          </a:p>
          <a:p>
            <a:pPr lvl="1"/>
            <a:endParaRPr lang="en-US" dirty="0"/>
          </a:p>
        </p:txBody>
      </p:sp>
      <p:sp>
        <p:nvSpPr>
          <p:cNvPr id="3" name="Title 2">
            <a:extLst>
              <a:ext uri="{FF2B5EF4-FFF2-40B4-BE49-F238E27FC236}">
                <a16:creationId xmlns:a16="http://schemas.microsoft.com/office/drawing/2014/main" id="{D6BFDA7B-8F50-E246-85CF-347565F1B07E}"/>
              </a:ext>
            </a:extLst>
          </p:cNvPr>
          <p:cNvSpPr>
            <a:spLocks noGrp="1"/>
          </p:cNvSpPr>
          <p:nvPr>
            <p:ph type="title"/>
          </p:nvPr>
        </p:nvSpPr>
        <p:spPr>
          <a:xfrm>
            <a:off x="320040" y="296432"/>
            <a:ext cx="11579385" cy="625475"/>
          </a:xfrm>
        </p:spPr>
        <p:txBody>
          <a:bodyPr/>
          <a:lstStyle/>
          <a:p>
            <a:r>
              <a:rPr lang="en-US" dirty="0"/>
              <a:t>Open Source</a:t>
            </a:r>
          </a:p>
        </p:txBody>
      </p:sp>
      <p:sp>
        <p:nvSpPr>
          <p:cNvPr id="2" name="Slide Number Placeholder 1">
            <a:extLst>
              <a:ext uri="{FF2B5EF4-FFF2-40B4-BE49-F238E27FC236}">
                <a16:creationId xmlns:a16="http://schemas.microsoft.com/office/drawing/2014/main" id="{B43FA96B-C590-F44D-AE78-66F2E6F56680}"/>
              </a:ext>
            </a:extLst>
          </p:cNvPr>
          <p:cNvSpPr>
            <a:spLocks noGrp="1"/>
          </p:cNvSpPr>
          <p:nvPr>
            <p:ph type="sldNum" sz="quarter" idx="4294967295"/>
          </p:nvPr>
        </p:nvSpPr>
        <p:spPr>
          <a:xfrm>
            <a:off x="0" y="0"/>
            <a:ext cx="0" cy="0"/>
          </a:xfrm>
        </p:spPr>
        <p:txBody>
          <a:bodyPr/>
          <a:lstStyle/>
          <a:p>
            <a:pPr algn="ctr"/>
            <a:fld id="{90156F56-D5AE-4C6F-B826-C69D1BC521BB}" type="slidenum">
              <a:rPr lang="en-US" smtClean="0"/>
              <a:pPr algn="ctr"/>
              <a:t>150</a:t>
            </a:fld>
            <a:endParaRPr lang="en-US" dirty="0"/>
          </a:p>
        </p:txBody>
      </p:sp>
      <p:pic>
        <p:nvPicPr>
          <p:cNvPr id="5" name="Picture 4">
            <a:extLst>
              <a:ext uri="{FF2B5EF4-FFF2-40B4-BE49-F238E27FC236}">
                <a16:creationId xmlns:a16="http://schemas.microsoft.com/office/drawing/2014/main" id="{D31606BE-7647-0446-A68E-86B0C7D53276}"/>
              </a:ext>
            </a:extLst>
          </p:cNvPr>
          <p:cNvPicPr>
            <a:picLocks noChangeAspect="1"/>
          </p:cNvPicPr>
          <p:nvPr/>
        </p:nvPicPr>
        <p:blipFill>
          <a:blip r:embed="rId3"/>
          <a:stretch>
            <a:fillRect/>
          </a:stretch>
        </p:blipFill>
        <p:spPr>
          <a:xfrm>
            <a:off x="3627409" y="2483427"/>
            <a:ext cx="6869042" cy="31401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736070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25107B-1751-3349-A9C9-79E5A7AB7CD4}"/>
              </a:ext>
            </a:extLst>
          </p:cNvPr>
          <p:cNvSpPr>
            <a:spLocks noGrp="1"/>
          </p:cNvSpPr>
          <p:nvPr>
            <p:ph type="title"/>
          </p:nvPr>
        </p:nvSpPr>
        <p:spPr/>
        <p:txBody>
          <a:bodyPr/>
          <a:lstStyle/>
          <a:p>
            <a:r>
              <a:rPr lang="en-US" dirty="0"/>
              <a:t>AEM Component Library</a:t>
            </a:r>
          </a:p>
        </p:txBody>
      </p:sp>
      <p:sp>
        <p:nvSpPr>
          <p:cNvPr id="4" name="Content Placeholder 3">
            <a:extLst>
              <a:ext uri="{FF2B5EF4-FFF2-40B4-BE49-F238E27FC236}">
                <a16:creationId xmlns:a16="http://schemas.microsoft.com/office/drawing/2014/main" id="{CF06B84B-527C-D742-9725-902FF4449979}"/>
              </a:ext>
            </a:extLst>
          </p:cNvPr>
          <p:cNvSpPr>
            <a:spLocks noGrp="1"/>
          </p:cNvSpPr>
          <p:nvPr>
            <p:ph idx="1"/>
          </p:nvPr>
        </p:nvSpPr>
        <p:spPr/>
        <p:txBody>
          <a:bodyPr/>
          <a:lstStyle/>
          <a:p>
            <a:r>
              <a:rPr lang="en-US" dirty="0"/>
              <a:t>Online showcase of the current version</a:t>
            </a:r>
          </a:p>
          <a:p>
            <a:r>
              <a:rPr lang="en-US" dirty="0"/>
              <a:t>Interact with component variations</a:t>
            </a:r>
          </a:p>
          <a:p>
            <a:r>
              <a:rPr lang="en-US" dirty="0"/>
              <a:t>View the HTML and JSON output</a:t>
            </a:r>
          </a:p>
          <a:p>
            <a:r>
              <a:rPr lang="en-US" dirty="0"/>
              <a:t>Ships with Experience Manager 6.5 sample content</a:t>
            </a:r>
          </a:p>
          <a:p>
            <a:pPr lvl="1"/>
            <a:endParaRPr lang="en-US" dirty="0"/>
          </a:p>
          <a:p>
            <a:endParaRPr lang="en-US" dirty="0"/>
          </a:p>
        </p:txBody>
      </p:sp>
      <p:sp>
        <p:nvSpPr>
          <p:cNvPr id="2" name="Slide Number Placeholder 1">
            <a:extLst>
              <a:ext uri="{FF2B5EF4-FFF2-40B4-BE49-F238E27FC236}">
                <a16:creationId xmlns:a16="http://schemas.microsoft.com/office/drawing/2014/main" id="{DBA5CF17-F33D-444B-9998-E88D75901AFC}"/>
              </a:ext>
            </a:extLst>
          </p:cNvPr>
          <p:cNvSpPr>
            <a:spLocks noGrp="1"/>
          </p:cNvSpPr>
          <p:nvPr>
            <p:ph type="sldNum" sz="quarter" idx="4294967295"/>
          </p:nvPr>
        </p:nvSpPr>
        <p:spPr>
          <a:xfrm>
            <a:off x="0" y="0"/>
            <a:ext cx="0" cy="0"/>
          </a:xfrm>
        </p:spPr>
        <p:txBody>
          <a:bodyPr/>
          <a:lstStyle/>
          <a:p>
            <a:pPr algn="ctr"/>
            <a:fld id="{90156F56-D5AE-4C6F-B826-C69D1BC521BB}" type="slidenum">
              <a:rPr lang="en-US" smtClean="0"/>
              <a:pPr algn="ctr"/>
              <a:t>151</a:t>
            </a:fld>
            <a:endParaRPr lang="en-US" dirty="0"/>
          </a:p>
        </p:txBody>
      </p:sp>
      <p:pic>
        <p:nvPicPr>
          <p:cNvPr id="6" name="Picture 5">
            <a:extLst>
              <a:ext uri="{FF2B5EF4-FFF2-40B4-BE49-F238E27FC236}">
                <a16:creationId xmlns:a16="http://schemas.microsoft.com/office/drawing/2014/main" id="{F347AAC1-50D0-3B4A-891E-CA48538929DC}"/>
              </a:ext>
            </a:extLst>
          </p:cNvPr>
          <p:cNvPicPr>
            <a:picLocks noChangeAspect="1"/>
          </p:cNvPicPr>
          <p:nvPr/>
        </p:nvPicPr>
        <p:blipFill>
          <a:blip r:embed="rId2"/>
          <a:stretch>
            <a:fillRect/>
          </a:stretch>
        </p:blipFill>
        <p:spPr>
          <a:xfrm>
            <a:off x="5628835" y="922338"/>
            <a:ext cx="5891609" cy="2641397"/>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D20089A0-EDBC-6946-9D98-A5156371A7C7}"/>
              </a:ext>
            </a:extLst>
          </p:cNvPr>
          <p:cNvSpPr/>
          <p:nvPr/>
        </p:nvSpPr>
        <p:spPr>
          <a:xfrm>
            <a:off x="425984" y="4867686"/>
            <a:ext cx="9331080" cy="400110"/>
          </a:xfrm>
          <a:prstGeom prst="rect">
            <a:avLst/>
          </a:prstGeom>
        </p:spPr>
        <p:txBody>
          <a:bodyPr wrap="square">
            <a:spAutoFit/>
          </a:bodyPr>
          <a:lstStyle/>
          <a:p>
            <a:r>
              <a:rPr lang="en-US" sz="2000" i="1" dirty="0"/>
              <a:t>http://opensource.adobe.com/aem-core-wcm-components/library.html</a:t>
            </a:r>
          </a:p>
        </p:txBody>
      </p:sp>
    </p:spTree>
    <p:extLst>
      <p:ext uri="{BB962C8B-B14F-4D97-AF65-F5344CB8AC3E}">
        <p14:creationId xmlns:p14="http://schemas.microsoft.com/office/powerpoint/2010/main" val="45070954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73F350-1938-934D-A901-A06636124885}"/>
              </a:ext>
            </a:extLst>
          </p:cNvPr>
          <p:cNvSpPr>
            <a:spLocks noGrp="1"/>
          </p:cNvSpPr>
          <p:nvPr>
            <p:ph type="title"/>
          </p:nvPr>
        </p:nvSpPr>
        <p:spPr>
          <a:xfrm>
            <a:off x="320040" y="296432"/>
            <a:ext cx="11579385" cy="625475"/>
          </a:xfrm>
        </p:spPr>
        <p:txBody>
          <a:bodyPr/>
          <a:lstStyle/>
          <a:p>
            <a:r>
              <a:rPr lang="en-US" dirty="0"/>
              <a:t>ACS Commons</a:t>
            </a:r>
          </a:p>
        </p:txBody>
      </p:sp>
      <p:sp>
        <p:nvSpPr>
          <p:cNvPr id="2" name="Slide Number Placeholder 1">
            <a:extLst>
              <a:ext uri="{FF2B5EF4-FFF2-40B4-BE49-F238E27FC236}">
                <a16:creationId xmlns:a16="http://schemas.microsoft.com/office/drawing/2014/main" id="{0E9454FF-FE8E-3C4B-8482-C30B8D835B3B}"/>
              </a:ext>
            </a:extLst>
          </p:cNvPr>
          <p:cNvSpPr>
            <a:spLocks noGrp="1"/>
          </p:cNvSpPr>
          <p:nvPr>
            <p:ph type="sldNum" sz="quarter" idx="4294967295"/>
          </p:nvPr>
        </p:nvSpPr>
        <p:spPr>
          <a:xfrm>
            <a:off x="0" y="0"/>
            <a:ext cx="0" cy="0"/>
          </a:xfrm>
        </p:spPr>
        <p:txBody>
          <a:bodyPr/>
          <a:lstStyle/>
          <a:p>
            <a:pPr algn="ctr"/>
            <a:fld id="{90156F56-D5AE-4C6F-B826-C69D1BC521BB}" type="slidenum">
              <a:rPr lang="en-US" smtClean="0"/>
              <a:pPr algn="ctr"/>
              <a:t>152</a:t>
            </a:fld>
            <a:endParaRPr lang="en-US" dirty="0"/>
          </a:p>
        </p:txBody>
      </p:sp>
      <p:sp>
        <p:nvSpPr>
          <p:cNvPr id="6" name="Rectangle: Rounded Corners 5">
            <a:extLst>
              <a:ext uri="{FF2B5EF4-FFF2-40B4-BE49-F238E27FC236}">
                <a16:creationId xmlns:a16="http://schemas.microsoft.com/office/drawing/2014/main" id="{3CA4ED2C-042F-4F2B-9491-D6F9A7AB8F5A}"/>
              </a:ext>
            </a:extLst>
          </p:cNvPr>
          <p:cNvSpPr/>
          <p:nvPr/>
        </p:nvSpPr>
        <p:spPr>
          <a:xfrm>
            <a:off x="1241161" y="1595120"/>
            <a:ext cx="4164254" cy="4450080"/>
          </a:xfrm>
          <a:prstGeom prst="roundRect">
            <a:avLst/>
          </a:prstGeom>
          <a:solidFill>
            <a:schemeClr val="accent2">
              <a:lumMod val="75000"/>
            </a:schemeClr>
          </a:solidFill>
          <a:ln>
            <a:solidFill>
              <a:schemeClr val="bg1"/>
            </a:solidFill>
          </a:ln>
        </p:spPr>
        <p:style>
          <a:lnRef idx="1">
            <a:schemeClr val="accent2"/>
          </a:lnRef>
          <a:fillRef idx="2">
            <a:schemeClr val="accent2"/>
          </a:fillRef>
          <a:effectRef idx="1">
            <a:schemeClr val="accent2"/>
          </a:effectRef>
          <a:fontRef idx="minor">
            <a:schemeClr val="dk1"/>
          </a:fontRef>
        </p:style>
        <p:txBody>
          <a:bodyPr rtlCol="0" anchor="ctr"/>
          <a:lstStyle/>
          <a:p>
            <a:endParaRPr lang="en-US" sz="2400" dirty="0">
              <a:solidFill>
                <a:schemeClr val="bg1"/>
              </a:solidFill>
            </a:endParaRPr>
          </a:p>
          <a:p>
            <a:r>
              <a:rPr lang="en-US" sz="2400" dirty="0">
                <a:solidFill>
                  <a:schemeClr val="bg1"/>
                </a:solidFill>
              </a:rPr>
              <a:t>ACS Commons is:</a:t>
            </a:r>
          </a:p>
          <a:p>
            <a:pPr marL="342900" indent="-342900">
              <a:buFont typeface="Arial" panose="020B0604020202020204" pitchFamily="34" charset="0"/>
              <a:buChar char="•"/>
            </a:pPr>
            <a:r>
              <a:rPr lang="en-US" sz="2200" dirty="0">
                <a:solidFill>
                  <a:schemeClr val="bg1"/>
                </a:solidFill>
              </a:rPr>
              <a:t>A set of tools created and managed by ACS</a:t>
            </a:r>
          </a:p>
          <a:p>
            <a:pPr marL="342900" indent="-342900">
              <a:buFont typeface="Arial" panose="020B0604020202020204" pitchFamily="34" charset="0"/>
              <a:buChar char="•"/>
            </a:pPr>
            <a:r>
              <a:rPr lang="en-US" sz="2200" dirty="0">
                <a:solidFill>
                  <a:schemeClr val="bg1"/>
                </a:solidFill>
              </a:rPr>
              <a:t>An open source on GitHub</a:t>
            </a:r>
          </a:p>
          <a:p>
            <a:pPr marL="342900" indent="-342900">
              <a:buFont typeface="Arial" panose="020B0604020202020204" pitchFamily="34" charset="0"/>
              <a:buChar char="•"/>
            </a:pPr>
            <a:r>
              <a:rPr lang="en-US" sz="2200" dirty="0">
                <a:solidFill>
                  <a:schemeClr val="bg1"/>
                </a:solidFill>
              </a:rPr>
              <a:t>A method to bootstrap  AEM projects with common functionality</a:t>
            </a:r>
          </a:p>
          <a:p>
            <a:pPr marL="342900" indent="-342900">
              <a:buFont typeface="Arial" panose="020B0604020202020204" pitchFamily="34" charset="0"/>
              <a:buChar char="•"/>
            </a:pPr>
            <a:r>
              <a:rPr lang="en-US" sz="2200" dirty="0">
                <a:solidFill>
                  <a:schemeClr val="bg1"/>
                </a:solidFill>
              </a:rPr>
              <a:t>A set of reusable components</a:t>
            </a:r>
          </a:p>
          <a:p>
            <a:pPr marL="342900" indent="-342900">
              <a:buFont typeface="Arial" panose="020B0604020202020204" pitchFamily="34" charset="0"/>
              <a:buChar char="•"/>
            </a:pPr>
            <a:r>
              <a:rPr lang="en-US" sz="2200" dirty="0">
                <a:solidFill>
                  <a:schemeClr val="bg1"/>
                </a:solidFill>
              </a:rPr>
              <a:t>An AEM development toolkit</a:t>
            </a:r>
          </a:p>
        </p:txBody>
      </p:sp>
      <p:sp>
        <p:nvSpPr>
          <p:cNvPr id="8" name="Rectangle: Rounded Corners 7">
            <a:extLst>
              <a:ext uri="{FF2B5EF4-FFF2-40B4-BE49-F238E27FC236}">
                <a16:creationId xmlns:a16="http://schemas.microsoft.com/office/drawing/2014/main" id="{96A94876-259D-46AB-9195-D0F4407F68BE}"/>
              </a:ext>
            </a:extLst>
          </p:cNvPr>
          <p:cNvSpPr/>
          <p:nvPr/>
        </p:nvSpPr>
        <p:spPr>
          <a:xfrm>
            <a:off x="5985881" y="1595120"/>
            <a:ext cx="4164254" cy="4450080"/>
          </a:xfrm>
          <a:prstGeom prst="roundRect">
            <a:avLst/>
          </a:prstGeom>
          <a:solidFill>
            <a:schemeClr val="bg2">
              <a:lumMod val="50000"/>
            </a:schemeClr>
          </a:solidFill>
          <a:ln>
            <a:solidFill>
              <a:schemeClr val="bg1"/>
            </a:solidFill>
          </a:ln>
        </p:spPr>
        <p:style>
          <a:lnRef idx="1">
            <a:schemeClr val="accent2"/>
          </a:lnRef>
          <a:fillRef idx="2">
            <a:schemeClr val="accent2"/>
          </a:fillRef>
          <a:effectRef idx="1">
            <a:schemeClr val="accent2"/>
          </a:effectRef>
          <a:fontRef idx="minor">
            <a:schemeClr val="dk1"/>
          </a:fontRef>
        </p:style>
        <p:txBody>
          <a:bodyPr rtlCol="0" anchor="ctr"/>
          <a:lstStyle/>
          <a:p>
            <a:r>
              <a:rPr lang="en-US" sz="2400" dirty="0">
                <a:solidFill>
                  <a:schemeClr val="bg1"/>
                </a:solidFill>
              </a:rPr>
              <a:t>ACS Commons is not a:</a:t>
            </a:r>
          </a:p>
          <a:p>
            <a:pPr marL="342900" indent="-342900">
              <a:buFont typeface="Arial" panose="020B0604020202020204" pitchFamily="34" charset="0"/>
              <a:buChar char="•"/>
            </a:pPr>
            <a:r>
              <a:rPr lang="en-US" sz="2200" dirty="0">
                <a:solidFill>
                  <a:schemeClr val="bg1"/>
                </a:solidFill>
              </a:rPr>
              <a:t>Framework library with required 3rd party dependencies</a:t>
            </a:r>
          </a:p>
          <a:p>
            <a:pPr marL="342900" indent="-342900">
              <a:buFont typeface="Arial" panose="020B0604020202020204" pitchFamily="34" charset="0"/>
              <a:buChar char="•"/>
            </a:pPr>
            <a:r>
              <a:rPr lang="en-US" sz="2200" dirty="0">
                <a:solidFill>
                  <a:schemeClr val="bg1"/>
                </a:solidFill>
              </a:rPr>
              <a:t>Library that changes standard AEM functionality</a:t>
            </a:r>
          </a:p>
          <a:p>
            <a:endParaRPr lang="en-US" sz="2400" dirty="0">
              <a:solidFill>
                <a:schemeClr val="bg1"/>
              </a:solidFill>
            </a:endParaRPr>
          </a:p>
          <a:p>
            <a:endParaRPr lang="en-US" sz="2400" dirty="0">
              <a:solidFill>
                <a:schemeClr val="bg1"/>
              </a:solidFill>
            </a:endParaRPr>
          </a:p>
          <a:p>
            <a:endParaRPr lang="en-US" sz="2400" dirty="0">
              <a:solidFill>
                <a:schemeClr val="bg1"/>
              </a:solidFill>
            </a:endParaRPr>
          </a:p>
          <a:p>
            <a:endParaRPr lang="en-US" sz="2400" dirty="0">
              <a:solidFill>
                <a:schemeClr val="bg1"/>
              </a:solidFill>
            </a:endParaRPr>
          </a:p>
        </p:txBody>
      </p:sp>
    </p:spTree>
    <p:extLst>
      <p:ext uri="{BB962C8B-B14F-4D97-AF65-F5344CB8AC3E}">
        <p14:creationId xmlns:p14="http://schemas.microsoft.com/office/powerpoint/2010/main" val="29865898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06C679-AB1F-EB4B-819C-366FFA673F20}"/>
              </a:ext>
            </a:extLst>
          </p:cNvPr>
          <p:cNvSpPr>
            <a:spLocks noGrp="1"/>
          </p:cNvSpPr>
          <p:nvPr>
            <p:ph type="sldNum" sz="quarter" idx="4294967295"/>
          </p:nvPr>
        </p:nvSpPr>
        <p:spPr>
          <a:xfrm>
            <a:off x="0" y="0"/>
            <a:ext cx="0" cy="0"/>
          </a:xfrm>
        </p:spPr>
        <p:txBody>
          <a:bodyPr/>
          <a:lstStyle/>
          <a:p>
            <a:pPr algn="ctr"/>
            <a:fld id="{90156F56-D5AE-4C6F-B826-C69D1BC521BB}" type="slidenum">
              <a:rPr lang="en-US" smtClean="0"/>
              <a:pPr algn="ctr"/>
              <a:t>153</a:t>
            </a:fld>
            <a:endParaRPr lang="en-US" dirty="0"/>
          </a:p>
        </p:txBody>
      </p:sp>
      <p:grpSp>
        <p:nvGrpSpPr>
          <p:cNvPr id="5" name="Group 4">
            <a:extLst>
              <a:ext uri="{FF2B5EF4-FFF2-40B4-BE49-F238E27FC236}">
                <a16:creationId xmlns:a16="http://schemas.microsoft.com/office/drawing/2014/main" id="{89559412-3A09-4825-98B0-082B7665E86B}"/>
              </a:ext>
            </a:extLst>
          </p:cNvPr>
          <p:cNvGrpSpPr/>
          <p:nvPr/>
        </p:nvGrpSpPr>
        <p:grpSpPr>
          <a:xfrm>
            <a:off x="8631936" y="4803648"/>
            <a:ext cx="3194304" cy="1430787"/>
            <a:chOff x="7354516" y="1153962"/>
            <a:chExt cx="3804194" cy="1323439"/>
          </a:xfrm>
        </p:grpSpPr>
        <p:pic>
          <p:nvPicPr>
            <p:cNvPr id="7" name="Picture 6">
              <a:extLst>
                <a:ext uri="{FF2B5EF4-FFF2-40B4-BE49-F238E27FC236}">
                  <a16:creationId xmlns:a16="http://schemas.microsoft.com/office/drawing/2014/main" id="{A34C2E5F-F2F6-ED47-A427-2A5422C24D3C}"/>
                </a:ext>
              </a:extLst>
            </p:cNvPr>
            <p:cNvPicPr>
              <a:picLocks noChangeAspect="1"/>
            </p:cNvPicPr>
            <p:nvPr/>
          </p:nvPicPr>
          <p:blipFill>
            <a:blip r:embed="rId2"/>
            <a:stretch>
              <a:fillRect/>
            </a:stretch>
          </p:blipFill>
          <p:spPr>
            <a:xfrm>
              <a:off x="7425903" y="1887408"/>
              <a:ext cx="582551" cy="582551"/>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485F9B24-E3E5-C944-9C98-3EC1D7CBE1BA}"/>
                </a:ext>
              </a:extLst>
            </p:cNvPr>
            <p:cNvPicPr>
              <a:picLocks noChangeAspect="1"/>
            </p:cNvPicPr>
            <p:nvPr/>
          </p:nvPicPr>
          <p:blipFill>
            <a:blip r:embed="rId3"/>
            <a:stretch>
              <a:fillRect/>
            </a:stretch>
          </p:blipFill>
          <p:spPr>
            <a:xfrm>
              <a:off x="7354516" y="1171576"/>
              <a:ext cx="582551" cy="582551"/>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14FF6789-F81E-9448-A015-A23AC108E306}"/>
                </a:ext>
              </a:extLst>
            </p:cNvPr>
            <p:cNvSpPr txBox="1"/>
            <p:nvPr/>
          </p:nvSpPr>
          <p:spPr>
            <a:xfrm>
              <a:off x="8106752" y="1153962"/>
              <a:ext cx="3051958" cy="1323439"/>
            </a:xfrm>
            <a:prstGeom prst="rect">
              <a:avLst/>
            </a:prstGeom>
            <a:noFill/>
          </p:spPr>
          <p:txBody>
            <a:bodyPr wrap="square" rtlCol="0">
              <a:spAutoFit/>
            </a:bodyPr>
            <a:lstStyle/>
            <a:p>
              <a:r>
                <a:rPr lang="en-US" sz="2000" dirty="0"/>
                <a:t>Along with commons, developer tools and code samples are available in ACS.</a:t>
              </a:r>
            </a:p>
          </p:txBody>
        </p:sp>
      </p:grpSp>
      <p:grpSp>
        <p:nvGrpSpPr>
          <p:cNvPr id="65" name="Group 64">
            <a:extLst>
              <a:ext uri="{FF2B5EF4-FFF2-40B4-BE49-F238E27FC236}">
                <a16:creationId xmlns:a16="http://schemas.microsoft.com/office/drawing/2014/main" id="{1AC50EBA-E6BB-41C8-87BC-D41599C0866A}"/>
              </a:ext>
            </a:extLst>
          </p:cNvPr>
          <p:cNvGrpSpPr/>
          <p:nvPr/>
        </p:nvGrpSpPr>
        <p:grpSpPr>
          <a:xfrm>
            <a:off x="1487424" y="463337"/>
            <a:ext cx="8432754" cy="5797130"/>
            <a:chOff x="1523250" y="446829"/>
            <a:chExt cx="8580251" cy="5931557"/>
          </a:xfrm>
        </p:grpSpPr>
        <p:sp>
          <p:nvSpPr>
            <p:cNvPr id="17" name="Freeform: Shape 16">
              <a:extLst>
                <a:ext uri="{FF2B5EF4-FFF2-40B4-BE49-F238E27FC236}">
                  <a16:creationId xmlns:a16="http://schemas.microsoft.com/office/drawing/2014/main" id="{5CE2FF16-D5FD-43FA-814D-851EE7F327C3}"/>
                </a:ext>
              </a:extLst>
            </p:cNvPr>
            <p:cNvSpPr/>
            <p:nvPr/>
          </p:nvSpPr>
          <p:spPr>
            <a:xfrm>
              <a:off x="1523250" y="446829"/>
              <a:ext cx="8564044" cy="787745"/>
            </a:xfrm>
            <a:custGeom>
              <a:avLst/>
              <a:gdLst>
                <a:gd name="connsiteX0" fmla="*/ 0 w 8125883"/>
                <a:gd name="connsiteY0" fmla="*/ 226485 h 2264846"/>
                <a:gd name="connsiteX1" fmla="*/ 226485 w 8125883"/>
                <a:gd name="connsiteY1" fmla="*/ 0 h 2264846"/>
                <a:gd name="connsiteX2" fmla="*/ 7899398 w 8125883"/>
                <a:gd name="connsiteY2" fmla="*/ 0 h 2264846"/>
                <a:gd name="connsiteX3" fmla="*/ 8125883 w 8125883"/>
                <a:gd name="connsiteY3" fmla="*/ 226485 h 2264846"/>
                <a:gd name="connsiteX4" fmla="*/ 8125883 w 8125883"/>
                <a:gd name="connsiteY4" fmla="*/ 2038361 h 2264846"/>
                <a:gd name="connsiteX5" fmla="*/ 7899398 w 8125883"/>
                <a:gd name="connsiteY5" fmla="*/ 2264846 h 2264846"/>
                <a:gd name="connsiteX6" fmla="*/ 226485 w 8125883"/>
                <a:gd name="connsiteY6" fmla="*/ 2264846 h 2264846"/>
                <a:gd name="connsiteX7" fmla="*/ 0 w 8125883"/>
                <a:gd name="connsiteY7" fmla="*/ 2038361 h 2264846"/>
                <a:gd name="connsiteX8" fmla="*/ 0 w 8125883"/>
                <a:gd name="connsiteY8" fmla="*/ 226485 h 226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5883" h="2264846">
                  <a:moveTo>
                    <a:pt x="0" y="226485"/>
                  </a:moveTo>
                  <a:cubicBezTo>
                    <a:pt x="0" y="101401"/>
                    <a:pt x="101401" y="0"/>
                    <a:pt x="226485" y="0"/>
                  </a:cubicBezTo>
                  <a:lnTo>
                    <a:pt x="7899398" y="0"/>
                  </a:lnTo>
                  <a:cubicBezTo>
                    <a:pt x="8024482" y="0"/>
                    <a:pt x="8125883" y="101401"/>
                    <a:pt x="8125883" y="226485"/>
                  </a:cubicBezTo>
                  <a:lnTo>
                    <a:pt x="8125883" y="2038361"/>
                  </a:lnTo>
                  <a:cubicBezTo>
                    <a:pt x="8125883" y="2163445"/>
                    <a:pt x="8024482" y="2264846"/>
                    <a:pt x="7899398" y="2264846"/>
                  </a:cubicBezTo>
                  <a:lnTo>
                    <a:pt x="226485" y="2264846"/>
                  </a:lnTo>
                  <a:cubicBezTo>
                    <a:pt x="101401" y="2264846"/>
                    <a:pt x="0" y="2163445"/>
                    <a:pt x="0" y="2038361"/>
                  </a:cubicBezTo>
                  <a:lnTo>
                    <a:pt x="0" y="22648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7315" tIns="287315" rIns="287315" bIns="287315" numCol="1" spcCol="1270" anchor="ctr" anchorCtr="0">
              <a:noAutofit/>
            </a:bodyPr>
            <a:lstStyle/>
            <a:p>
              <a:pPr marL="0" lvl="0" indent="0" algn="ctr" defTabSz="2578100">
                <a:lnSpc>
                  <a:spcPct val="90000"/>
                </a:lnSpc>
                <a:spcBef>
                  <a:spcPct val="0"/>
                </a:spcBef>
                <a:spcAft>
                  <a:spcPct val="35000"/>
                </a:spcAft>
                <a:buNone/>
              </a:pPr>
              <a:r>
                <a:rPr lang="en-US" sz="2400" kern="1200" dirty="0">
                  <a:solidFill>
                    <a:schemeClr val="tx1"/>
                  </a:solidFill>
                </a:rPr>
                <a:t>Administration Tools in ACS Commons</a:t>
              </a:r>
            </a:p>
          </p:txBody>
        </p:sp>
        <p:sp>
          <p:nvSpPr>
            <p:cNvPr id="18" name="Freeform: Shape 17">
              <a:extLst>
                <a:ext uri="{FF2B5EF4-FFF2-40B4-BE49-F238E27FC236}">
                  <a16:creationId xmlns:a16="http://schemas.microsoft.com/office/drawing/2014/main" id="{E16D4E8C-0821-4874-B70B-1F07446801AF}"/>
                </a:ext>
              </a:extLst>
            </p:cNvPr>
            <p:cNvSpPr/>
            <p:nvPr/>
          </p:nvSpPr>
          <p:spPr>
            <a:xfrm>
              <a:off x="1566678" y="1273092"/>
              <a:ext cx="4238594" cy="960726"/>
            </a:xfrm>
            <a:custGeom>
              <a:avLst/>
              <a:gdLst>
                <a:gd name="connsiteX0" fmla="*/ 0 w 2841133"/>
                <a:gd name="connsiteY0" fmla="*/ 103280 h 1032799"/>
                <a:gd name="connsiteX1" fmla="*/ 103280 w 2841133"/>
                <a:gd name="connsiteY1" fmla="*/ 0 h 1032799"/>
                <a:gd name="connsiteX2" fmla="*/ 2737853 w 2841133"/>
                <a:gd name="connsiteY2" fmla="*/ 0 h 1032799"/>
                <a:gd name="connsiteX3" fmla="*/ 2841133 w 2841133"/>
                <a:gd name="connsiteY3" fmla="*/ 103280 h 1032799"/>
                <a:gd name="connsiteX4" fmla="*/ 2841133 w 2841133"/>
                <a:gd name="connsiteY4" fmla="*/ 929519 h 1032799"/>
                <a:gd name="connsiteX5" fmla="*/ 2737853 w 2841133"/>
                <a:gd name="connsiteY5" fmla="*/ 1032799 h 1032799"/>
                <a:gd name="connsiteX6" fmla="*/ 103280 w 2841133"/>
                <a:gd name="connsiteY6" fmla="*/ 1032799 h 1032799"/>
                <a:gd name="connsiteX7" fmla="*/ 0 w 2841133"/>
                <a:gd name="connsiteY7" fmla="*/ 929519 h 1032799"/>
                <a:gd name="connsiteX8" fmla="*/ 0 w 2841133"/>
                <a:gd name="connsiteY8" fmla="*/ 103280 h 1032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41133" h="1032799">
                  <a:moveTo>
                    <a:pt x="0" y="103280"/>
                  </a:moveTo>
                  <a:cubicBezTo>
                    <a:pt x="0" y="46240"/>
                    <a:pt x="46240" y="0"/>
                    <a:pt x="103280" y="0"/>
                  </a:cubicBezTo>
                  <a:lnTo>
                    <a:pt x="2737853" y="0"/>
                  </a:lnTo>
                  <a:cubicBezTo>
                    <a:pt x="2794893" y="0"/>
                    <a:pt x="2841133" y="46240"/>
                    <a:pt x="2841133" y="103280"/>
                  </a:cubicBezTo>
                  <a:lnTo>
                    <a:pt x="2841133" y="929519"/>
                  </a:lnTo>
                  <a:cubicBezTo>
                    <a:pt x="2841133" y="986559"/>
                    <a:pt x="2794893" y="1032799"/>
                    <a:pt x="2737853" y="1032799"/>
                  </a:cubicBezTo>
                  <a:lnTo>
                    <a:pt x="103280" y="1032799"/>
                  </a:lnTo>
                  <a:cubicBezTo>
                    <a:pt x="46240" y="1032799"/>
                    <a:pt x="0" y="986559"/>
                    <a:pt x="0" y="929519"/>
                  </a:cubicBezTo>
                  <a:lnTo>
                    <a:pt x="0" y="103280"/>
                  </a:lnTo>
                  <a:close/>
                </a:path>
              </a:pathLst>
            </a:custGeom>
            <a:solidFill>
              <a:schemeClr val="accent2">
                <a:lumMod val="75000"/>
              </a:schemeClr>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25500" tIns="125500" rIns="125500" bIns="125500" numCol="1" spcCol="1270" anchor="ctr" anchorCtr="0">
              <a:noAutofit/>
            </a:bodyPr>
            <a:lstStyle/>
            <a:p>
              <a:pPr marL="0" lvl="0" indent="0" algn="ctr" defTabSz="1111250">
                <a:lnSpc>
                  <a:spcPct val="90000"/>
                </a:lnSpc>
                <a:spcBef>
                  <a:spcPct val="0"/>
                </a:spcBef>
                <a:spcAft>
                  <a:spcPct val="35000"/>
                </a:spcAft>
                <a:buNone/>
              </a:pPr>
              <a:r>
                <a:rPr lang="en-US" sz="2200" kern="1200" dirty="0">
                  <a:solidFill>
                    <a:schemeClr val="bg1"/>
                  </a:solidFill>
                </a:rPr>
                <a:t>Common workflow processes</a:t>
              </a:r>
            </a:p>
          </p:txBody>
        </p:sp>
        <p:sp>
          <p:nvSpPr>
            <p:cNvPr id="20" name="Freeform: Shape 19">
              <a:extLst>
                <a:ext uri="{FF2B5EF4-FFF2-40B4-BE49-F238E27FC236}">
                  <a16:creationId xmlns:a16="http://schemas.microsoft.com/office/drawing/2014/main" id="{0331E94D-77A8-47A0-ABBE-5F0498427D6B}"/>
                </a:ext>
              </a:extLst>
            </p:cNvPr>
            <p:cNvSpPr/>
            <p:nvPr/>
          </p:nvSpPr>
          <p:spPr>
            <a:xfrm>
              <a:off x="5848009" y="1273092"/>
              <a:ext cx="4238593" cy="942610"/>
            </a:xfrm>
            <a:custGeom>
              <a:avLst/>
              <a:gdLst>
                <a:gd name="connsiteX0" fmla="*/ 0 w 2841133"/>
                <a:gd name="connsiteY0" fmla="*/ 103280 h 1032799"/>
                <a:gd name="connsiteX1" fmla="*/ 103280 w 2841133"/>
                <a:gd name="connsiteY1" fmla="*/ 0 h 1032799"/>
                <a:gd name="connsiteX2" fmla="*/ 2737853 w 2841133"/>
                <a:gd name="connsiteY2" fmla="*/ 0 h 1032799"/>
                <a:gd name="connsiteX3" fmla="*/ 2841133 w 2841133"/>
                <a:gd name="connsiteY3" fmla="*/ 103280 h 1032799"/>
                <a:gd name="connsiteX4" fmla="*/ 2841133 w 2841133"/>
                <a:gd name="connsiteY4" fmla="*/ 929519 h 1032799"/>
                <a:gd name="connsiteX5" fmla="*/ 2737853 w 2841133"/>
                <a:gd name="connsiteY5" fmla="*/ 1032799 h 1032799"/>
                <a:gd name="connsiteX6" fmla="*/ 103280 w 2841133"/>
                <a:gd name="connsiteY6" fmla="*/ 1032799 h 1032799"/>
                <a:gd name="connsiteX7" fmla="*/ 0 w 2841133"/>
                <a:gd name="connsiteY7" fmla="*/ 929519 h 1032799"/>
                <a:gd name="connsiteX8" fmla="*/ 0 w 2841133"/>
                <a:gd name="connsiteY8" fmla="*/ 103280 h 1032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41133" h="1032799">
                  <a:moveTo>
                    <a:pt x="0" y="103280"/>
                  </a:moveTo>
                  <a:cubicBezTo>
                    <a:pt x="0" y="46240"/>
                    <a:pt x="46240" y="0"/>
                    <a:pt x="103280" y="0"/>
                  </a:cubicBezTo>
                  <a:lnTo>
                    <a:pt x="2737853" y="0"/>
                  </a:lnTo>
                  <a:cubicBezTo>
                    <a:pt x="2794893" y="0"/>
                    <a:pt x="2841133" y="46240"/>
                    <a:pt x="2841133" y="103280"/>
                  </a:cubicBezTo>
                  <a:lnTo>
                    <a:pt x="2841133" y="929519"/>
                  </a:lnTo>
                  <a:cubicBezTo>
                    <a:pt x="2841133" y="986559"/>
                    <a:pt x="2794893" y="1032799"/>
                    <a:pt x="2737853" y="1032799"/>
                  </a:cubicBezTo>
                  <a:lnTo>
                    <a:pt x="103280" y="1032799"/>
                  </a:lnTo>
                  <a:cubicBezTo>
                    <a:pt x="46240" y="1032799"/>
                    <a:pt x="0" y="986559"/>
                    <a:pt x="0" y="929519"/>
                  </a:cubicBezTo>
                  <a:lnTo>
                    <a:pt x="0" y="103280"/>
                  </a:lnTo>
                  <a:close/>
                </a:path>
              </a:pathLst>
            </a:custGeom>
            <a:solidFill>
              <a:schemeClr val="bg2">
                <a:lumMod val="50000"/>
              </a:schemeClr>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25500" tIns="125500" rIns="125500" bIns="125500" numCol="1" spcCol="1270" anchor="ctr" anchorCtr="0">
              <a:noAutofit/>
            </a:bodyPr>
            <a:lstStyle/>
            <a:p>
              <a:pPr lvl="0" algn="ctr" defTabSz="1111250">
                <a:lnSpc>
                  <a:spcPct val="90000"/>
                </a:lnSpc>
                <a:spcBef>
                  <a:spcPct val="0"/>
                </a:spcBef>
                <a:spcAft>
                  <a:spcPct val="35000"/>
                </a:spcAft>
              </a:pPr>
              <a:r>
                <a:rPr lang="en-US" sz="2200" dirty="0">
                  <a:solidFill>
                    <a:schemeClr val="bg1"/>
                  </a:solidFill>
                </a:rPr>
                <a:t>On-Deploy scripts</a:t>
              </a:r>
            </a:p>
            <a:p>
              <a:pPr lvl="0" algn="ctr" defTabSz="1111250">
                <a:lnSpc>
                  <a:spcPct val="90000"/>
                </a:lnSpc>
                <a:spcBef>
                  <a:spcPct val="0"/>
                </a:spcBef>
                <a:spcAft>
                  <a:spcPct val="35000"/>
                </a:spcAft>
              </a:pPr>
              <a:r>
                <a:rPr lang="en-US" sz="2200" dirty="0">
                  <a:solidFill>
                    <a:schemeClr val="bg1"/>
                  </a:solidFill>
                </a:rPr>
                <a:t>Manage Controlled Process </a:t>
              </a:r>
              <a:endParaRPr lang="en-US" sz="2200" kern="1200" dirty="0">
                <a:solidFill>
                  <a:schemeClr val="bg1"/>
                </a:solidFill>
              </a:endParaRPr>
            </a:p>
          </p:txBody>
        </p:sp>
        <p:sp>
          <p:nvSpPr>
            <p:cNvPr id="27" name="Freeform: Shape 26">
              <a:extLst>
                <a:ext uri="{FF2B5EF4-FFF2-40B4-BE49-F238E27FC236}">
                  <a16:creationId xmlns:a16="http://schemas.microsoft.com/office/drawing/2014/main" id="{B208530E-FF11-4628-8DDF-422FCD3286FC}"/>
                </a:ext>
              </a:extLst>
            </p:cNvPr>
            <p:cNvSpPr/>
            <p:nvPr/>
          </p:nvSpPr>
          <p:spPr>
            <a:xfrm>
              <a:off x="1585414" y="2310853"/>
              <a:ext cx="4201121" cy="942610"/>
            </a:xfrm>
            <a:custGeom>
              <a:avLst/>
              <a:gdLst>
                <a:gd name="connsiteX0" fmla="*/ 0 w 2841133"/>
                <a:gd name="connsiteY0" fmla="*/ 103280 h 1032799"/>
                <a:gd name="connsiteX1" fmla="*/ 103280 w 2841133"/>
                <a:gd name="connsiteY1" fmla="*/ 0 h 1032799"/>
                <a:gd name="connsiteX2" fmla="*/ 2737853 w 2841133"/>
                <a:gd name="connsiteY2" fmla="*/ 0 h 1032799"/>
                <a:gd name="connsiteX3" fmla="*/ 2841133 w 2841133"/>
                <a:gd name="connsiteY3" fmla="*/ 103280 h 1032799"/>
                <a:gd name="connsiteX4" fmla="*/ 2841133 w 2841133"/>
                <a:gd name="connsiteY4" fmla="*/ 929519 h 1032799"/>
                <a:gd name="connsiteX5" fmla="*/ 2737853 w 2841133"/>
                <a:gd name="connsiteY5" fmla="*/ 1032799 h 1032799"/>
                <a:gd name="connsiteX6" fmla="*/ 103280 w 2841133"/>
                <a:gd name="connsiteY6" fmla="*/ 1032799 h 1032799"/>
                <a:gd name="connsiteX7" fmla="*/ 0 w 2841133"/>
                <a:gd name="connsiteY7" fmla="*/ 929519 h 1032799"/>
                <a:gd name="connsiteX8" fmla="*/ 0 w 2841133"/>
                <a:gd name="connsiteY8" fmla="*/ 103280 h 1032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41133" h="1032799">
                  <a:moveTo>
                    <a:pt x="0" y="103280"/>
                  </a:moveTo>
                  <a:cubicBezTo>
                    <a:pt x="0" y="46240"/>
                    <a:pt x="46240" y="0"/>
                    <a:pt x="103280" y="0"/>
                  </a:cubicBezTo>
                  <a:lnTo>
                    <a:pt x="2737853" y="0"/>
                  </a:lnTo>
                  <a:cubicBezTo>
                    <a:pt x="2794893" y="0"/>
                    <a:pt x="2841133" y="46240"/>
                    <a:pt x="2841133" y="103280"/>
                  </a:cubicBezTo>
                  <a:lnTo>
                    <a:pt x="2841133" y="929519"/>
                  </a:lnTo>
                  <a:cubicBezTo>
                    <a:pt x="2841133" y="986559"/>
                    <a:pt x="2794893" y="1032799"/>
                    <a:pt x="2737853" y="1032799"/>
                  </a:cubicBezTo>
                  <a:lnTo>
                    <a:pt x="103280" y="1032799"/>
                  </a:lnTo>
                  <a:cubicBezTo>
                    <a:pt x="46240" y="1032799"/>
                    <a:pt x="0" y="986559"/>
                    <a:pt x="0" y="929519"/>
                  </a:cubicBezTo>
                  <a:lnTo>
                    <a:pt x="0" y="103280"/>
                  </a:lnTo>
                  <a:close/>
                </a:path>
              </a:pathLst>
            </a:custGeom>
            <a:solidFill>
              <a:schemeClr val="accent3">
                <a:lumMod val="75000"/>
              </a:schemeClr>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25500" tIns="125500" rIns="125500" bIns="125500" numCol="1" spcCol="1270" anchor="ctr" anchorCtr="0">
              <a:noAutofit/>
            </a:bodyPr>
            <a:lstStyle/>
            <a:p>
              <a:pPr lvl="0" algn="ctr" defTabSz="1111250">
                <a:lnSpc>
                  <a:spcPct val="90000"/>
                </a:lnSpc>
                <a:spcBef>
                  <a:spcPct val="0"/>
                </a:spcBef>
                <a:spcAft>
                  <a:spcPct val="35000"/>
                </a:spcAft>
              </a:pPr>
              <a:r>
                <a:rPr lang="en-US" sz="2200" dirty="0">
                  <a:solidFill>
                    <a:schemeClr val="bg1"/>
                  </a:solidFill>
                </a:rPr>
                <a:t>Manage Controlled Process (MCP) tools</a:t>
              </a:r>
            </a:p>
          </p:txBody>
        </p:sp>
        <p:sp>
          <p:nvSpPr>
            <p:cNvPr id="41" name="Freeform: Shape 40">
              <a:extLst>
                <a:ext uri="{FF2B5EF4-FFF2-40B4-BE49-F238E27FC236}">
                  <a16:creationId xmlns:a16="http://schemas.microsoft.com/office/drawing/2014/main" id="{AE8B6214-3611-41EC-BBC7-C916EEB376C5}"/>
                </a:ext>
              </a:extLst>
            </p:cNvPr>
            <p:cNvSpPr/>
            <p:nvPr/>
          </p:nvSpPr>
          <p:spPr>
            <a:xfrm>
              <a:off x="5864908" y="2307343"/>
              <a:ext cx="4238593" cy="942610"/>
            </a:xfrm>
            <a:custGeom>
              <a:avLst/>
              <a:gdLst>
                <a:gd name="connsiteX0" fmla="*/ 0 w 2841133"/>
                <a:gd name="connsiteY0" fmla="*/ 103280 h 1032799"/>
                <a:gd name="connsiteX1" fmla="*/ 103280 w 2841133"/>
                <a:gd name="connsiteY1" fmla="*/ 0 h 1032799"/>
                <a:gd name="connsiteX2" fmla="*/ 2737853 w 2841133"/>
                <a:gd name="connsiteY2" fmla="*/ 0 h 1032799"/>
                <a:gd name="connsiteX3" fmla="*/ 2841133 w 2841133"/>
                <a:gd name="connsiteY3" fmla="*/ 103280 h 1032799"/>
                <a:gd name="connsiteX4" fmla="*/ 2841133 w 2841133"/>
                <a:gd name="connsiteY4" fmla="*/ 929519 h 1032799"/>
                <a:gd name="connsiteX5" fmla="*/ 2737853 w 2841133"/>
                <a:gd name="connsiteY5" fmla="*/ 1032799 h 1032799"/>
                <a:gd name="connsiteX6" fmla="*/ 103280 w 2841133"/>
                <a:gd name="connsiteY6" fmla="*/ 1032799 h 1032799"/>
                <a:gd name="connsiteX7" fmla="*/ 0 w 2841133"/>
                <a:gd name="connsiteY7" fmla="*/ 929519 h 1032799"/>
                <a:gd name="connsiteX8" fmla="*/ 0 w 2841133"/>
                <a:gd name="connsiteY8" fmla="*/ 103280 h 1032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41133" h="1032799">
                  <a:moveTo>
                    <a:pt x="0" y="103280"/>
                  </a:moveTo>
                  <a:cubicBezTo>
                    <a:pt x="0" y="46240"/>
                    <a:pt x="46240" y="0"/>
                    <a:pt x="103280" y="0"/>
                  </a:cubicBezTo>
                  <a:lnTo>
                    <a:pt x="2737853" y="0"/>
                  </a:lnTo>
                  <a:cubicBezTo>
                    <a:pt x="2794893" y="0"/>
                    <a:pt x="2841133" y="46240"/>
                    <a:pt x="2841133" y="103280"/>
                  </a:cubicBezTo>
                  <a:lnTo>
                    <a:pt x="2841133" y="929519"/>
                  </a:lnTo>
                  <a:cubicBezTo>
                    <a:pt x="2841133" y="986559"/>
                    <a:pt x="2794893" y="1032799"/>
                    <a:pt x="2737853" y="1032799"/>
                  </a:cubicBezTo>
                  <a:lnTo>
                    <a:pt x="103280" y="1032799"/>
                  </a:lnTo>
                  <a:cubicBezTo>
                    <a:pt x="46240" y="1032799"/>
                    <a:pt x="0" y="986559"/>
                    <a:pt x="0" y="929519"/>
                  </a:cubicBezTo>
                  <a:lnTo>
                    <a:pt x="0" y="103280"/>
                  </a:lnTo>
                  <a:close/>
                </a:path>
              </a:pathLst>
            </a:custGeom>
            <a:solidFill>
              <a:schemeClr val="accent6">
                <a:lumMod val="75000"/>
              </a:schemeClr>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25500" tIns="125500" rIns="125500" bIns="125500" numCol="1" spcCol="1270" anchor="ctr" anchorCtr="0">
              <a:noAutofit/>
            </a:bodyPr>
            <a:lstStyle/>
            <a:p>
              <a:pPr lvl="0" algn="ctr" defTabSz="1111250">
                <a:lnSpc>
                  <a:spcPct val="90000"/>
                </a:lnSpc>
                <a:spcBef>
                  <a:spcPct val="0"/>
                </a:spcBef>
                <a:spcAft>
                  <a:spcPct val="35000"/>
                </a:spcAft>
              </a:pPr>
              <a:r>
                <a:rPr lang="en-US" sz="2200" dirty="0">
                  <a:solidFill>
                    <a:schemeClr val="bg1"/>
                  </a:solidFill>
                </a:rPr>
                <a:t>Vanity path rewrite mapper</a:t>
              </a:r>
            </a:p>
          </p:txBody>
        </p:sp>
        <p:sp>
          <p:nvSpPr>
            <p:cNvPr id="44" name="Freeform: Shape 43">
              <a:extLst>
                <a:ext uri="{FF2B5EF4-FFF2-40B4-BE49-F238E27FC236}">
                  <a16:creationId xmlns:a16="http://schemas.microsoft.com/office/drawing/2014/main" id="{88E14D2C-C8CF-45DE-B48A-20D97A099409}"/>
                </a:ext>
              </a:extLst>
            </p:cNvPr>
            <p:cNvSpPr/>
            <p:nvPr/>
          </p:nvSpPr>
          <p:spPr>
            <a:xfrm>
              <a:off x="1894911" y="3330498"/>
              <a:ext cx="1572630" cy="960726"/>
            </a:xfrm>
            <a:custGeom>
              <a:avLst/>
              <a:gdLst>
                <a:gd name="connsiteX0" fmla="*/ 0 w 2841133"/>
                <a:gd name="connsiteY0" fmla="*/ 103280 h 1032799"/>
                <a:gd name="connsiteX1" fmla="*/ 103280 w 2841133"/>
                <a:gd name="connsiteY1" fmla="*/ 0 h 1032799"/>
                <a:gd name="connsiteX2" fmla="*/ 2737853 w 2841133"/>
                <a:gd name="connsiteY2" fmla="*/ 0 h 1032799"/>
                <a:gd name="connsiteX3" fmla="*/ 2841133 w 2841133"/>
                <a:gd name="connsiteY3" fmla="*/ 103280 h 1032799"/>
                <a:gd name="connsiteX4" fmla="*/ 2841133 w 2841133"/>
                <a:gd name="connsiteY4" fmla="*/ 929519 h 1032799"/>
                <a:gd name="connsiteX5" fmla="*/ 2737853 w 2841133"/>
                <a:gd name="connsiteY5" fmla="*/ 1032799 h 1032799"/>
                <a:gd name="connsiteX6" fmla="*/ 103280 w 2841133"/>
                <a:gd name="connsiteY6" fmla="*/ 1032799 h 1032799"/>
                <a:gd name="connsiteX7" fmla="*/ 0 w 2841133"/>
                <a:gd name="connsiteY7" fmla="*/ 929519 h 1032799"/>
                <a:gd name="connsiteX8" fmla="*/ 0 w 2841133"/>
                <a:gd name="connsiteY8" fmla="*/ 103280 h 1032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41133" h="1032799">
                  <a:moveTo>
                    <a:pt x="0" y="103280"/>
                  </a:moveTo>
                  <a:cubicBezTo>
                    <a:pt x="0" y="46240"/>
                    <a:pt x="46240" y="0"/>
                    <a:pt x="103280" y="0"/>
                  </a:cubicBezTo>
                  <a:lnTo>
                    <a:pt x="2737853" y="0"/>
                  </a:lnTo>
                  <a:cubicBezTo>
                    <a:pt x="2794893" y="0"/>
                    <a:pt x="2841133" y="46240"/>
                    <a:pt x="2841133" y="103280"/>
                  </a:cubicBezTo>
                  <a:lnTo>
                    <a:pt x="2841133" y="929519"/>
                  </a:lnTo>
                  <a:cubicBezTo>
                    <a:pt x="2841133" y="986559"/>
                    <a:pt x="2794893" y="1032799"/>
                    <a:pt x="2737853" y="1032799"/>
                  </a:cubicBezTo>
                  <a:lnTo>
                    <a:pt x="103280" y="1032799"/>
                  </a:lnTo>
                  <a:cubicBezTo>
                    <a:pt x="46240" y="1032799"/>
                    <a:pt x="0" y="986559"/>
                    <a:pt x="0" y="929519"/>
                  </a:cubicBezTo>
                  <a:lnTo>
                    <a:pt x="0" y="103280"/>
                  </a:lnTo>
                  <a:close/>
                </a:path>
              </a:pathLst>
            </a:custGeom>
            <a:solidFill>
              <a:schemeClr val="accent1">
                <a:lumMod val="75000"/>
              </a:schemeClr>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25500" tIns="125500" rIns="125500" bIns="125500" numCol="1" spcCol="1270" anchor="ctr" anchorCtr="0">
              <a:noAutofit/>
            </a:bodyPr>
            <a:lstStyle/>
            <a:p>
              <a:pPr lvl="0" algn="ctr" defTabSz="1111250">
                <a:lnSpc>
                  <a:spcPct val="90000"/>
                </a:lnSpc>
                <a:spcBef>
                  <a:spcPct val="0"/>
                </a:spcBef>
                <a:spcAft>
                  <a:spcPct val="35000"/>
                </a:spcAft>
              </a:pPr>
              <a:r>
                <a:rPr lang="en-US" sz="2000" dirty="0">
                  <a:solidFill>
                    <a:schemeClr val="tx1"/>
                  </a:solidFill>
                </a:rPr>
                <a:t>Health checks</a:t>
              </a:r>
            </a:p>
          </p:txBody>
        </p:sp>
        <p:sp>
          <p:nvSpPr>
            <p:cNvPr id="47" name="Freeform: Shape 46">
              <a:extLst>
                <a:ext uri="{FF2B5EF4-FFF2-40B4-BE49-F238E27FC236}">
                  <a16:creationId xmlns:a16="http://schemas.microsoft.com/office/drawing/2014/main" id="{0BC14EA8-E1FC-4F14-A068-033E48046A6A}"/>
                </a:ext>
              </a:extLst>
            </p:cNvPr>
            <p:cNvSpPr/>
            <p:nvPr/>
          </p:nvSpPr>
          <p:spPr>
            <a:xfrm>
              <a:off x="3651350" y="3330498"/>
              <a:ext cx="1572630" cy="960726"/>
            </a:xfrm>
            <a:custGeom>
              <a:avLst/>
              <a:gdLst>
                <a:gd name="connsiteX0" fmla="*/ 0 w 2841133"/>
                <a:gd name="connsiteY0" fmla="*/ 103280 h 1032799"/>
                <a:gd name="connsiteX1" fmla="*/ 103280 w 2841133"/>
                <a:gd name="connsiteY1" fmla="*/ 0 h 1032799"/>
                <a:gd name="connsiteX2" fmla="*/ 2737853 w 2841133"/>
                <a:gd name="connsiteY2" fmla="*/ 0 h 1032799"/>
                <a:gd name="connsiteX3" fmla="*/ 2841133 w 2841133"/>
                <a:gd name="connsiteY3" fmla="*/ 103280 h 1032799"/>
                <a:gd name="connsiteX4" fmla="*/ 2841133 w 2841133"/>
                <a:gd name="connsiteY4" fmla="*/ 929519 h 1032799"/>
                <a:gd name="connsiteX5" fmla="*/ 2737853 w 2841133"/>
                <a:gd name="connsiteY5" fmla="*/ 1032799 h 1032799"/>
                <a:gd name="connsiteX6" fmla="*/ 103280 w 2841133"/>
                <a:gd name="connsiteY6" fmla="*/ 1032799 h 1032799"/>
                <a:gd name="connsiteX7" fmla="*/ 0 w 2841133"/>
                <a:gd name="connsiteY7" fmla="*/ 929519 h 1032799"/>
                <a:gd name="connsiteX8" fmla="*/ 0 w 2841133"/>
                <a:gd name="connsiteY8" fmla="*/ 103280 h 1032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41133" h="1032799">
                  <a:moveTo>
                    <a:pt x="0" y="103280"/>
                  </a:moveTo>
                  <a:cubicBezTo>
                    <a:pt x="0" y="46240"/>
                    <a:pt x="46240" y="0"/>
                    <a:pt x="103280" y="0"/>
                  </a:cubicBezTo>
                  <a:lnTo>
                    <a:pt x="2737853" y="0"/>
                  </a:lnTo>
                  <a:cubicBezTo>
                    <a:pt x="2794893" y="0"/>
                    <a:pt x="2841133" y="46240"/>
                    <a:pt x="2841133" y="103280"/>
                  </a:cubicBezTo>
                  <a:lnTo>
                    <a:pt x="2841133" y="929519"/>
                  </a:lnTo>
                  <a:cubicBezTo>
                    <a:pt x="2841133" y="986559"/>
                    <a:pt x="2794893" y="1032799"/>
                    <a:pt x="2737853" y="1032799"/>
                  </a:cubicBezTo>
                  <a:lnTo>
                    <a:pt x="103280" y="1032799"/>
                  </a:lnTo>
                  <a:cubicBezTo>
                    <a:pt x="46240" y="1032799"/>
                    <a:pt x="0" y="986559"/>
                    <a:pt x="0" y="929519"/>
                  </a:cubicBezTo>
                  <a:lnTo>
                    <a:pt x="0" y="103280"/>
                  </a:lnTo>
                  <a:close/>
                </a:path>
              </a:pathLst>
            </a:custGeom>
            <a:solidFill>
              <a:schemeClr val="bg2">
                <a:lumMod val="50000"/>
              </a:schemeClr>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25500" tIns="125500" rIns="125500" bIns="125500" numCol="1" spcCol="1270" anchor="ctr" anchorCtr="0">
              <a:noAutofit/>
            </a:bodyPr>
            <a:lstStyle/>
            <a:p>
              <a:pPr algn="ctr" defTabSz="1111250">
                <a:lnSpc>
                  <a:spcPct val="90000"/>
                </a:lnSpc>
                <a:spcBef>
                  <a:spcPct val="0"/>
                </a:spcBef>
                <a:spcAft>
                  <a:spcPct val="35000"/>
                </a:spcAft>
              </a:pPr>
              <a:r>
                <a:rPr lang="en-US" sz="2000" dirty="0">
                  <a:solidFill>
                    <a:schemeClr val="tx1"/>
                  </a:solidFill>
                </a:rPr>
                <a:t>Exporters</a:t>
              </a:r>
            </a:p>
          </p:txBody>
        </p:sp>
        <p:sp>
          <p:nvSpPr>
            <p:cNvPr id="48" name="Freeform: Shape 47">
              <a:extLst>
                <a:ext uri="{FF2B5EF4-FFF2-40B4-BE49-F238E27FC236}">
                  <a16:creationId xmlns:a16="http://schemas.microsoft.com/office/drawing/2014/main" id="{CF728379-90E0-437C-99E3-B6FA5CEB3605}"/>
                </a:ext>
              </a:extLst>
            </p:cNvPr>
            <p:cNvSpPr/>
            <p:nvPr/>
          </p:nvSpPr>
          <p:spPr>
            <a:xfrm>
              <a:off x="5407789" y="3326988"/>
              <a:ext cx="1572630" cy="960726"/>
            </a:xfrm>
            <a:custGeom>
              <a:avLst/>
              <a:gdLst>
                <a:gd name="connsiteX0" fmla="*/ 0 w 2841133"/>
                <a:gd name="connsiteY0" fmla="*/ 103280 h 1032799"/>
                <a:gd name="connsiteX1" fmla="*/ 103280 w 2841133"/>
                <a:gd name="connsiteY1" fmla="*/ 0 h 1032799"/>
                <a:gd name="connsiteX2" fmla="*/ 2737853 w 2841133"/>
                <a:gd name="connsiteY2" fmla="*/ 0 h 1032799"/>
                <a:gd name="connsiteX3" fmla="*/ 2841133 w 2841133"/>
                <a:gd name="connsiteY3" fmla="*/ 103280 h 1032799"/>
                <a:gd name="connsiteX4" fmla="*/ 2841133 w 2841133"/>
                <a:gd name="connsiteY4" fmla="*/ 929519 h 1032799"/>
                <a:gd name="connsiteX5" fmla="*/ 2737853 w 2841133"/>
                <a:gd name="connsiteY5" fmla="*/ 1032799 h 1032799"/>
                <a:gd name="connsiteX6" fmla="*/ 103280 w 2841133"/>
                <a:gd name="connsiteY6" fmla="*/ 1032799 h 1032799"/>
                <a:gd name="connsiteX7" fmla="*/ 0 w 2841133"/>
                <a:gd name="connsiteY7" fmla="*/ 929519 h 1032799"/>
                <a:gd name="connsiteX8" fmla="*/ 0 w 2841133"/>
                <a:gd name="connsiteY8" fmla="*/ 103280 h 1032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41133" h="1032799">
                  <a:moveTo>
                    <a:pt x="0" y="103280"/>
                  </a:moveTo>
                  <a:cubicBezTo>
                    <a:pt x="0" y="46240"/>
                    <a:pt x="46240" y="0"/>
                    <a:pt x="103280" y="0"/>
                  </a:cubicBezTo>
                  <a:lnTo>
                    <a:pt x="2737853" y="0"/>
                  </a:lnTo>
                  <a:cubicBezTo>
                    <a:pt x="2794893" y="0"/>
                    <a:pt x="2841133" y="46240"/>
                    <a:pt x="2841133" y="103280"/>
                  </a:cubicBezTo>
                  <a:lnTo>
                    <a:pt x="2841133" y="929519"/>
                  </a:lnTo>
                  <a:cubicBezTo>
                    <a:pt x="2841133" y="986559"/>
                    <a:pt x="2794893" y="1032799"/>
                    <a:pt x="2737853" y="1032799"/>
                  </a:cubicBezTo>
                  <a:lnTo>
                    <a:pt x="103280" y="1032799"/>
                  </a:lnTo>
                  <a:cubicBezTo>
                    <a:pt x="46240" y="1032799"/>
                    <a:pt x="0" y="986559"/>
                    <a:pt x="0" y="929519"/>
                  </a:cubicBezTo>
                  <a:lnTo>
                    <a:pt x="0" y="103280"/>
                  </a:lnTo>
                  <a:close/>
                </a:path>
              </a:pathLst>
            </a:custGeom>
            <a:solidFill>
              <a:schemeClr val="accent3">
                <a:lumMod val="60000"/>
                <a:lumOff val="40000"/>
              </a:schemeClr>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25500" tIns="125500" rIns="125500" bIns="125500" numCol="1" spcCol="1270" anchor="ctr" anchorCtr="0">
              <a:noAutofit/>
            </a:bodyPr>
            <a:lstStyle/>
            <a:p>
              <a:pPr lvl="0" algn="ctr" defTabSz="1111250">
                <a:lnSpc>
                  <a:spcPct val="90000"/>
                </a:lnSpc>
                <a:spcBef>
                  <a:spcPct val="0"/>
                </a:spcBef>
                <a:spcAft>
                  <a:spcPct val="35000"/>
                </a:spcAft>
              </a:pPr>
              <a:r>
                <a:rPr lang="en-US" sz="2000" dirty="0">
                  <a:solidFill>
                    <a:schemeClr val="tx1"/>
                  </a:solidFill>
                </a:rPr>
                <a:t>Workflow remover</a:t>
              </a:r>
            </a:p>
          </p:txBody>
        </p:sp>
        <p:sp>
          <p:nvSpPr>
            <p:cNvPr id="53" name="Freeform: Shape 52">
              <a:extLst>
                <a:ext uri="{FF2B5EF4-FFF2-40B4-BE49-F238E27FC236}">
                  <a16:creationId xmlns:a16="http://schemas.microsoft.com/office/drawing/2014/main" id="{75AE8E9B-C3C2-4E50-802E-A5BE94F6FF5A}"/>
                </a:ext>
              </a:extLst>
            </p:cNvPr>
            <p:cNvSpPr/>
            <p:nvPr/>
          </p:nvSpPr>
          <p:spPr>
            <a:xfrm>
              <a:off x="2590921" y="4398806"/>
              <a:ext cx="1572630" cy="942610"/>
            </a:xfrm>
            <a:custGeom>
              <a:avLst/>
              <a:gdLst>
                <a:gd name="connsiteX0" fmla="*/ 0 w 2841133"/>
                <a:gd name="connsiteY0" fmla="*/ 103280 h 1032799"/>
                <a:gd name="connsiteX1" fmla="*/ 103280 w 2841133"/>
                <a:gd name="connsiteY1" fmla="*/ 0 h 1032799"/>
                <a:gd name="connsiteX2" fmla="*/ 2737853 w 2841133"/>
                <a:gd name="connsiteY2" fmla="*/ 0 h 1032799"/>
                <a:gd name="connsiteX3" fmla="*/ 2841133 w 2841133"/>
                <a:gd name="connsiteY3" fmla="*/ 103280 h 1032799"/>
                <a:gd name="connsiteX4" fmla="*/ 2841133 w 2841133"/>
                <a:gd name="connsiteY4" fmla="*/ 929519 h 1032799"/>
                <a:gd name="connsiteX5" fmla="*/ 2737853 w 2841133"/>
                <a:gd name="connsiteY5" fmla="*/ 1032799 h 1032799"/>
                <a:gd name="connsiteX6" fmla="*/ 103280 w 2841133"/>
                <a:gd name="connsiteY6" fmla="*/ 1032799 h 1032799"/>
                <a:gd name="connsiteX7" fmla="*/ 0 w 2841133"/>
                <a:gd name="connsiteY7" fmla="*/ 929519 h 1032799"/>
                <a:gd name="connsiteX8" fmla="*/ 0 w 2841133"/>
                <a:gd name="connsiteY8" fmla="*/ 103280 h 1032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41133" h="1032799">
                  <a:moveTo>
                    <a:pt x="0" y="103280"/>
                  </a:moveTo>
                  <a:cubicBezTo>
                    <a:pt x="0" y="46240"/>
                    <a:pt x="46240" y="0"/>
                    <a:pt x="103280" y="0"/>
                  </a:cubicBezTo>
                  <a:lnTo>
                    <a:pt x="2737853" y="0"/>
                  </a:lnTo>
                  <a:cubicBezTo>
                    <a:pt x="2794893" y="0"/>
                    <a:pt x="2841133" y="46240"/>
                    <a:pt x="2841133" y="103280"/>
                  </a:cubicBezTo>
                  <a:lnTo>
                    <a:pt x="2841133" y="929519"/>
                  </a:lnTo>
                  <a:cubicBezTo>
                    <a:pt x="2841133" y="986559"/>
                    <a:pt x="2794893" y="1032799"/>
                    <a:pt x="2737853" y="1032799"/>
                  </a:cubicBezTo>
                  <a:lnTo>
                    <a:pt x="103280" y="1032799"/>
                  </a:lnTo>
                  <a:cubicBezTo>
                    <a:pt x="46240" y="1032799"/>
                    <a:pt x="0" y="986559"/>
                    <a:pt x="0" y="929519"/>
                  </a:cubicBezTo>
                  <a:lnTo>
                    <a:pt x="0" y="103280"/>
                  </a:lnTo>
                  <a:close/>
                </a:path>
              </a:pathLst>
            </a:custGeom>
            <a:solidFill>
              <a:schemeClr val="accent4">
                <a:lumMod val="60000"/>
                <a:lumOff val="40000"/>
              </a:schemeClr>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25500" tIns="125500" rIns="125500" bIns="125500" numCol="1" spcCol="1270" anchor="ctr" anchorCtr="0">
              <a:noAutofit/>
            </a:bodyPr>
            <a:lstStyle/>
            <a:p>
              <a:pPr lvl="0" algn="ctr" defTabSz="1111250">
                <a:lnSpc>
                  <a:spcPct val="90000"/>
                </a:lnSpc>
                <a:spcBef>
                  <a:spcPct val="0"/>
                </a:spcBef>
                <a:spcAft>
                  <a:spcPct val="35000"/>
                </a:spcAft>
              </a:pPr>
              <a:r>
                <a:rPr lang="en-US" sz="2000" dirty="0">
                  <a:solidFill>
                    <a:schemeClr val="tx1"/>
                  </a:solidFill>
                </a:rPr>
                <a:t>Audit log search</a:t>
              </a:r>
              <a:endParaRPr lang="en-US" sz="2000" kern="1200" dirty="0">
                <a:solidFill>
                  <a:schemeClr val="tx1"/>
                </a:solidFill>
              </a:endParaRPr>
            </a:p>
          </p:txBody>
        </p:sp>
        <p:sp>
          <p:nvSpPr>
            <p:cNvPr id="54" name="Freeform: Shape 53">
              <a:extLst>
                <a:ext uri="{FF2B5EF4-FFF2-40B4-BE49-F238E27FC236}">
                  <a16:creationId xmlns:a16="http://schemas.microsoft.com/office/drawing/2014/main" id="{37E60608-32B6-4076-AF26-9EC006A8A878}"/>
                </a:ext>
              </a:extLst>
            </p:cNvPr>
            <p:cNvSpPr/>
            <p:nvPr/>
          </p:nvSpPr>
          <p:spPr>
            <a:xfrm>
              <a:off x="7164228" y="3356397"/>
              <a:ext cx="1568821" cy="942610"/>
            </a:xfrm>
            <a:custGeom>
              <a:avLst/>
              <a:gdLst>
                <a:gd name="connsiteX0" fmla="*/ 0 w 2841133"/>
                <a:gd name="connsiteY0" fmla="*/ 103280 h 1032799"/>
                <a:gd name="connsiteX1" fmla="*/ 103280 w 2841133"/>
                <a:gd name="connsiteY1" fmla="*/ 0 h 1032799"/>
                <a:gd name="connsiteX2" fmla="*/ 2737853 w 2841133"/>
                <a:gd name="connsiteY2" fmla="*/ 0 h 1032799"/>
                <a:gd name="connsiteX3" fmla="*/ 2841133 w 2841133"/>
                <a:gd name="connsiteY3" fmla="*/ 103280 h 1032799"/>
                <a:gd name="connsiteX4" fmla="*/ 2841133 w 2841133"/>
                <a:gd name="connsiteY4" fmla="*/ 929519 h 1032799"/>
                <a:gd name="connsiteX5" fmla="*/ 2737853 w 2841133"/>
                <a:gd name="connsiteY5" fmla="*/ 1032799 h 1032799"/>
                <a:gd name="connsiteX6" fmla="*/ 103280 w 2841133"/>
                <a:gd name="connsiteY6" fmla="*/ 1032799 h 1032799"/>
                <a:gd name="connsiteX7" fmla="*/ 0 w 2841133"/>
                <a:gd name="connsiteY7" fmla="*/ 929519 h 1032799"/>
                <a:gd name="connsiteX8" fmla="*/ 0 w 2841133"/>
                <a:gd name="connsiteY8" fmla="*/ 103280 h 1032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41133" h="1032799">
                  <a:moveTo>
                    <a:pt x="0" y="103280"/>
                  </a:moveTo>
                  <a:cubicBezTo>
                    <a:pt x="0" y="46240"/>
                    <a:pt x="46240" y="0"/>
                    <a:pt x="103280" y="0"/>
                  </a:cubicBezTo>
                  <a:lnTo>
                    <a:pt x="2737853" y="0"/>
                  </a:lnTo>
                  <a:cubicBezTo>
                    <a:pt x="2794893" y="0"/>
                    <a:pt x="2841133" y="46240"/>
                    <a:pt x="2841133" y="103280"/>
                  </a:cubicBezTo>
                  <a:lnTo>
                    <a:pt x="2841133" y="929519"/>
                  </a:lnTo>
                  <a:cubicBezTo>
                    <a:pt x="2841133" y="986559"/>
                    <a:pt x="2794893" y="1032799"/>
                    <a:pt x="2737853" y="1032799"/>
                  </a:cubicBezTo>
                  <a:lnTo>
                    <a:pt x="103280" y="1032799"/>
                  </a:lnTo>
                  <a:cubicBezTo>
                    <a:pt x="46240" y="1032799"/>
                    <a:pt x="0" y="986559"/>
                    <a:pt x="0" y="929519"/>
                  </a:cubicBezTo>
                  <a:lnTo>
                    <a:pt x="0" y="103280"/>
                  </a:lnTo>
                  <a:close/>
                </a:path>
              </a:pathLst>
            </a:custGeom>
            <a:solidFill>
              <a:schemeClr val="accent6">
                <a:lumMod val="60000"/>
                <a:lumOff val="40000"/>
              </a:schemeClr>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25500" tIns="125500" rIns="125500" bIns="125500" numCol="1" spcCol="1270" anchor="ctr" anchorCtr="0">
              <a:noAutofit/>
            </a:bodyPr>
            <a:lstStyle/>
            <a:p>
              <a:pPr lvl="0" algn="ctr" defTabSz="1111250">
                <a:lnSpc>
                  <a:spcPct val="90000"/>
                </a:lnSpc>
                <a:spcBef>
                  <a:spcPct val="0"/>
                </a:spcBef>
                <a:spcAft>
                  <a:spcPct val="35000"/>
                </a:spcAft>
              </a:pPr>
              <a:r>
                <a:rPr lang="en-US" sz="2000" dirty="0">
                  <a:solidFill>
                    <a:schemeClr val="tx1"/>
                  </a:solidFill>
                </a:rPr>
                <a:t>JSON event logger</a:t>
              </a:r>
            </a:p>
          </p:txBody>
        </p:sp>
        <p:sp>
          <p:nvSpPr>
            <p:cNvPr id="55" name="Freeform: Shape 54">
              <a:extLst>
                <a:ext uri="{FF2B5EF4-FFF2-40B4-BE49-F238E27FC236}">
                  <a16:creationId xmlns:a16="http://schemas.microsoft.com/office/drawing/2014/main" id="{98880364-EC6E-4300-A64C-5CAE0896B391}"/>
                </a:ext>
              </a:extLst>
            </p:cNvPr>
            <p:cNvSpPr/>
            <p:nvPr/>
          </p:nvSpPr>
          <p:spPr>
            <a:xfrm>
              <a:off x="6033108" y="4356591"/>
              <a:ext cx="1572630" cy="960726"/>
            </a:xfrm>
            <a:custGeom>
              <a:avLst/>
              <a:gdLst>
                <a:gd name="connsiteX0" fmla="*/ 0 w 2841133"/>
                <a:gd name="connsiteY0" fmla="*/ 103280 h 1032799"/>
                <a:gd name="connsiteX1" fmla="*/ 103280 w 2841133"/>
                <a:gd name="connsiteY1" fmla="*/ 0 h 1032799"/>
                <a:gd name="connsiteX2" fmla="*/ 2737853 w 2841133"/>
                <a:gd name="connsiteY2" fmla="*/ 0 h 1032799"/>
                <a:gd name="connsiteX3" fmla="*/ 2841133 w 2841133"/>
                <a:gd name="connsiteY3" fmla="*/ 103280 h 1032799"/>
                <a:gd name="connsiteX4" fmla="*/ 2841133 w 2841133"/>
                <a:gd name="connsiteY4" fmla="*/ 929519 h 1032799"/>
                <a:gd name="connsiteX5" fmla="*/ 2737853 w 2841133"/>
                <a:gd name="connsiteY5" fmla="*/ 1032799 h 1032799"/>
                <a:gd name="connsiteX6" fmla="*/ 103280 w 2841133"/>
                <a:gd name="connsiteY6" fmla="*/ 1032799 h 1032799"/>
                <a:gd name="connsiteX7" fmla="*/ 0 w 2841133"/>
                <a:gd name="connsiteY7" fmla="*/ 929519 h 1032799"/>
                <a:gd name="connsiteX8" fmla="*/ 0 w 2841133"/>
                <a:gd name="connsiteY8" fmla="*/ 103280 h 1032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41133" h="1032799">
                  <a:moveTo>
                    <a:pt x="0" y="103280"/>
                  </a:moveTo>
                  <a:cubicBezTo>
                    <a:pt x="0" y="46240"/>
                    <a:pt x="46240" y="0"/>
                    <a:pt x="103280" y="0"/>
                  </a:cubicBezTo>
                  <a:lnTo>
                    <a:pt x="2737853" y="0"/>
                  </a:lnTo>
                  <a:cubicBezTo>
                    <a:pt x="2794893" y="0"/>
                    <a:pt x="2841133" y="46240"/>
                    <a:pt x="2841133" y="103280"/>
                  </a:cubicBezTo>
                  <a:lnTo>
                    <a:pt x="2841133" y="929519"/>
                  </a:lnTo>
                  <a:cubicBezTo>
                    <a:pt x="2841133" y="986559"/>
                    <a:pt x="2794893" y="1032799"/>
                    <a:pt x="2737853" y="1032799"/>
                  </a:cubicBezTo>
                  <a:lnTo>
                    <a:pt x="103280" y="1032799"/>
                  </a:lnTo>
                  <a:cubicBezTo>
                    <a:pt x="46240" y="1032799"/>
                    <a:pt x="0" y="986559"/>
                    <a:pt x="0" y="929519"/>
                  </a:cubicBezTo>
                  <a:lnTo>
                    <a:pt x="0" y="103280"/>
                  </a:lnTo>
                  <a:close/>
                </a:path>
              </a:pathLst>
            </a:custGeom>
            <a:solidFill>
              <a:schemeClr val="tx2">
                <a:lumMod val="40000"/>
                <a:lumOff val="60000"/>
              </a:schemeClr>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25500" tIns="125500" rIns="125500" bIns="125500" numCol="1" spcCol="1270" anchor="ctr" anchorCtr="0">
              <a:noAutofit/>
            </a:bodyPr>
            <a:lstStyle/>
            <a:p>
              <a:pPr lvl="0" algn="ctr" defTabSz="1111250">
                <a:lnSpc>
                  <a:spcPct val="90000"/>
                </a:lnSpc>
                <a:spcBef>
                  <a:spcPct val="0"/>
                </a:spcBef>
                <a:spcAft>
                  <a:spcPct val="35000"/>
                </a:spcAft>
              </a:pPr>
              <a:r>
                <a:rPr lang="en-US" sz="2000" dirty="0">
                  <a:solidFill>
                    <a:schemeClr val="tx1"/>
                  </a:solidFill>
                </a:rPr>
                <a:t>Bulk workflow manager v2</a:t>
              </a:r>
            </a:p>
          </p:txBody>
        </p:sp>
        <p:sp>
          <p:nvSpPr>
            <p:cNvPr id="57" name="Freeform: Shape 56">
              <a:extLst>
                <a:ext uri="{FF2B5EF4-FFF2-40B4-BE49-F238E27FC236}">
                  <a16:creationId xmlns:a16="http://schemas.microsoft.com/office/drawing/2014/main" id="{C8B82C07-C75D-492E-93AA-59CF1A1E213B}"/>
                </a:ext>
              </a:extLst>
            </p:cNvPr>
            <p:cNvSpPr/>
            <p:nvPr/>
          </p:nvSpPr>
          <p:spPr>
            <a:xfrm>
              <a:off x="3227863" y="5410293"/>
              <a:ext cx="1851174" cy="960726"/>
            </a:xfrm>
            <a:custGeom>
              <a:avLst/>
              <a:gdLst>
                <a:gd name="connsiteX0" fmla="*/ 0 w 2841133"/>
                <a:gd name="connsiteY0" fmla="*/ 103280 h 1032799"/>
                <a:gd name="connsiteX1" fmla="*/ 103280 w 2841133"/>
                <a:gd name="connsiteY1" fmla="*/ 0 h 1032799"/>
                <a:gd name="connsiteX2" fmla="*/ 2737853 w 2841133"/>
                <a:gd name="connsiteY2" fmla="*/ 0 h 1032799"/>
                <a:gd name="connsiteX3" fmla="*/ 2841133 w 2841133"/>
                <a:gd name="connsiteY3" fmla="*/ 103280 h 1032799"/>
                <a:gd name="connsiteX4" fmla="*/ 2841133 w 2841133"/>
                <a:gd name="connsiteY4" fmla="*/ 929519 h 1032799"/>
                <a:gd name="connsiteX5" fmla="*/ 2737853 w 2841133"/>
                <a:gd name="connsiteY5" fmla="*/ 1032799 h 1032799"/>
                <a:gd name="connsiteX6" fmla="*/ 103280 w 2841133"/>
                <a:gd name="connsiteY6" fmla="*/ 1032799 h 1032799"/>
                <a:gd name="connsiteX7" fmla="*/ 0 w 2841133"/>
                <a:gd name="connsiteY7" fmla="*/ 929519 h 1032799"/>
                <a:gd name="connsiteX8" fmla="*/ 0 w 2841133"/>
                <a:gd name="connsiteY8" fmla="*/ 103280 h 1032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41133" h="1032799">
                  <a:moveTo>
                    <a:pt x="0" y="103280"/>
                  </a:moveTo>
                  <a:cubicBezTo>
                    <a:pt x="0" y="46240"/>
                    <a:pt x="46240" y="0"/>
                    <a:pt x="103280" y="0"/>
                  </a:cubicBezTo>
                  <a:lnTo>
                    <a:pt x="2737853" y="0"/>
                  </a:lnTo>
                  <a:cubicBezTo>
                    <a:pt x="2794893" y="0"/>
                    <a:pt x="2841133" y="46240"/>
                    <a:pt x="2841133" y="103280"/>
                  </a:cubicBezTo>
                  <a:lnTo>
                    <a:pt x="2841133" y="929519"/>
                  </a:lnTo>
                  <a:cubicBezTo>
                    <a:pt x="2841133" y="986559"/>
                    <a:pt x="2794893" y="1032799"/>
                    <a:pt x="2737853" y="1032799"/>
                  </a:cubicBezTo>
                  <a:lnTo>
                    <a:pt x="103280" y="1032799"/>
                  </a:lnTo>
                  <a:cubicBezTo>
                    <a:pt x="46240" y="1032799"/>
                    <a:pt x="0" y="986559"/>
                    <a:pt x="0" y="929519"/>
                  </a:cubicBezTo>
                  <a:lnTo>
                    <a:pt x="0" y="103280"/>
                  </a:lnTo>
                  <a:close/>
                </a:path>
              </a:pathLst>
            </a:custGeom>
            <a:solidFill>
              <a:schemeClr val="accent3">
                <a:lumMod val="40000"/>
                <a:lumOff val="60000"/>
              </a:schemeClr>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25500" tIns="125500" rIns="125500" bIns="125500" numCol="1" spcCol="1270" anchor="ctr" anchorCtr="0">
              <a:noAutofit/>
            </a:bodyPr>
            <a:lstStyle/>
            <a:p>
              <a:pPr lvl="0" algn="ctr" defTabSz="1111250">
                <a:lnSpc>
                  <a:spcPct val="90000"/>
                </a:lnSpc>
                <a:spcBef>
                  <a:spcPct val="0"/>
                </a:spcBef>
                <a:spcAft>
                  <a:spcPct val="35000"/>
                </a:spcAft>
              </a:pPr>
              <a:r>
                <a:rPr lang="en-US" sz="2000" dirty="0">
                  <a:solidFill>
                    <a:schemeClr val="tx1"/>
                  </a:solidFill>
                </a:rPr>
                <a:t>Packagers (including permissions)</a:t>
              </a:r>
            </a:p>
          </p:txBody>
        </p:sp>
        <p:sp>
          <p:nvSpPr>
            <p:cNvPr id="63" name="Freeform: Shape 62">
              <a:extLst>
                <a:ext uri="{FF2B5EF4-FFF2-40B4-BE49-F238E27FC236}">
                  <a16:creationId xmlns:a16="http://schemas.microsoft.com/office/drawing/2014/main" id="{23BA93EC-446C-46BF-99C1-B7DBFD0AF902}"/>
                </a:ext>
              </a:extLst>
            </p:cNvPr>
            <p:cNvSpPr/>
            <p:nvPr/>
          </p:nvSpPr>
          <p:spPr>
            <a:xfrm>
              <a:off x="5223980" y="5435776"/>
              <a:ext cx="1572630" cy="942610"/>
            </a:xfrm>
            <a:custGeom>
              <a:avLst/>
              <a:gdLst>
                <a:gd name="connsiteX0" fmla="*/ 0 w 2841133"/>
                <a:gd name="connsiteY0" fmla="*/ 103280 h 1032799"/>
                <a:gd name="connsiteX1" fmla="*/ 103280 w 2841133"/>
                <a:gd name="connsiteY1" fmla="*/ 0 h 1032799"/>
                <a:gd name="connsiteX2" fmla="*/ 2737853 w 2841133"/>
                <a:gd name="connsiteY2" fmla="*/ 0 h 1032799"/>
                <a:gd name="connsiteX3" fmla="*/ 2841133 w 2841133"/>
                <a:gd name="connsiteY3" fmla="*/ 103280 h 1032799"/>
                <a:gd name="connsiteX4" fmla="*/ 2841133 w 2841133"/>
                <a:gd name="connsiteY4" fmla="*/ 929519 h 1032799"/>
                <a:gd name="connsiteX5" fmla="*/ 2737853 w 2841133"/>
                <a:gd name="connsiteY5" fmla="*/ 1032799 h 1032799"/>
                <a:gd name="connsiteX6" fmla="*/ 103280 w 2841133"/>
                <a:gd name="connsiteY6" fmla="*/ 1032799 h 1032799"/>
                <a:gd name="connsiteX7" fmla="*/ 0 w 2841133"/>
                <a:gd name="connsiteY7" fmla="*/ 929519 h 1032799"/>
                <a:gd name="connsiteX8" fmla="*/ 0 w 2841133"/>
                <a:gd name="connsiteY8" fmla="*/ 103280 h 1032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41133" h="1032799">
                  <a:moveTo>
                    <a:pt x="0" y="103280"/>
                  </a:moveTo>
                  <a:cubicBezTo>
                    <a:pt x="0" y="46240"/>
                    <a:pt x="46240" y="0"/>
                    <a:pt x="103280" y="0"/>
                  </a:cubicBezTo>
                  <a:lnTo>
                    <a:pt x="2737853" y="0"/>
                  </a:lnTo>
                  <a:cubicBezTo>
                    <a:pt x="2794893" y="0"/>
                    <a:pt x="2841133" y="46240"/>
                    <a:pt x="2841133" y="103280"/>
                  </a:cubicBezTo>
                  <a:lnTo>
                    <a:pt x="2841133" y="929519"/>
                  </a:lnTo>
                  <a:cubicBezTo>
                    <a:pt x="2841133" y="986559"/>
                    <a:pt x="2794893" y="1032799"/>
                    <a:pt x="2737853" y="1032799"/>
                  </a:cubicBezTo>
                  <a:lnTo>
                    <a:pt x="103280" y="1032799"/>
                  </a:lnTo>
                  <a:cubicBezTo>
                    <a:pt x="46240" y="1032799"/>
                    <a:pt x="0" y="986559"/>
                    <a:pt x="0" y="929519"/>
                  </a:cubicBezTo>
                  <a:lnTo>
                    <a:pt x="0" y="103280"/>
                  </a:lnTo>
                  <a:close/>
                </a:path>
              </a:pathLst>
            </a:custGeom>
            <a:solidFill>
              <a:schemeClr val="accent2">
                <a:lumMod val="40000"/>
                <a:lumOff val="60000"/>
              </a:schemeClr>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25500" tIns="125500" rIns="125500" bIns="125500" numCol="1" spcCol="1270" anchor="ctr" anchorCtr="0">
              <a:noAutofit/>
            </a:bodyPr>
            <a:lstStyle/>
            <a:p>
              <a:pPr lvl="0" algn="ctr" defTabSz="1111250">
                <a:lnSpc>
                  <a:spcPct val="90000"/>
                </a:lnSpc>
                <a:spcBef>
                  <a:spcPct val="0"/>
                </a:spcBef>
                <a:spcAft>
                  <a:spcPct val="35000"/>
                </a:spcAft>
              </a:pPr>
              <a:r>
                <a:rPr lang="en-US" sz="2000" dirty="0">
                  <a:solidFill>
                    <a:schemeClr val="tx1"/>
                  </a:solidFill>
                </a:rPr>
                <a:t>Dispatcher flush rules</a:t>
              </a:r>
              <a:endParaRPr lang="en-US" sz="2000" kern="1200" dirty="0">
                <a:solidFill>
                  <a:schemeClr val="tx1"/>
                </a:solidFill>
              </a:endParaRPr>
            </a:p>
          </p:txBody>
        </p:sp>
        <p:sp>
          <p:nvSpPr>
            <p:cNvPr id="64" name="Freeform: Shape 63">
              <a:extLst>
                <a:ext uri="{FF2B5EF4-FFF2-40B4-BE49-F238E27FC236}">
                  <a16:creationId xmlns:a16="http://schemas.microsoft.com/office/drawing/2014/main" id="{77008D54-EF34-48F4-8BF5-2BEF22C96631}"/>
                </a:ext>
              </a:extLst>
            </p:cNvPr>
            <p:cNvSpPr/>
            <p:nvPr/>
          </p:nvSpPr>
          <p:spPr>
            <a:xfrm>
              <a:off x="4333236" y="4398806"/>
              <a:ext cx="1530187" cy="942610"/>
            </a:xfrm>
            <a:custGeom>
              <a:avLst/>
              <a:gdLst>
                <a:gd name="connsiteX0" fmla="*/ 0 w 2841133"/>
                <a:gd name="connsiteY0" fmla="*/ 103280 h 1032799"/>
                <a:gd name="connsiteX1" fmla="*/ 103280 w 2841133"/>
                <a:gd name="connsiteY1" fmla="*/ 0 h 1032799"/>
                <a:gd name="connsiteX2" fmla="*/ 2737853 w 2841133"/>
                <a:gd name="connsiteY2" fmla="*/ 0 h 1032799"/>
                <a:gd name="connsiteX3" fmla="*/ 2841133 w 2841133"/>
                <a:gd name="connsiteY3" fmla="*/ 103280 h 1032799"/>
                <a:gd name="connsiteX4" fmla="*/ 2841133 w 2841133"/>
                <a:gd name="connsiteY4" fmla="*/ 929519 h 1032799"/>
                <a:gd name="connsiteX5" fmla="*/ 2737853 w 2841133"/>
                <a:gd name="connsiteY5" fmla="*/ 1032799 h 1032799"/>
                <a:gd name="connsiteX6" fmla="*/ 103280 w 2841133"/>
                <a:gd name="connsiteY6" fmla="*/ 1032799 h 1032799"/>
                <a:gd name="connsiteX7" fmla="*/ 0 w 2841133"/>
                <a:gd name="connsiteY7" fmla="*/ 929519 h 1032799"/>
                <a:gd name="connsiteX8" fmla="*/ 0 w 2841133"/>
                <a:gd name="connsiteY8" fmla="*/ 103280 h 1032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41133" h="1032799">
                  <a:moveTo>
                    <a:pt x="0" y="103280"/>
                  </a:moveTo>
                  <a:cubicBezTo>
                    <a:pt x="0" y="46240"/>
                    <a:pt x="46240" y="0"/>
                    <a:pt x="103280" y="0"/>
                  </a:cubicBezTo>
                  <a:lnTo>
                    <a:pt x="2737853" y="0"/>
                  </a:lnTo>
                  <a:cubicBezTo>
                    <a:pt x="2794893" y="0"/>
                    <a:pt x="2841133" y="46240"/>
                    <a:pt x="2841133" y="103280"/>
                  </a:cubicBezTo>
                  <a:lnTo>
                    <a:pt x="2841133" y="929519"/>
                  </a:lnTo>
                  <a:cubicBezTo>
                    <a:pt x="2841133" y="986559"/>
                    <a:pt x="2794893" y="1032799"/>
                    <a:pt x="2737853" y="1032799"/>
                  </a:cubicBezTo>
                  <a:lnTo>
                    <a:pt x="103280" y="1032799"/>
                  </a:lnTo>
                  <a:cubicBezTo>
                    <a:pt x="46240" y="1032799"/>
                    <a:pt x="0" y="986559"/>
                    <a:pt x="0" y="929519"/>
                  </a:cubicBezTo>
                  <a:lnTo>
                    <a:pt x="0" y="103280"/>
                  </a:lnTo>
                  <a:close/>
                </a:path>
              </a:pathLst>
            </a:custGeom>
            <a:solidFill>
              <a:schemeClr val="accent6">
                <a:lumMod val="40000"/>
                <a:lumOff val="60000"/>
              </a:schemeClr>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25500" tIns="125500" rIns="125500" bIns="125500" numCol="1" spcCol="1270" anchor="ctr" anchorCtr="0">
              <a:noAutofit/>
            </a:bodyPr>
            <a:lstStyle/>
            <a:p>
              <a:pPr lvl="0" algn="ctr" defTabSz="1111250">
                <a:lnSpc>
                  <a:spcPct val="90000"/>
                </a:lnSpc>
                <a:spcBef>
                  <a:spcPct val="0"/>
                </a:spcBef>
                <a:spcAft>
                  <a:spcPct val="35000"/>
                </a:spcAft>
              </a:pPr>
              <a:r>
                <a:rPr lang="en-US" sz="2000" dirty="0">
                  <a:solidFill>
                    <a:schemeClr val="tx1"/>
                  </a:solidFill>
                </a:rPr>
                <a:t>Dispatcher flush UI</a:t>
              </a:r>
            </a:p>
          </p:txBody>
        </p:sp>
      </p:grpSp>
    </p:spTree>
    <p:extLst>
      <p:ext uri="{BB962C8B-B14F-4D97-AF65-F5344CB8AC3E}">
        <p14:creationId xmlns:p14="http://schemas.microsoft.com/office/powerpoint/2010/main" val="6573670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DB15AD-4D4B-A04D-B290-EA33030F976B}"/>
              </a:ext>
            </a:extLst>
          </p:cNvPr>
          <p:cNvSpPr>
            <a:spLocks noGrp="1"/>
          </p:cNvSpPr>
          <p:nvPr>
            <p:ph sz="quarter" idx="13"/>
          </p:nvPr>
        </p:nvSpPr>
        <p:spPr>
          <a:xfrm>
            <a:off x="794580" y="3611621"/>
            <a:ext cx="7892219" cy="1394267"/>
          </a:xfrm>
        </p:spPr>
        <p:txBody>
          <a:bodyPr/>
          <a:lstStyle/>
          <a:p>
            <a:r>
              <a:rPr lang="en-US" dirty="0"/>
              <a:t>Deployment using Cloud Manager</a:t>
            </a:r>
          </a:p>
        </p:txBody>
      </p:sp>
    </p:spTree>
    <p:extLst>
      <p:ext uri="{BB962C8B-B14F-4D97-AF65-F5344CB8AC3E}">
        <p14:creationId xmlns:p14="http://schemas.microsoft.com/office/powerpoint/2010/main" val="4029016032"/>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B3EEF8-D218-4A86-AF12-AE204B6F0E2A}"/>
              </a:ext>
            </a:extLst>
          </p:cNvPr>
          <p:cNvSpPr>
            <a:spLocks noGrp="1"/>
          </p:cNvSpPr>
          <p:nvPr>
            <p:ph type="title"/>
          </p:nvPr>
        </p:nvSpPr>
        <p:spPr/>
        <p:txBody>
          <a:bodyPr/>
          <a:lstStyle/>
          <a:p>
            <a:r>
              <a:rPr lang="en-US" dirty="0">
                <a:solidFill>
                  <a:schemeClr val="bg1"/>
                </a:solidFill>
              </a:rPr>
              <a:t>AMS: Deployment Architecture</a:t>
            </a:r>
          </a:p>
        </p:txBody>
      </p:sp>
      <p:grpSp>
        <p:nvGrpSpPr>
          <p:cNvPr id="2" name="Group 1">
            <a:extLst>
              <a:ext uri="{FF2B5EF4-FFF2-40B4-BE49-F238E27FC236}">
                <a16:creationId xmlns:a16="http://schemas.microsoft.com/office/drawing/2014/main" id="{CA45471D-C476-4D4C-81E3-6A6395B97D9B}"/>
              </a:ext>
            </a:extLst>
          </p:cNvPr>
          <p:cNvGrpSpPr/>
          <p:nvPr/>
        </p:nvGrpSpPr>
        <p:grpSpPr>
          <a:xfrm>
            <a:off x="1822474" y="245535"/>
            <a:ext cx="9957150" cy="6116370"/>
            <a:chOff x="249168" y="262577"/>
            <a:chExt cx="11204534" cy="6061674"/>
          </a:xfrm>
        </p:grpSpPr>
        <p:cxnSp>
          <p:nvCxnSpPr>
            <p:cNvPr id="64" name="Straight Arrow Connector 63">
              <a:extLst>
                <a:ext uri="{FF2B5EF4-FFF2-40B4-BE49-F238E27FC236}">
                  <a16:creationId xmlns:a16="http://schemas.microsoft.com/office/drawing/2014/main" id="{DD5C33CF-4131-FE41-9643-081B39F59750}"/>
                </a:ext>
              </a:extLst>
            </p:cNvPr>
            <p:cNvCxnSpPr>
              <a:cxnSpLocks/>
              <a:stCxn id="62" idx="2"/>
              <a:endCxn id="50" idx="2"/>
            </p:cNvCxnSpPr>
            <p:nvPr/>
          </p:nvCxnSpPr>
          <p:spPr>
            <a:xfrm flipV="1">
              <a:off x="2115944" y="2889823"/>
              <a:ext cx="0" cy="23412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199538E-4618-004C-B86F-6E4BAD3297B5}"/>
                </a:ext>
              </a:extLst>
            </p:cNvPr>
            <p:cNvCxnSpPr>
              <a:cxnSpLocks/>
              <a:stCxn id="41" idx="0"/>
            </p:cNvCxnSpPr>
            <p:nvPr/>
          </p:nvCxnSpPr>
          <p:spPr>
            <a:xfrm>
              <a:off x="5700069" y="2003454"/>
              <a:ext cx="146407" cy="41857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C407DC58-6D2E-F142-B979-1D636399CB7A}"/>
                </a:ext>
              </a:extLst>
            </p:cNvPr>
            <p:cNvSpPr/>
            <p:nvPr/>
          </p:nvSpPr>
          <p:spPr>
            <a:xfrm>
              <a:off x="816084" y="4090406"/>
              <a:ext cx="2599719" cy="4572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Adobe Code CI/CD</a:t>
              </a:r>
            </a:p>
          </p:txBody>
        </p:sp>
        <p:sp>
          <p:nvSpPr>
            <p:cNvPr id="35" name="Rounded Rectangle 34">
              <a:extLst>
                <a:ext uri="{FF2B5EF4-FFF2-40B4-BE49-F238E27FC236}">
                  <a16:creationId xmlns:a16="http://schemas.microsoft.com/office/drawing/2014/main" id="{54D73515-90D2-BC45-9912-437FE9E33D65}"/>
                </a:ext>
              </a:extLst>
            </p:cNvPr>
            <p:cNvSpPr/>
            <p:nvPr/>
          </p:nvSpPr>
          <p:spPr>
            <a:xfrm>
              <a:off x="8326203" y="5420228"/>
              <a:ext cx="2599719" cy="76892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Production Environment</a:t>
              </a:r>
            </a:p>
          </p:txBody>
        </p:sp>
        <p:sp>
          <p:nvSpPr>
            <p:cNvPr id="37" name="Rounded Rectangle 36">
              <a:extLst>
                <a:ext uri="{FF2B5EF4-FFF2-40B4-BE49-F238E27FC236}">
                  <a16:creationId xmlns:a16="http://schemas.microsoft.com/office/drawing/2014/main" id="{7D0A8CBD-C780-A545-803C-E5EA7510E49C}"/>
                </a:ext>
              </a:extLst>
            </p:cNvPr>
            <p:cNvSpPr/>
            <p:nvPr/>
          </p:nvSpPr>
          <p:spPr>
            <a:xfrm>
              <a:off x="8326202" y="3801539"/>
              <a:ext cx="2599719" cy="76892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Stage Environment</a:t>
              </a:r>
            </a:p>
          </p:txBody>
        </p:sp>
        <p:sp>
          <p:nvSpPr>
            <p:cNvPr id="38" name="Rounded Rectangle 37">
              <a:extLst>
                <a:ext uri="{FF2B5EF4-FFF2-40B4-BE49-F238E27FC236}">
                  <a16:creationId xmlns:a16="http://schemas.microsoft.com/office/drawing/2014/main" id="{F2C3A7CB-A855-D14A-9C34-6AAB5B384B1C}"/>
                </a:ext>
              </a:extLst>
            </p:cNvPr>
            <p:cNvSpPr/>
            <p:nvPr/>
          </p:nvSpPr>
          <p:spPr>
            <a:xfrm>
              <a:off x="8326203" y="2010098"/>
              <a:ext cx="2599719" cy="76892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Non-Production Environments</a:t>
              </a:r>
            </a:p>
          </p:txBody>
        </p:sp>
        <p:sp>
          <p:nvSpPr>
            <p:cNvPr id="39" name="Rounded Rectangle 38">
              <a:extLst>
                <a:ext uri="{FF2B5EF4-FFF2-40B4-BE49-F238E27FC236}">
                  <a16:creationId xmlns:a16="http://schemas.microsoft.com/office/drawing/2014/main" id="{E802C8C7-E88F-4547-8774-A9516A035E6A}"/>
                </a:ext>
              </a:extLst>
            </p:cNvPr>
            <p:cNvSpPr/>
            <p:nvPr/>
          </p:nvSpPr>
          <p:spPr>
            <a:xfrm>
              <a:off x="1808289" y="1112339"/>
              <a:ext cx="3412303" cy="4572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Adobe Release Orchestration</a:t>
              </a:r>
            </a:p>
          </p:txBody>
        </p:sp>
        <p:sp>
          <p:nvSpPr>
            <p:cNvPr id="40" name="Rounded Rectangle 39">
              <a:extLst>
                <a:ext uri="{FF2B5EF4-FFF2-40B4-BE49-F238E27FC236}">
                  <a16:creationId xmlns:a16="http://schemas.microsoft.com/office/drawing/2014/main" id="{82760810-EB22-4741-BCAC-70515662419B}"/>
                </a:ext>
              </a:extLst>
            </p:cNvPr>
            <p:cNvSpPr/>
            <p:nvPr/>
          </p:nvSpPr>
          <p:spPr>
            <a:xfrm>
              <a:off x="6379570" y="1112339"/>
              <a:ext cx="3412303" cy="4572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Customer Code CI/CD</a:t>
              </a:r>
            </a:p>
          </p:txBody>
        </p:sp>
        <p:sp>
          <p:nvSpPr>
            <p:cNvPr id="41" name="Rounded Rectangle 40">
              <a:extLst>
                <a:ext uri="{FF2B5EF4-FFF2-40B4-BE49-F238E27FC236}">
                  <a16:creationId xmlns:a16="http://schemas.microsoft.com/office/drawing/2014/main" id="{F16EACE7-E056-B645-8BF3-3B131A390001}"/>
                </a:ext>
              </a:extLst>
            </p:cNvPr>
            <p:cNvSpPr/>
            <p:nvPr/>
          </p:nvSpPr>
          <p:spPr>
            <a:xfrm>
              <a:off x="4417488" y="2003454"/>
              <a:ext cx="2565162" cy="365760"/>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Building/Testing</a:t>
              </a:r>
            </a:p>
          </p:txBody>
        </p:sp>
        <p:sp>
          <p:nvSpPr>
            <p:cNvPr id="42" name="Rounded Rectangle 41">
              <a:extLst>
                <a:ext uri="{FF2B5EF4-FFF2-40B4-BE49-F238E27FC236}">
                  <a16:creationId xmlns:a16="http://schemas.microsoft.com/office/drawing/2014/main" id="{1E1FBCCA-BF2C-2E4B-AA5B-DEAD40A5F028}"/>
                </a:ext>
              </a:extLst>
            </p:cNvPr>
            <p:cNvSpPr/>
            <p:nvPr/>
          </p:nvSpPr>
          <p:spPr>
            <a:xfrm>
              <a:off x="4417488" y="4842480"/>
              <a:ext cx="2555735" cy="365760"/>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Performance Testing</a:t>
              </a:r>
            </a:p>
          </p:txBody>
        </p:sp>
        <p:sp>
          <p:nvSpPr>
            <p:cNvPr id="43" name="Rounded Rectangle 42">
              <a:extLst>
                <a:ext uri="{FF2B5EF4-FFF2-40B4-BE49-F238E27FC236}">
                  <a16:creationId xmlns:a16="http://schemas.microsoft.com/office/drawing/2014/main" id="{D7699A3C-0BA3-3A47-9EEA-8C8D5114165C}"/>
                </a:ext>
              </a:extLst>
            </p:cNvPr>
            <p:cNvSpPr/>
            <p:nvPr/>
          </p:nvSpPr>
          <p:spPr>
            <a:xfrm>
              <a:off x="4417488" y="4295740"/>
              <a:ext cx="2555735" cy="365760"/>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Regression Testing</a:t>
              </a:r>
            </a:p>
          </p:txBody>
        </p:sp>
        <p:sp>
          <p:nvSpPr>
            <p:cNvPr id="44" name="Rounded Rectangle 43">
              <a:extLst>
                <a:ext uri="{FF2B5EF4-FFF2-40B4-BE49-F238E27FC236}">
                  <a16:creationId xmlns:a16="http://schemas.microsoft.com/office/drawing/2014/main" id="{F39DABDA-1916-0D41-8644-46CC69FE6F12}"/>
                </a:ext>
              </a:extLst>
            </p:cNvPr>
            <p:cNvSpPr/>
            <p:nvPr/>
          </p:nvSpPr>
          <p:spPr>
            <a:xfrm>
              <a:off x="4417488" y="3749000"/>
              <a:ext cx="2555736" cy="365760"/>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Security Testing</a:t>
              </a:r>
            </a:p>
          </p:txBody>
        </p:sp>
        <p:sp>
          <p:nvSpPr>
            <p:cNvPr id="45" name="Rounded Rectangle 44">
              <a:extLst>
                <a:ext uri="{FF2B5EF4-FFF2-40B4-BE49-F238E27FC236}">
                  <a16:creationId xmlns:a16="http://schemas.microsoft.com/office/drawing/2014/main" id="{8E5BAAA9-66D1-6A47-8730-54FADB63DA85}"/>
                </a:ext>
              </a:extLst>
            </p:cNvPr>
            <p:cNvSpPr/>
            <p:nvPr/>
          </p:nvSpPr>
          <p:spPr>
            <a:xfrm>
              <a:off x="4417488" y="3202260"/>
              <a:ext cx="2555735" cy="365760"/>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 Deployment</a:t>
              </a:r>
            </a:p>
          </p:txBody>
        </p:sp>
        <p:sp>
          <p:nvSpPr>
            <p:cNvPr id="46" name="Rounded Rectangle 45">
              <a:extLst>
                <a:ext uri="{FF2B5EF4-FFF2-40B4-BE49-F238E27FC236}">
                  <a16:creationId xmlns:a16="http://schemas.microsoft.com/office/drawing/2014/main" id="{9E691FC7-F4E9-7A46-84E8-CD84BC9FCBF8}"/>
                </a:ext>
              </a:extLst>
            </p:cNvPr>
            <p:cNvSpPr/>
            <p:nvPr/>
          </p:nvSpPr>
          <p:spPr>
            <a:xfrm>
              <a:off x="4412480" y="5621812"/>
              <a:ext cx="2560743" cy="365760"/>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Prod Deployment</a:t>
              </a:r>
            </a:p>
          </p:txBody>
        </p:sp>
        <p:sp>
          <p:nvSpPr>
            <p:cNvPr id="47" name="Rounded Rectangle 46">
              <a:extLst>
                <a:ext uri="{FF2B5EF4-FFF2-40B4-BE49-F238E27FC236}">
                  <a16:creationId xmlns:a16="http://schemas.microsoft.com/office/drawing/2014/main" id="{D79F493F-C960-B549-B5F3-9257DDC1B72D}"/>
                </a:ext>
              </a:extLst>
            </p:cNvPr>
            <p:cNvSpPr/>
            <p:nvPr/>
          </p:nvSpPr>
          <p:spPr>
            <a:xfrm>
              <a:off x="4438923" y="2467278"/>
              <a:ext cx="2543726" cy="365760"/>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Image Building</a:t>
              </a:r>
            </a:p>
          </p:txBody>
        </p:sp>
        <p:sp>
          <p:nvSpPr>
            <p:cNvPr id="3" name="Right Brace 2">
              <a:extLst>
                <a:ext uri="{FF2B5EF4-FFF2-40B4-BE49-F238E27FC236}">
                  <a16:creationId xmlns:a16="http://schemas.microsoft.com/office/drawing/2014/main" id="{1E5CDEA6-D521-EB4F-BA51-E183A471B26B}"/>
                </a:ext>
              </a:extLst>
            </p:cNvPr>
            <p:cNvSpPr/>
            <p:nvPr/>
          </p:nvSpPr>
          <p:spPr>
            <a:xfrm>
              <a:off x="7447175" y="2003454"/>
              <a:ext cx="329938" cy="8295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Right Brace 47">
              <a:extLst>
                <a:ext uri="{FF2B5EF4-FFF2-40B4-BE49-F238E27FC236}">
                  <a16:creationId xmlns:a16="http://schemas.microsoft.com/office/drawing/2014/main" id="{03E8DF37-6849-0C4E-8833-A2B86DC64746}"/>
                </a:ext>
              </a:extLst>
            </p:cNvPr>
            <p:cNvSpPr/>
            <p:nvPr/>
          </p:nvSpPr>
          <p:spPr>
            <a:xfrm>
              <a:off x="7447174" y="3199476"/>
              <a:ext cx="329939" cy="20087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Right Brace 48">
              <a:extLst>
                <a:ext uri="{FF2B5EF4-FFF2-40B4-BE49-F238E27FC236}">
                  <a16:creationId xmlns:a16="http://schemas.microsoft.com/office/drawing/2014/main" id="{00B45546-E882-6F4D-9E07-14F5326AB3A5}"/>
                </a:ext>
              </a:extLst>
            </p:cNvPr>
            <p:cNvSpPr/>
            <p:nvPr/>
          </p:nvSpPr>
          <p:spPr>
            <a:xfrm>
              <a:off x="7447173" y="5494667"/>
              <a:ext cx="329939" cy="8295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Rounded Rectangle 49">
              <a:extLst>
                <a:ext uri="{FF2B5EF4-FFF2-40B4-BE49-F238E27FC236}">
                  <a16:creationId xmlns:a16="http://schemas.microsoft.com/office/drawing/2014/main" id="{60D923FD-D2EA-A141-ADCA-34FCA37F8E9F}"/>
                </a:ext>
              </a:extLst>
            </p:cNvPr>
            <p:cNvSpPr/>
            <p:nvPr/>
          </p:nvSpPr>
          <p:spPr>
            <a:xfrm>
              <a:off x="816084" y="2425999"/>
              <a:ext cx="2599719" cy="46382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Baseline AEM Releases</a:t>
              </a:r>
            </a:p>
          </p:txBody>
        </p:sp>
        <p:cxnSp>
          <p:nvCxnSpPr>
            <p:cNvPr id="53" name="Elbow Connector 52">
              <a:extLst>
                <a:ext uri="{FF2B5EF4-FFF2-40B4-BE49-F238E27FC236}">
                  <a16:creationId xmlns:a16="http://schemas.microsoft.com/office/drawing/2014/main" id="{687D45BA-8C4C-9046-89AB-FC3107AAAB4F}"/>
                </a:ext>
              </a:extLst>
            </p:cNvPr>
            <p:cNvCxnSpPr>
              <a:cxnSpLocks/>
              <a:stCxn id="39" idx="2"/>
              <a:endCxn id="41" idx="0"/>
            </p:cNvCxnSpPr>
            <p:nvPr/>
          </p:nvCxnSpPr>
          <p:spPr>
            <a:xfrm rot="16200000" flipH="1">
              <a:off x="4390297" y="693682"/>
              <a:ext cx="433915" cy="2185629"/>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a:extLst>
                <a:ext uri="{FF2B5EF4-FFF2-40B4-BE49-F238E27FC236}">
                  <a16:creationId xmlns:a16="http://schemas.microsoft.com/office/drawing/2014/main" id="{7E266947-778C-654C-80BD-555982C5B783}"/>
                </a:ext>
              </a:extLst>
            </p:cNvPr>
            <p:cNvCxnSpPr>
              <a:cxnSpLocks/>
              <a:stCxn id="40" idx="2"/>
              <a:endCxn id="41" idx="0"/>
            </p:cNvCxnSpPr>
            <p:nvPr/>
          </p:nvCxnSpPr>
          <p:spPr>
            <a:xfrm rot="5400000">
              <a:off x="6675938" y="593670"/>
              <a:ext cx="433915" cy="2385653"/>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5B0DC62-8581-C849-8F9F-8C8E404C9C05}"/>
                </a:ext>
              </a:extLst>
            </p:cNvPr>
            <p:cNvCxnSpPr>
              <a:cxnSpLocks/>
            </p:cNvCxnSpPr>
            <p:nvPr/>
          </p:nvCxnSpPr>
          <p:spPr>
            <a:xfrm flipH="1">
              <a:off x="3442246" y="2650157"/>
              <a:ext cx="97023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1" name="Rounded Rectangle 60">
              <a:extLst>
                <a:ext uri="{FF2B5EF4-FFF2-40B4-BE49-F238E27FC236}">
                  <a16:creationId xmlns:a16="http://schemas.microsoft.com/office/drawing/2014/main" id="{C75237FB-8634-EE44-995E-0476B72472B6}"/>
                </a:ext>
              </a:extLst>
            </p:cNvPr>
            <p:cNvSpPr/>
            <p:nvPr/>
          </p:nvSpPr>
          <p:spPr>
            <a:xfrm>
              <a:off x="816084" y="3451820"/>
              <a:ext cx="2599719" cy="4572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Adobe Release Validation</a:t>
              </a:r>
            </a:p>
          </p:txBody>
        </p:sp>
        <p:sp>
          <p:nvSpPr>
            <p:cNvPr id="62" name="Rounded Rectangle 61">
              <a:extLst>
                <a:ext uri="{FF2B5EF4-FFF2-40B4-BE49-F238E27FC236}">
                  <a16:creationId xmlns:a16="http://schemas.microsoft.com/office/drawing/2014/main" id="{C64C39EA-2873-4747-AC2C-4491D04E5823}"/>
                </a:ext>
              </a:extLst>
            </p:cNvPr>
            <p:cNvSpPr/>
            <p:nvPr/>
          </p:nvSpPr>
          <p:spPr>
            <a:xfrm>
              <a:off x="816084" y="4773900"/>
              <a:ext cx="2599719" cy="4572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t>Adobe Code Changes</a:t>
              </a:r>
            </a:p>
          </p:txBody>
        </p:sp>
        <p:sp>
          <p:nvSpPr>
            <p:cNvPr id="63" name="Rounded Rectangle 62">
              <a:extLst>
                <a:ext uri="{FF2B5EF4-FFF2-40B4-BE49-F238E27FC236}">
                  <a16:creationId xmlns:a16="http://schemas.microsoft.com/office/drawing/2014/main" id="{23ACB8FA-B41D-C149-B690-8835F8761042}"/>
                </a:ext>
              </a:extLst>
            </p:cNvPr>
            <p:cNvSpPr/>
            <p:nvPr/>
          </p:nvSpPr>
          <p:spPr>
            <a:xfrm>
              <a:off x="8518163" y="262577"/>
              <a:ext cx="2935539" cy="44228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Code Changes</a:t>
              </a:r>
            </a:p>
          </p:txBody>
        </p:sp>
        <p:cxnSp>
          <p:nvCxnSpPr>
            <p:cNvPr id="70" name="Elbow Connector 69">
              <a:extLst>
                <a:ext uri="{FF2B5EF4-FFF2-40B4-BE49-F238E27FC236}">
                  <a16:creationId xmlns:a16="http://schemas.microsoft.com/office/drawing/2014/main" id="{98FF60C7-1214-0B49-BD9B-345AE002F96D}"/>
                </a:ext>
              </a:extLst>
            </p:cNvPr>
            <p:cNvCxnSpPr>
              <a:cxnSpLocks/>
              <a:stCxn id="63" idx="2"/>
              <a:endCxn id="40" idx="0"/>
            </p:cNvCxnSpPr>
            <p:nvPr/>
          </p:nvCxnSpPr>
          <p:spPr>
            <a:xfrm rot="5400000">
              <a:off x="8832089" y="-41505"/>
              <a:ext cx="407478" cy="190021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Right Brace 76">
              <a:extLst>
                <a:ext uri="{FF2B5EF4-FFF2-40B4-BE49-F238E27FC236}">
                  <a16:creationId xmlns:a16="http://schemas.microsoft.com/office/drawing/2014/main" id="{309F3DEE-168E-EA41-978C-7D74D7B5D6EA}"/>
                </a:ext>
              </a:extLst>
            </p:cNvPr>
            <p:cNvSpPr/>
            <p:nvPr/>
          </p:nvSpPr>
          <p:spPr>
            <a:xfrm flipH="1">
              <a:off x="249168" y="2228851"/>
              <a:ext cx="329939" cy="3819948"/>
            </a:xfrm>
            <a:prstGeom prst="rightBrace">
              <a:avLst>
                <a:gd name="adj1" fmla="val 8333"/>
                <a:gd name="adj2" fmla="val 46586"/>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54082256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B3EEF8-D218-4A86-AF12-AE204B6F0E2A}"/>
              </a:ext>
            </a:extLst>
          </p:cNvPr>
          <p:cNvSpPr>
            <a:spLocks noGrp="1"/>
          </p:cNvSpPr>
          <p:nvPr>
            <p:ph type="title"/>
          </p:nvPr>
        </p:nvSpPr>
        <p:spPr/>
        <p:txBody>
          <a:bodyPr/>
          <a:lstStyle/>
          <a:p>
            <a:r>
              <a:rPr lang="en-US" dirty="0">
                <a:solidFill>
                  <a:schemeClr val="bg1"/>
                </a:solidFill>
              </a:rPr>
              <a:t>AEM Cloud Service: Deployment Architecture</a:t>
            </a:r>
          </a:p>
        </p:txBody>
      </p:sp>
      <p:grpSp>
        <p:nvGrpSpPr>
          <p:cNvPr id="2" name="Group 1">
            <a:extLst>
              <a:ext uri="{FF2B5EF4-FFF2-40B4-BE49-F238E27FC236}">
                <a16:creationId xmlns:a16="http://schemas.microsoft.com/office/drawing/2014/main" id="{CA45471D-C476-4D4C-81E3-6A6395B97D9B}"/>
              </a:ext>
            </a:extLst>
          </p:cNvPr>
          <p:cNvGrpSpPr/>
          <p:nvPr/>
        </p:nvGrpSpPr>
        <p:grpSpPr>
          <a:xfrm>
            <a:off x="1822474" y="245535"/>
            <a:ext cx="9957150" cy="6116370"/>
            <a:chOff x="249168" y="262577"/>
            <a:chExt cx="11204534" cy="6061674"/>
          </a:xfrm>
        </p:grpSpPr>
        <p:cxnSp>
          <p:nvCxnSpPr>
            <p:cNvPr id="64" name="Straight Arrow Connector 63">
              <a:extLst>
                <a:ext uri="{FF2B5EF4-FFF2-40B4-BE49-F238E27FC236}">
                  <a16:creationId xmlns:a16="http://schemas.microsoft.com/office/drawing/2014/main" id="{DD5C33CF-4131-FE41-9643-081B39F59750}"/>
                </a:ext>
              </a:extLst>
            </p:cNvPr>
            <p:cNvCxnSpPr>
              <a:cxnSpLocks/>
              <a:stCxn id="62" idx="2"/>
              <a:endCxn id="50" idx="2"/>
            </p:cNvCxnSpPr>
            <p:nvPr/>
          </p:nvCxnSpPr>
          <p:spPr>
            <a:xfrm flipV="1">
              <a:off x="2115944" y="2889823"/>
              <a:ext cx="0" cy="23412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199538E-4618-004C-B86F-6E4BAD3297B5}"/>
                </a:ext>
              </a:extLst>
            </p:cNvPr>
            <p:cNvCxnSpPr>
              <a:cxnSpLocks/>
              <a:stCxn id="41" idx="0"/>
            </p:cNvCxnSpPr>
            <p:nvPr/>
          </p:nvCxnSpPr>
          <p:spPr>
            <a:xfrm>
              <a:off x="5700069" y="2003454"/>
              <a:ext cx="146407" cy="41857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C407DC58-6D2E-F142-B979-1D636399CB7A}"/>
                </a:ext>
              </a:extLst>
            </p:cNvPr>
            <p:cNvSpPr/>
            <p:nvPr/>
          </p:nvSpPr>
          <p:spPr>
            <a:xfrm>
              <a:off x="816084" y="4090406"/>
              <a:ext cx="2599719" cy="4572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Adobe Code CI/CD</a:t>
              </a:r>
            </a:p>
          </p:txBody>
        </p:sp>
        <p:sp>
          <p:nvSpPr>
            <p:cNvPr id="35" name="Rounded Rectangle 34">
              <a:extLst>
                <a:ext uri="{FF2B5EF4-FFF2-40B4-BE49-F238E27FC236}">
                  <a16:creationId xmlns:a16="http://schemas.microsoft.com/office/drawing/2014/main" id="{54D73515-90D2-BC45-9912-437FE9E33D65}"/>
                </a:ext>
              </a:extLst>
            </p:cNvPr>
            <p:cNvSpPr/>
            <p:nvPr/>
          </p:nvSpPr>
          <p:spPr>
            <a:xfrm>
              <a:off x="8326203" y="5420228"/>
              <a:ext cx="2599719" cy="76892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Production Environment</a:t>
              </a:r>
            </a:p>
          </p:txBody>
        </p:sp>
        <p:sp>
          <p:nvSpPr>
            <p:cNvPr id="37" name="Rounded Rectangle 36">
              <a:extLst>
                <a:ext uri="{FF2B5EF4-FFF2-40B4-BE49-F238E27FC236}">
                  <a16:creationId xmlns:a16="http://schemas.microsoft.com/office/drawing/2014/main" id="{7D0A8CBD-C780-A545-803C-E5EA7510E49C}"/>
                </a:ext>
              </a:extLst>
            </p:cNvPr>
            <p:cNvSpPr/>
            <p:nvPr/>
          </p:nvSpPr>
          <p:spPr>
            <a:xfrm>
              <a:off x="8326202" y="3801539"/>
              <a:ext cx="2599719" cy="76892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Stage Environment</a:t>
              </a:r>
            </a:p>
          </p:txBody>
        </p:sp>
        <p:sp>
          <p:nvSpPr>
            <p:cNvPr id="38" name="Rounded Rectangle 37">
              <a:extLst>
                <a:ext uri="{FF2B5EF4-FFF2-40B4-BE49-F238E27FC236}">
                  <a16:creationId xmlns:a16="http://schemas.microsoft.com/office/drawing/2014/main" id="{F2C3A7CB-A855-D14A-9C34-6AAB5B384B1C}"/>
                </a:ext>
              </a:extLst>
            </p:cNvPr>
            <p:cNvSpPr/>
            <p:nvPr/>
          </p:nvSpPr>
          <p:spPr>
            <a:xfrm>
              <a:off x="8326203" y="2010098"/>
              <a:ext cx="2599719" cy="76892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Non-Production Environments</a:t>
              </a:r>
            </a:p>
          </p:txBody>
        </p:sp>
        <p:sp>
          <p:nvSpPr>
            <p:cNvPr id="39" name="Rounded Rectangle 38">
              <a:extLst>
                <a:ext uri="{FF2B5EF4-FFF2-40B4-BE49-F238E27FC236}">
                  <a16:creationId xmlns:a16="http://schemas.microsoft.com/office/drawing/2014/main" id="{E802C8C7-E88F-4547-8774-A9516A035E6A}"/>
                </a:ext>
              </a:extLst>
            </p:cNvPr>
            <p:cNvSpPr/>
            <p:nvPr/>
          </p:nvSpPr>
          <p:spPr>
            <a:xfrm>
              <a:off x="1808289" y="1112339"/>
              <a:ext cx="3412303" cy="4572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Adobe Release Orchestration</a:t>
              </a:r>
            </a:p>
          </p:txBody>
        </p:sp>
        <p:sp>
          <p:nvSpPr>
            <p:cNvPr id="40" name="Rounded Rectangle 39">
              <a:extLst>
                <a:ext uri="{FF2B5EF4-FFF2-40B4-BE49-F238E27FC236}">
                  <a16:creationId xmlns:a16="http://schemas.microsoft.com/office/drawing/2014/main" id="{82760810-EB22-4741-BCAC-70515662419B}"/>
                </a:ext>
              </a:extLst>
            </p:cNvPr>
            <p:cNvSpPr/>
            <p:nvPr/>
          </p:nvSpPr>
          <p:spPr>
            <a:xfrm>
              <a:off x="6379570" y="1112339"/>
              <a:ext cx="3412303" cy="4572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Customer Code CI/CD</a:t>
              </a:r>
            </a:p>
          </p:txBody>
        </p:sp>
        <p:sp>
          <p:nvSpPr>
            <p:cNvPr id="41" name="Rounded Rectangle 40">
              <a:extLst>
                <a:ext uri="{FF2B5EF4-FFF2-40B4-BE49-F238E27FC236}">
                  <a16:creationId xmlns:a16="http://schemas.microsoft.com/office/drawing/2014/main" id="{F16EACE7-E056-B645-8BF3-3B131A390001}"/>
                </a:ext>
              </a:extLst>
            </p:cNvPr>
            <p:cNvSpPr/>
            <p:nvPr/>
          </p:nvSpPr>
          <p:spPr>
            <a:xfrm>
              <a:off x="4417488" y="2003454"/>
              <a:ext cx="2565162" cy="365760"/>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Building/Testing</a:t>
              </a:r>
            </a:p>
          </p:txBody>
        </p:sp>
        <p:sp>
          <p:nvSpPr>
            <p:cNvPr id="42" name="Rounded Rectangle 41">
              <a:extLst>
                <a:ext uri="{FF2B5EF4-FFF2-40B4-BE49-F238E27FC236}">
                  <a16:creationId xmlns:a16="http://schemas.microsoft.com/office/drawing/2014/main" id="{1E1FBCCA-BF2C-2E4B-AA5B-DEAD40A5F028}"/>
                </a:ext>
              </a:extLst>
            </p:cNvPr>
            <p:cNvSpPr/>
            <p:nvPr/>
          </p:nvSpPr>
          <p:spPr>
            <a:xfrm>
              <a:off x="4417488" y="4842480"/>
              <a:ext cx="2555735" cy="365760"/>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Performance Testing</a:t>
              </a:r>
            </a:p>
          </p:txBody>
        </p:sp>
        <p:sp>
          <p:nvSpPr>
            <p:cNvPr id="43" name="Rounded Rectangle 42">
              <a:extLst>
                <a:ext uri="{FF2B5EF4-FFF2-40B4-BE49-F238E27FC236}">
                  <a16:creationId xmlns:a16="http://schemas.microsoft.com/office/drawing/2014/main" id="{D7699A3C-0BA3-3A47-9EEA-8C8D5114165C}"/>
                </a:ext>
              </a:extLst>
            </p:cNvPr>
            <p:cNvSpPr/>
            <p:nvPr/>
          </p:nvSpPr>
          <p:spPr>
            <a:xfrm>
              <a:off x="4417488" y="4295740"/>
              <a:ext cx="2555735" cy="365760"/>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Regression Testing</a:t>
              </a:r>
            </a:p>
          </p:txBody>
        </p:sp>
        <p:sp>
          <p:nvSpPr>
            <p:cNvPr id="44" name="Rounded Rectangle 43">
              <a:extLst>
                <a:ext uri="{FF2B5EF4-FFF2-40B4-BE49-F238E27FC236}">
                  <a16:creationId xmlns:a16="http://schemas.microsoft.com/office/drawing/2014/main" id="{F39DABDA-1916-0D41-8644-46CC69FE6F12}"/>
                </a:ext>
              </a:extLst>
            </p:cNvPr>
            <p:cNvSpPr/>
            <p:nvPr/>
          </p:nvSpPr>
          <p:spPr>
            <a:xfrm>
              <a:off x="4417488" y="3749000"/>
              <a:ext cx="2555736" cy="365760"/>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Security Testing</a:t>
              </a:r>
            </a:p>
          </p:txBody>
        </p:sp>
        <p:sp>
          <p:nvSpPr>
            <p:cNvPr id="45" name="Rounded Rectangle 44">
              <a:extLst>
                <a:ext uri="{FF2B5EF4-FFF2-40B4-BE49-F238E27FC236}">
                  <a16:creationId xmlns:a16="http://schemas.microsoft.com/office/drawing/2014/main" id="{8E5BAAA9-66D1-6A47-8730-54FADB63DA85}"/>
                </a:ext>
              </a:extLst>
            </p:cNvPr>
            <p:cNvSpPr/>
            <p:nvPr/>
          </p:nvSpPr>
          <p:spPr>
            <a:xfrm>
              <a:off x="4417488" y="3202260"/>
              <a:ext cx="2555735" cy="365760"/>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 Deployment</a:t>
              </a:r>
            </a:p>
          </p:txBody>
        </p:sp>
        <p:sp>
          <p:nvSpPr>
            <p:cNvPr id="46" name="Rounded Rectangle 45">
              <a:extLst>
                <a:ext uri="{FF2B5EF4-FFF2-40B4-BE49-F238E27FC236}">
                  <a16:creationId xmlns:a16="http://schemas.microsoft.com/office/drawing/2014/main" id="{9E691FC7-F4E9-7A46-84E8-CD84BC9FCBF8}"/>
                </a:ext>
              </a:extLst>
            </p:cNvPr>
            <p:cNvSpPr/>
            <p:nvPr/>
          </p:nvSpPr>
          <p:spPr>
            <a:xfrm>
              <a:off x="4412480" y="5621812"/>
              <a:ext cx="2560743" cy="365760"/>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Prod Deployment</a:t>
              </a:r>
            </a:p>
          </p:txBody>
        </p:sp>
        <p:sp>
          <p:nvSpPr>
            <p:cNvPr id="47" name="Rounded Rectangle 46">
              <a:extLst>
                <a:ext uri="{FF2B5EF4-FFF2-40B4-BE49-F238E27FC236}">
                  <a16:creationId xmlns:a16="http://schemas.microsoft.com/office/drawing/2014/main" id="{D79F493F-C960-B549-B5F3-9257DDC1B72D}"/>
                </a:ext>
              </a:extLst>
            </p:cNvPr>
            <p:cNvSpPr/>
            <p:nvPr/>
          </p:nvSpPr>
          <p:spPr>
            <a:xfrm>
              <a:off x="4438923" y="2467278"/>
              <a:ext cx="2543726" cy="365760"/>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Image Building</a:t>
              </a:r>
            </a:p>
          </p:txBody>
        </p:sp>
        <p:sp>
          <p:nvSpPr>
            <p:cNvPr id="3" name="Right Brace 2">
              <a:extLst>
                <a:ext uri="{FF2B5EF4-FFF2-40B4-BE49-F238E27FC236}">
                  <a16:creationId xmlns:a16="http://schemas.microsoft.com/office/drawing/2014/main" id="{1E5CDEA6-D521-EB4F-BA51-E183A471B26B}"/>
                </a:ext>
              </a:extLst>
            </p:cNvPr>
            <p:cNvSpPr/>
            <p:nvPr/>
          </p:nvSpPr>
          <p:spPr>
            <a:xfrm>
              <a:off x="7447175" y="2003454"/>
              <a:ext cx="329938" cy="8295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Right Brace 47">
              <a:extLst>
                <a:ext uri="{FF2B5EF4-FFF2-40B4-BE49-F238E27FC236}">
                  <a16:creationId xmlns:a16="http://schemas.microsoft.com/office/drawing/2014/main" id="{03E8DF37-6849-0C4E-8833-A2B86DC64746}"/>
                </a:ext>
              </a:extLst>
            </p:cNvPr>
            <p:cNvSpPr/>
            <p:nvPr/>
          </p:nvSpPr>
          <p:spPr>
            <a:xfrm>
              <a:off x="7447174" y="3199476"/>
              <a:ext cx="329939" cy="20087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Right Brace 48">
              <a:extLst>
                <a:ext uri="{FF2B5EF4-FFF2-40B4-BE49-F238E27FC236}">
                  <a16:creationId xmlns:a16="http://schemas.microsoft.com/office/drawing/2014/main" id="{00B45546-E882-6F4D-9E07-14F5326AB3A5}"/>
                </a:ext>
              </a:extLst>
            </p:cNvPr>
            <p:cNvSpPr/>
            <p:nvPr/>
          </p:nvSpPr>
          <p:spPr>
            <a:xfrm>
              <a:off x="7447173" y="5494667"/>
              <a:ext cx="329939" cy="8295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Rounded Rectangle 49">
              <a:extLst>
                <a:ext uri="{FF2B5EF4-FFF2-40B4-BE49-F238E27FC236}">
                  <a16:creationId xmlns:a16="http://schemas.microsoft.com/office/drawing/2014/main" id="{60D923FD-D2EA-A141-ADCA-34FCA37F8E9F}"/>
                </a:ext>
              </a:extLst>
            </p:cNvPr>
            <p:cNvSpPr/>
            <p:nvPr/>
          </p:nvSpPr>
          <p:spPr>
            <a:xfrm>
              <a:off x="816084" y="2425999"/>
              <a:ext cx="2599719" cy="46382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Baseline AEM Releases</a:t>
              </a:r>
            </a:p>
          </p:txBody>
        </p:sp>
        <p:cxnSp>
          <p:nvCxnSpPr>
            <p:cNvPr id="53" name="Elbow Connector 52">
              <a:extLst>
                <a:ext uri="{FF2B5EF4-FFF2-40B4-BE49-F238E27FC236}">
                  <a16:creationId xmlns:a16="http://schemas.microsoft.com/office/drawing/2014/main" id="{687D45BA-8C4C-9046-89AB-FC3107AAAB4F}"/>
                </a:ext>
              </a:extLst>
            </p:cNvPr>
            <p:cNvCxnSpPr>
              <a:cxnSpLocks/>
              <a:stCxn id="39" idx="2"/>
              <a:endCxn id="41" idx="0"/>
            </p:cNvCxnSpPr>
            <p:nvPr/>
          </p:nvCxnSpPr>
          <p:spPr>
            <a:xfrm rot="16200000" flipH="1">
              <a:off x="4390297" y="693682"/>
              <a:ext cx="433915" cy="2185629"/>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a:extLst>
                <a:ext uri="{FF2B5EF4-FFF2-40B4-BE49-F238E27FC236}">
                  <a16:creationId xmlns:a16="http://schemas.microsoft.com/office/drawing/2014/main" id="{7E266947-778C-654C-80BD-555982C5B783}"/>
                </a:ext>
              </a:extLst>
            </p:cNvPr>
            <p:cNvCxnSpPr>
              <a:cxnSpLocks/>
              <a:stCxn id="40" idx="2"/>
              <a:endCxn id="41" idx="0"/>
            </p:cNvCxnSpPr>
            <p:nvPr/>
          </p:nvCxnSpPr>
          <p:spPr>
            <a:xfrm rot="5400000">
              <a:off x="6675938" y="593670"/>
              <a:ext cx="433915" cy="2385653"/>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5B0DC62-8581-C849-8F9F-8C8E404C9C05}"/>
                </a:ext>
              </a:extLst>
            </p:cNvPr>
            <p:cNvCxnSpPr>
              <a:cxnSpLocks/>
            </p:cNvCxnSpPr>
            <p:nvPr/>
          </p:nvCxnSpPr>
          <p:spPr>
            <a:xfrm flipH="1">
              <a:off x="3442246" y="2650157"/>
              <a:ext cx="97023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1" name="Rounded Rectangle 60">
              <a:extLst>
                <a:ext uri="{FF2B5EF4-FFF2-40B4-BE49-F238E27FC236}">
                  <a16:creationId xmlns:a16="http://schemas.microsoft.com/office/drawing/2014/main" id="{C75237FB-8634-EE44-995E-0476B72472B6}"/>
                </a:ext>
              </a:extLst>
            </p:cNvPr>
            <p:cNvSpPr/>
            <p:nvPr/>
          </p:nvSpPr>
          <p:spPr>
            <a:xfrm>
              <a:off x="816084" y="3451820"/>
              <a:ext cx="2599719" cy="4572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Adobe Release Validation</a:t>
              </a:r>
            </a:p>
          </p:txBody>
        </p:sp>
        <p:sp>
          <p:nvSpPr>
            <p:cNvPr id="62" name="Rounded Rectangle 61">
              <a:extLst>
                <a:ext uri="{FF2B5EF4-FFF2-40B4-BE49-F238E27FC236}">
                  <a16:creationId xmlns:a16="http://schemas.microsoft.com/office/drawing/2014/main" id="{C64C39EA-2873-4747-AC2C-4491D04E5823}"/>
                </a:ext>
              </a:extLst>
            </p:cNvPr>
            <p:cNvSpPr/>
            <p:nvPr/>
          </p:nvSpPr>
          <p:spPr>
            <a:xfrm>
              <a:off x="816084" y="4773900"/>
              <a:ext cx="2599719" cy="4572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t>Adobe Code Changes</a:t>
              </a:r>
            </a:p>
          </p:txBody>
        </p:sp>
        <p:sp>
          <p:nvSpPr>
            <p:cNvPr id="63" name="Rounded Rectangle 62">
              <a:extLst>
                <a:ext uri="{FF2B5EF4-FFF2-40B4-BE49-F238E27FC236}">
                  <a16:creationId xmlns:a16="http://schemas.microsoft.com/office/drawing/2014/main" id="{23ACB8FA-B41D-C149-B690-8835F8761042}"/>
                </a:ext>
              </a:extLst>
            </p:cNvPr>
            <p:cNvSpPr/>
            <p:nvPr/>
          </p:nvSpPr>
          <p:spPr>
            <a:xfrm>
              <a:off x="8518163" y="262577"/>
              <a:ext cx="2935539" cy="44228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Code Changes</a:t>
              </a:r>
            </a:p>
          </p:txBody>
        </p:sp>
        <p:cxnSp>
          <p:nvCxnSpPr>
            <p:cNvPr id="70" name="Elbow Connector 69">
              <a:extLst>
                <a:ext uri="{FF2B5EF4-FFF2-40B4-BE49-F238E27FC236}">
                  <a16:creationId xmlns:a16="http://schemas.microsoft.com/office/drawing/2014/main" id="{98FF60C7-1214-0B49-BD9B-345AE002F96D}"/>
                </a:ext>
              </a:extLst>
            </p:cNvPr>
            <p:cNvCxnSpPr>
              <a:cxnSpLocks/>
              <a:stCxn id="63" idx="2"/>
              <a:endCxn id="40" idx="0"/>
            </p:cNvCxnSpPr>
            <p:nvPr/>
          </p:nvCxnSpPr>
          <p:spPr>
            <a:xfrm rot="5400000">
              <a:off x="8832089" y="-41505"/>
              <a:ext cx="407478" cy="190021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D1E9EBB-6B33-B34F-AB81-0118C3F978D9}"/>
                </a:ext>
              </a:extLst>
            </p:cNvPr>
            <p:cNvSpPr txBox="1"/>
            <p:nvPr/>
          </p:nvSpPr>
          <p:spPr>
            <a:xfrm>
              <a:off x="444092" y="5470952"/>
              <a:ext cx="3343701" cy="461665"/>
            </a:xfrm>
            <a:prstGeom prst="rect">
              <a:avLst/>
            </a:prstGeom>
            <a:noFill/>
          </p:spPr>
          <p:txBody>
            <a:bodyPr wrap="square" rtlCol="0">
              <a:spAutoFit/>
            </a:bodyPr>
            <a:lstStyle/>
            <a:p>
              <a:pPr algn="ctr"/>
              <a:r>
                <a:rPr lang="en-US" sz="2400">
                  <a:solidFill>
                    <a:srgbClr val="FBB034"/>
                  </a:solidFill>
                  <a:latin typeface="Adobe Clean Light" panose="020B0303020404020204" pitchFamily="34" charset="0"/>
                </a:rPr>
                <a:t>Several Times a Day</a:t>
              </a:r>
            </a:p>
          </p:txBody>
        </p:sp>
        <p:sp>
          <p:nvSpPr>
            <p:cNvPr id="77" name="Right Brace 76">
              <a:extLst>
                <a:ext uri="{FF2B5EF4-FFF2-40B4-BE49-F238E27FC236}">
                  <a16:creationId xmlns:a16="http://schemas.microsoft.com/office/drawing/2014/main" id="{309F3DEE-168E-EA41-978C-7D74D7B5D6EA}"/>
                </a:ext>
              </a:extLst>
            </p:cNvPr>
            <p:cNvSpPr/>
            <p:nvPr/>
          </p:nvSpPr>
          <p:spPr>
            <a:xfrm flipH="1">
              <a:off x="249168" y="2228851"/>
              <a:ext cx="329939" cy="3819948"/>
            </a:xfrm>
            <a:prstGeom prst="rightBrace">
              <a:avLst>
                <a:gd name="adj1" fmla="val 8333"/>
                <a:gd name="adj2" fmla="val 46586"/>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91955811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CFB8852-1BDE-4ADF-9D7B-CC9251A59095}"/>
              </a:ext>
            </a:extLst>
          </p:cNvPr>
          <p:cNvSpPr>
            <a:spLocks noGrp="1"/>
          </p:cNvSpPr>
          <p:nvPr>
            <p:ph idx="1"/>
          </p:nvPr>
        </p:nvSpPr>
        <p:spPr>
          <a:xfrm>
            <a:off x="320040" y="1073672"/>
            <a:ext cx="11579384" cy="5181600"/>
          </a:xfrm>
        </p:spPr>
        <p:txBody>
          <a:bodyPr>
            <a:normAutofit/>
          </a:bodyPr>
          <a:lstStyle/>
          <a:p>
            <a:r>
              <a:rPr lang="en-US" dirty="0"/>
              <a:t>Enables organizations to self-manage Experience Manager in the cloud </a:t>
            </a:r>
          </a:p>
          <a:p>
            <a:r>
              <a:rPr lang="en-US" dirty="0"/>
              <a:t>Includes continuous integration (CI) and continuous delivery (CD) framework</a:t>
            </a:r>
          </a:p>
          <a:p>
            <a:r>
              <a:rPr lang="en-US" dirty="0"/>
              <a:t>Allows IT teams and implementation partners expedite the delivery of customizations or updates without compromising performance or security</a:t>
            </a:r>
          </a:p>
        </p:txBody>
      </p:sp>
      <p:sp>
        <p:nvSpPr>
          <p:cNvPr id="3" name="Title 2">
            <a:extLst>
              <a:ext uri="{FF2B5EF4-FFF2-40B4-BE49-F238E27FC236}">
                <a16:creationId xmlns:a16="http://schemas.microsoft.com/office/drawing/2014/main" id="{03F81E7B-FE25-470A-A2C6-35E8F078AACD}"/>
              </a:ext>
            </a:extLst>
          </p:cNvPr>
          <p:cNvSpPr>
            <a:spLocks noGrp="1"/>
          </p:cNvSpPr>
          <p:nvPr>
            <p:ph type="title"/>
          </p:nvPr>
        </p:nvSpPr>
        <p:spPr>
          <a:xfrm>
            <a:off x="320040" y="296432"/>
            <a:ext cx="11579385" cy="625475"/>
          </a:xfrm>
        </p:spPr>
        <p:txBody>
          <a:bodyPr/>
          <a:lstStyle/>
          <a:p>
            <a:r>
              <a:rPr lang="en-US" dirty="0"/>
              <a:t>Cloud Manager</a:t>
            </a:r>
          </a:p>
        </p:txBody>
      </p:sp>
      <p:sp>
        <p:nvSpPr>
          <p:cNvPr id="2" name="Slide Number Placeholder 1">
            <a:extLst>
              <a:ext uri="{FF2B5EF4-FFF2-40B4-BE49-F238E27FC236}">
                <a16:creationId xmlns:a16="http://schemas.microsoft.com/office/drawing/2014/main" id="{B47AD9EE-FCD5-4F06-B59C-A6CB68BA9415}"/>
              </a:ext>
            </a:extLst>
          </p:cNvPr>
          <p:cNvSpPr>
            <a:spLocks noGrp="1"/>
          </p:cNvSpPr>
          <p:nvPr>
            <p:ph type="sldNum" sz="quarter" idx="4294967295"/>
          </p:nvPr>
        </p:nvSpPr>
        <p:spPr>
          <a:xfrm>
            <a:off x="0" y="0"/>
            <a:ext cx="0" cy="0"/>
          </a:xfrm>
        </p:spPr>
        <p:txBody>
          <a:bodyPr/>
          <a:lstStyle/>
          <a:p>
            <a:pPr algn="ctr"/>
            <a:fld id="{90156F56-D5AE-4C6F-B826-C69D1BC521BB}" type="slidenum">
              <a:rPr lang="en-US" smtClean="0"/>
              <a:pPr algn="ctr"/>
              <a:t>157</a:t>
            </a:fld>
            <a:endParaRPr lang="en-US" dirty="0"/>
          </a:p>
        </p:txBody>
      </p:sp>
    </p:spTree>
    <p:extLst>
      <p:ext uri="{BB962C8B-B14F-4D97-AF65-F5344CB8AC3E}">
        <p14:creationId xmlns:p14="http://schemas.microsoft.com/office/powerpoint/2010/main" val="292321470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BCDB58C-D825-45FE-B143-019592EDA79D}"/>
              </a:ext>
            </a:extLst>
          </p:cNvPr>
          <p:cNvSpPr>
            <a:spLocks noGrp="1"/>
          </p:cNvSpPr>
          <p:nvPr>
            <p:ph idx="1"/>
          </p:nvPr>
        </p:nvSpPr>
        <p:spPr>
          <a:xfrm>
            <a:off x="320040" y="1073672"/>
            <a:ext cx="11579384" cy="5181600"/>
          </a:xfrm>
        </p:spPr>
        <p:txBody>
          <a:bodyPr>
            <a:normAutofit/>
          </a:bodyPr>
          <a:lstStyle/>
          <a:p>
            <a:r>
              <a:rPr lang="en-US" dirty="0"/>
              <a:t>Are a set of environments </a:t>
            </a:r>
          </a:p>
          <a:p>
            <a:r>
              <a:rPr lang="en-US" dirty="0"/>
              <a:t>Support a customer brand, site, or initiative</a:t>
            </a:r>
          </a:p>
          <a:p>
            <a:r>
              <a:rPr lang="en-US" dirty="0"/>
              <a:t>Have one production environment </a:t>
            </a:r>
          </a:p>
          <a:p>
            <a:r>
              <a:rPr lang="en-US" dirty="0"/>
              <a:t>Can have many nonproduction environments</a:t>
            </a:r>
          </a:p>
          <a:p>
            <a:r>
              <a:rPr lang="en-US" dirty="0"/>
              <a:t>Usually correspond to a purchased Service Level Agreements (SLA)</a:t>
            </a:r>
          </a:p>
        </p:txBody>
      </p:sp>
      <p:sp>
        <p:nvSpPr>
          <p:cNvPr id="3" name="Title 2">
            <a:extLst>
              <a:ext uri="{FF2B5EF4-FFF2-40B4-BE49-F238E27FC236}">
                <a16:creationId xmlns:a16="http://schemas.microsoft.com/office/drawing/2014/main" id="{EA5B4701-96F9-4277-A944-18E5CF4A787F}"/>
              </a:ext>
            </a:extLst>
          </p:cNvPr>
          <p:cNvSpPr>
            <a:spLocks noGrp="1"/>
          </p:cNvSpPr>
          <p:nvPr>
            <p:ph type="title"/>
          </p:nvPr>
        </p:nvSpPr>
        <p:spPr>
          <a:xfrm>
            <a:off x="320040" y="296432"/>
            <a:ext cx="11579385" cy="625475"/>
          </a:xfrm>
        </p:spPr>
        <p:txBody>
          <a:bodyPr/>
          <a:lstStyle/>
          <a:p>
            <a:r>
              <a:rPr lang="en-US" dirty="0"/>
              <a:t>Programs</a:t>
            </a:r>
          </a:p>
        </p:txBody>
      </p:sp>
      <p:sp>
        <p:nvSpPr>
          <p:cNvPr id="2" name="Slide Number Placeholder 1">
            <a:extLst>
              <a:ext uri="{FF2B5EF4-FFF2-40B4-BE49-F238E27FC236}">
                <a16:creationId xmlns:a16="http://schemas.microsoft.com/office/drawing/2014/main" id="{CB930A15-22AF-4081-8BB6-47B63663A418}"/>
              </a:ext>
            </a:extLst>
          </p:cNvPr>
          <p:cNvSpPr>
            <a:spLocks noGrp="1"/>
          </p:cNvSpPr>
          <p:nvPr>
            <p:ph type="sldNum" sz="quarter" idx="4294967295"/>
          </p:nvPr>
        </p:nvSpPr>
        <p:spPr>
          <a:xfrm>
            <a:off x="0" y="0"/>
            <a:ext cx="0" cy="0"/>
          </a:xfrm>
        </p:spPr>
        <p:txBody>
          <a:bodyPr/>
          <a:lstStyle/>
          <a:p>
            <a:pPr algn="ctr"/>
            <a:fld id="{90156F56-D5AE-4C6F-B826-C69D1BC521BB}" type="slidenum">
              <a:rPr lang="en-US" smtClean="0"/>
              <a:pPr algn="ctr"/>
              <a:t>158</a:t>
            </a:fld>
            <a:endParaRPr lang="en-US" dirty="0"/>
          </a:p>
        </p:txBody>
      </p:sp>
      <p:pic>
        <p:nvPicPr>
          <p:cNvPr id="6" name="Picture 5">
            <a:extLst>
              <a:ext uri="{FF2B5EF4-FFF2-40B4-BE49-F238E27FC236}">
                <a16:creationId xmlns:a16="http://schemas.microsoft.com/office/drawing/2014/main" id="{21F6A9A9-B34F-4C05-8EB7-40C9406CD99E}"/>
              </a:ext>
            </a:extLst>
          </p:cNvPr>
          <p:cNvPicPr>
            <a:picLocks noChangeAspect="1"/>
          </p:cNvPicPr>
          <p:nvPr/>
        </p:nvPicPr>
        <p:blipFill rotWithShape="1">
          <a:blip r:embed="rId2"/>
          <a:srcRect b="4649"/>
          <a:stretch/>
        </p:blipFill>
        <p:spPr>
          <a:xfrm>
            <a:off x="4172719" y="3856643"/>
            <a:ext cx="6503458" cy="2398107"/>
          </a:xfrm>
          <a:prstGeom prst="rect">
            <a:avLst/>
          </a:prstGeom>
          <a:ln>
            <a:solidFill>
              <a:schemeClr val="tx1">
                <a:lumMod val="50000"/>
                <a:lumOff val="50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9307340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23D654-7E12-4FBB-96CC-4876D2F844CD}"/>
              </a:ext>
            </a:extLst>
          </p:cNvPr>
          <p:cNvSpPr>
            <a:spLocks noGrp="1"/>
          </p:cNvSpPr>
          <p:nvPr>
            <p:ph type="title"/>
          </p:nvPr>
        </p:nvSpPr>
        <p:spPr>
          <a:xfrm>
            <a:off x="320040" y="296432"/>
            <a:ext cx="11579385" cy="625475"/>
          </a:xfrm>
        </p:spPr>
        <p:txBody>
          <a:bodyPr/>
          <a:lstStyle/>
          <a:p>
            <a:r>
              <a:rPr lang="en-US" dirty="0"/>
              <a:t>Programs (Cont.)</a:t>
            </a:r>
          </a:p>
        </p:txBody>
      </p:sp>
      <p:sp>
        <p:nvSpPr>
          <p:cNvPr id="4" name="Content Placeholder 3">
            <a:extLst>
              <a:ext uri="{FF2B5EF4-FFF2-40B4-BE49-F238E27FC236}">
                <a16:creationId xmlns:a16="http://schemas.microsoft.com/office/drawing/2014/main" id="{B153543F-2D14-4C3F-92E4-78211773BDEA}"/>
              </a:ext>
            </a:extLst>
          </p:cNvPr>
          <p:cNvSpPr>
            <a:spLocks noGrp="1"/>
          </p:cNvSpPr>
          <p:nvPr>
            <p:ph idx="1"/>
          </p:nvPr>
        </p:nvSpPr>
        <p:spPr>
          <a:xfrm>
            <a:off x="320040" y="1073672"/>
            <a:ext cx="5774373" cy="5181600"/>
          </a:xfrm>
        </p:spPr>
        <p:txBody>
          <a:bodyPr/>
          <a:lstStyle/>
          <a:p>
            <a:r>
              <a:rPr lang="en-US" dirty="0"/>
              <a:t>A program maintains:</a:t>
            </a:r>
          </a:p>
          <a:p>
            <a:pPr lvl="1"/>
            <a:r>
              <a:rPr lang="en-US" dirty="0"/>
              <a:t>List of environments</a:t>
            </a:r>
          </a:p>
          <a:p>
            <a:pPr lvl="1"/>
            <a:r>
              <a:rPr lang="en-US" dirty="0"/>
              <a:t>CI/CD pipelines</a:t>
            </a:r>
          </a:p>
          <a:p>
            <a:pPr lvl="1"/>
            <a:r>
              <a:rPr lang="en-US" dirty="0"/>
              <a:t>Key Performance Indicators (KPIs) for testing</a:t>
            </a:r>
          </a:p>
          <a:p>
            <a:pPr lvl="1"/>
            <a:r>
              <a:rPr lang="en-US" dirty="0"/>
              <a:t>The provisioning and autoscale settings</a:t>
            </a:r>
          </a:p>
          <a:p>
            <a:endParaRPr lang="en-US" dirty="0"/>
          </a:p>
          <a:p>
            <a:endParaRPr lang="en-US" dirty="0"/>
          </a:p>
        </p:txBody>
      </p:sp>
      <p:sp>
        <p:nvSpPr>
          <p:cNvPr id="2" name="Slide Number Placeholder 1">
            <a:extLst>
              <a:ext uri="{FF2B5EF4-FFF2-40B4-BE49-F238E27FC236}">
                <a16:creationId xmlns:a16="http://schemas.microsoft.com/office/drawing/2014/main" id="{6A21EDDE-8589-40D1-8877-6823FD951271}"/>
              </a:ext>
            </a:extLst>
          </p:cNvPr>
          <p:cNvSpPr>
            <a:spLocks noGrp="1"/>
          </p:cNvSpPr>
          <p:nvPr>
            <p:ph type="sldNum" sz="quarter" idx="4294967295"/>
          </p:nvPr>
        </p:nvSpPr>
        <p:spPr>
          <a:xfrm>
            <a:off x="0" y="0"/>
            <a:ext cx="0" cy="0"/>
          </a:xfrm>
        </p:spPr>
        <p:txBody>
          <a:bodyPr/>
          <a:lstStyle/>
          <a:p>
            <a:pPr algn="ctr"/>
            <a:fld id="{90156F56-D5AE-4C6F-B826-C69D1BC521BB}" type="slidenum">
              <a:rPr lang="en-US" smtClean="0"/>
              <a:pPr algn="ctr"/>
              <a:t>159</a:t>
            </a:fld>
            <a:endParaRPr lang="en-US" dirty="0"/>
          </a:p>
        </p:txBody>
      </p:sp>
      <p:pic>
        <p:nvPicPr>
          <p:cNvPr id="9" name="Content Placeholder 4">
            <a:extLst>
              <a:ext uri="{FF2B5EF4-FFF2-40B4-BE49-F238E27FC236}">
                <a16:creationId xmlns:a16="http://schemas.microsoft.com/office/drawing/2014/main" id="{CB4B66F2-C5C0-49C0-BB01-7B3A16EFE627}"/>
              </a:ext>
            </a:extLst>
          </p:cNvPr>
          <p:cNvPicPr>
            <a:picLocks noChangeAspect="1"/>
          </p:cNvPicPr>
          <p:nvPr/>
        </p:nvPicPr>
        <p:blipFill rotWithShape="1">
          <a:blip r:embed="rId2"/>
          <a:stretch/>
        </p:blipFill>
        <p:spPr>
          <a:xfrm>
            <a:off x="6276109" y="1460267"/>
            <a:ext cx="5405640" cy="4096200"/>
          </a:xfrm>
          <a:prstGeom prst="rect">
            <a:avLst/>
          </a:prstGeom>
          <a:ln>
            <a:solidFill>
              <a:schemeClr val="accent3">
                <a:lumMod val="75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5058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DB4372-D720-42CD-A179-D9FB291126BF}"/>
              </a:ext>
            </a:extLst>
          </p:cNvPr>
          <p:cNvSpPr>
            <a:spLocks noGrp="1"/>
          </p:cNvSpPr>
          <p:nvPr>
            <p:ph type="title"/>
          </p:nvPr>
        </p:nvSpPr>
        <p:spPr>
          <a:xfrm>
            <a:off x="320040" y="296432"/>
            <a:ext cx="11579385" cy="625475"/>
          </a:xfrm>
        </p:spPr>
        <p:txBody>
          <a:bodyPr>
            <a:normAutofit/>
          </a:bodyPr>
          <a:lstStyle/>
          <a:p>
            <a:r>
              <a:rPr lang="en-US" dirty="0"/>
              <a:t>Open Services Gateway Initiative (OSGi)</a:t>
            </a:r>
          </a:p>
        </p:txBody>
      </p:sp>
      <p:sp>
        <p:nvSpPr>
          <p:cNvPr id="2" name="Slide Number Placeholder 1">
            <a:extLst>
              <a:ext uri="{FF2B5EF4-FFF2-40B4-BE49-F238E27FC236}">
                <a16:creationId xmlns:a16="http://schemas.microsoft.com/office/drawing/2014/main" id="{3FA5923C-EAFF-4C37-8ECA-4FA2F1D13B1F}"/>
              </a:ext>
            </a:extLst>
          </p:cNvPr>
          <p:cNvSpPr>
            <a:spLocks noGrp="1"/>
          </p:cNvSpPr>
          <p:nvPr>
            <p:ph type="sldNum" sz="quarter" idx="4294967295"/>
          </p:nvPr>
        </p:nvSpPr>
        <p:spPr>
          <a:xfrm>
            <a:off x="0" y="0"/>
            <a:ext cx="0" cy="0"/>
          </a:xfrm>
        </p:spPr>
        <p:txBody>
          <a:bodyPr/>
          <a:lstStyle/>
          <a:p>
            <a:pPr algn="ctr"/>
            <a:endParaRPr lang="en-US" dirty="0"/>
          </a:p>
        </p:txBody>
      </p:sp>
      <p:sp>
        <p:nvSpPr>
          <p:cNvPr id="744" name="Rounded Rectangle 1">
            <a:extLst>
              <a:ext uri="{FF2B5EF4-FFF2-40B4-BE49-F238E27FC236}">
                <a16:creationId xmlns:a16="http://schemas.microsoft.com/office/drawing/2014/main" id="{47AE7F38-C400-49A2-847B-6F2974330F0A}"/>
              </a:ext>
            </a:extLst>
          </p:cNvPr>
          <p:cNvSpPr/>
          <p:nvPr/>
        </p:nvSpPr>
        <p:spPr>
          <a:xfrm>
            <a:off x="639012" y="1179089"/>
            <a:ext cx="11074086" cy="5066777"/>
          </a:xfrm>
          <a:prstGeom prst="roundRect">
            <a:avLst>
              <a:gd name="adj" fmla="val 4141"/>
            </a:avLst>
          </a:prstGeom>
          <a:solidFill>
            <a:srgbClr val="000000">
              <a:alpha val="58000"/>
            </a:srgbClr>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108621" tIns="54311" rIns="108621" bIns="54311" rtlCol="0" anchor="ctr"/>
          <a:lstStyle/>
          <a:p>
            <a:pPr algn="ctr" defTabSz="913852"/>
            <a:endParaRPr lang="en-US" sz="1798" dirty="0">
              <a:solidFill>
                <a:prstClr val="white"/>
              </a:solidFill>
              <a:latin typeface="Adobe Clean"/>
            </a:endParaRPr>
          </a:p>
        </p:txBody>
      </p:sp>
      <p:sp>
        <p:nvSpPr>
          <p:cNvPr id="37" name="Rectangle 36">
            <a:extLst>
              <a:ext uri="{FF2B5EF4-FFF2-40B4-BE49-F238E27FC236}">
                <a16:creationId xmlns:a16="http://schemas.microsoft.com/office/drawing/2014/main" id="{F178BC20-A7EB-4D66-ACCC-666624388CFC}"/>
              </a:ext>
            </a:extLst>
          </p:cNvPr>
          <p:cNvSpPr/>
          <p:nvPr/>
        </p:nvSpPr>
        <p:spPr>
          <a:xfrm>
            <a:off x="1316603" y="1518558"/>
            <a:ext cx="4077703" cy="4315942"/>
          </a:xfrm>
          <a:prstGeom prst="rect">
            <a:avLst/>
          </a:prstGeom>
          <a:solidFill>
            <a:schemeClr val="accent5">
              <a:lumMod val="75000"/>
              <a:alpha val="88000"/>
            </a:schemeClr>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endParaRPr lang="en-US" sz="1798" dirty="0">
              <a:solidFill>
                <a:srgbClr val="DADDE0">
                  <a:lumMod val="75000"/>
                </a:srgbClr>
              </a:solidFill>
              <a:latin typeface="Adobe Clean"/>
            </a:endParaRPr>
          </a:p>
        </p:txBody>
      </p:sp>
      <p:sp>
        <p:nvSpPr>
          <p:cNvPr id="38" name="Content Placeholder 5">
            <a:extLst>
              <a:ext uri="{FF2B5EF4-FFF2-40B4-BE49-F238E27FC236}">
                <a16:creationId xmlns:a16="http://schemas.microsoft.com/office/drawing/2014/main" id="{9C55132E-BC0A-4F31-A6B9-87D6F405B1CA}"/>
              </a:ext>
            </a:extLst>
          </p:cNvPr>
          <p:cNvSpPr txBox="1">
            <a:spLocks/>
          </p:cNvSpPr>
          <p:nvPr/>
        </p:nvSpPr>
        <p:spPr>
          <a:xfrm>
            <a:off x="1391342" y="1666345"/>
            <a:ext cx="4113082" cy="4108907"/>
          </a:xfrm>
          <a:prstGeom prst="rect">
            <a:avLst/>
          </a:prstGeom>
        </p:spPr>
        <p:txBody>
          <a:bodyPr>
            <a:normAutofit fontScale="92500" lnSpcReduction="10000"/>
          </a:bodyPr>
          <a:lstStyle>
            <a:lvl1pPr marL="0" indent="0" algn="l" defTabSz="1088291" rtl="0" eaLnBrk="1" latinLnBrk="0" hangingPunct="1">
              <a:spcBef>
                <a:spcPts val="714"/>
              </a:spcBef>
              <a:buClr>
                <a:schemeClr val="accent4"/>
              </a:buClr>
              <a:buSzPct val="70000"/>
              <a:buFontTx/>
              <a:buNone/>
              <a:defRPr sz="2400" kern="1200">
                <a:solidFill>
                  <a:schemeClr val="tx1"/>
                </a:solidFill>
                <a:latin typeface="+mn-lt"/>
                <a:ea typeface="+mn-ea"/>
                <a:cs typeface="+mn-cs"/>
              </a:defRPr>
            </a:lvl1pPr>
            <a:lvl2pPr marL="551703" indent="-275852" algn="l" defTabSz="1088291" rtl="0" eaLnBrk="1" latinLnBrk="0" hangingPunct="1">
              <a:spcBef>
                <a:spcPts val="714"/>
              </a:spcBef>
              <a:buClrTx/>
              <a:buSzPct val="100000"/>
              <a:buFont typeface="Arial" panose="020B0604020202020204" pitchFamily="34" charset="0"/>
              <a:buChar char="•"/>
              <a:defRPr sz="2200" kern="1200">
                <a:solidFill>
                  <a:schemeClr val="tx1"/>
                </a:solidFill>
                <a:latin typeface="+mn-lt"/>
                <a:ea typeface="+mn-ea"/>
                <a:cs typeface="+mn-cs"/>
              </a:defRPr>
            </a:lvl2pPr>
            <a:lvl3pPr marL="751979" indent="-200276" algn="l" defTabSz="1088291" rtl="0" eaLnBrk="1" latinLnBrk="0" hangingPunct="1">
              <a:spcBef>
                <a:spcPts val="714"/>
              </a:spcBef>
              <a:buClrTx/>
              <a:buSzPct val="80000"/>
              <a:buFont typeface="Courier New" panose="02070309020205020404" pitchFamily="49" charset="0"/>
              <a:buChar char="o"/>
              <a:defRPr sz="2000" kern="1200">
                <a:solidFill>
                  <a:schemeClr val="tx1"/>
                </a:solidFill>
                <a:latin typeface="+mn-lt"/>
                <a:ea typeface="+mn-ea"/>
                <a:cs typeface="+mn-cs"/>
              </a:defRPr>
            </a:lvl3pPr>
            <a:lvl4pPr marL="950366" indent="-198387" algn="l" defTabSz="1088291" rtl="0" eaLnBrk="1" latinLnBrk="0" hangingPunct="1">
              <a:spcBef>
                <a:spcPts val="714"/>
              </a:spcBef>
              <a:buClrTx/>
              <a:buSzPct val="6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Tx/>
              <a:buSzPct val="40000"/>
              <a:buFont typeface="Wingdings" panose="05000000000000000000" pitchFamily="2" charset="2"/>
              <a:buChar char="q"/>
              <a:defRPr sz="16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Clr>
                <a:schemeClr val="bg1"/>
              </a:buClr>
            </a:pPr>
            <a:r>
              <a:rPr lang="en-US" sz="2399" dirty="0">
                <a:solidFill>
                  <a:schemeClr val="bg1"/>
                </a:solidFill>
              </a:rPr>
              <a:t>Modular Application Runtime</a:t>
            </a:r>
          </a:p>
          <a:p>
            <a:pPr>
              <a:buClr>
                <a:schemeClr val="bg1"/>
              </a:buClr>
            </a:pPr>
            <a:r>
              <a:rPr lang="en-US" sz="2399" dirty="0">
                <a:solidFill>
                  <a:schemeClr val="bg1"/>
                </a:solidFill>
              </a:rPr>
              <a:t>Features:</a:t>
            </a:r>
          </a:p>
          <a:p>
            <a:pPr lvl="1">
              <a:buClr>
                <a:schemeClr val="bg1"/>
              </a:buClr>
              <a:buFont typeface="Arial"/>
              <a:buChar char="•"/>
            </a:pPr>
            <a:r>
              <a:rPr lang="en-US" sz="2199" dirty="0">
                <a:solidFill>
                  <a:schemeClr val="bg1"/>
                </a:solidFill>
              </a:rPr>
              <a:t>Semantic Versioning</a:t>
            </a:r>
          </a:p>
          <a:p>
            <a:pPr lvl="1">
              <a:buClr>
                <a:schemeClr val="bg1"/>
              </a:buClr>
              <a:buFont typeface="Arial"/>
              <a:buChar char="•"/>
            </a:pPr>
            <a:r>
              <a:rPr lang="en-US" sz="2199" dirty="0">
                <a:solidFill>
                  <a:schemeClr val="bg1"/>
                </a:solidFill>
              </a:rPr>
              <a:t>Enforced Module Boundaries</a:t>
            </a:r>
          </a:p>
          <a:p>
            <a:pPr lvl="1">
              <a:buClr>
                <a:schemeClr val="bg1"/>
              </a:buClr>
              <a:buFont typeface="Arial"/>
              <a:buChar char="•"/>
            </a:pPr>
            <a:r>
              <a:rPr lang="en-US" sz="2199" dirty="0">
                <a:solidFill>
                  <a:schemeClr val="bg1"/>
                </a:solidFill>
              </a:rPr>
              <a:t>Module Lifecycle Management</a:t>
            </a:r>
          </a:p>
          <a:p>
            <a:pPr lvl="1">
              <a:buClr>
                <a:schemeClr val="bg1"/>
              </a:buClr>
              <a:buFont typeface="Arial"/>
              <a:buChar char="•"/>
            </a:pPr>
            <a:r>
              <a:rPr lang="en-US" sz="2199" dirty="0">
                <a:solidFill>
                  <a:schemeClr val="bg1"/>
                </a:solidFill>
              </a:rPr>
              <a:t>Inter-Module Communication (Services)</a:t>
            </a:r>
          </a:p>
          <a:p>
            <a:pPr>
              <a:buClr>
                <a:schemeClr val="bg1"/>
              </a:buClr>
            </a:pPr>
            <a:r>
              <a:rPr lang="en-US" sz="2399" dirty="0">
                <a:solidFill>
                  <a:schemeClr val="bg1"/>
                </a:solidFill>
              </a:rPr>
              <a:t>Benefits:</a:t>
            </a:r>
          </a:p>
          <a:p>
            <a:pPr lvl="1">
              <a:buClr>
                <a:schemeClr val="bg1"/>
              </a:buClr>
              <a:buFont typeface="Arial"/>
              <a:buChar char="•"/>
            </a:pPr>
            <a:r>
              <a:rPr lang="en-US" sz="2199" dirty="0">
                <a:solidFill>
                  <a:schemeClr val="bg1"/>
                </a:solidFill>
              </a:rPr>
              <a:t>Hot Swappable Code</a:t>
            </a:r>
          </a:p>
          <a:p>
            <a:pPr lvl="1">
              <a:buClr>
                <a:schemeClr val="bg1"/>
              </a:buClr>
              <a:buFont typeface="Arial"/>
              <a:buChar char="•"/>
            </a:pPr>
            <a:r>
              <a:rPr lang="en-US" sz="2199" dirty="0">
                <a:solidFill>
                  <a:schemeClr val="bg1"/>
                </a:solidFill>
              </a:rPr>
              <a:t>Clean, Versioned APIs</a:t>
            </a:r>
          </a:p>
          <a:p>
            <a:pPr lvl="1">
              <a:buClr>
                <a:schemeClr val="bg1"/>
              </a:buClr>
              <a:buFont typeface="Arial"/>
              <a:buChar char="•"/>
            </a:pPr>
            <a:r>
              <a:rPr lang="en-US" sz="2199" dirty="0">
                <a:solidFill>
                  <a:schemeClr val="bg1"/>
                </a:solidFill>
              </a:rPr>
              <a:t>Service Replacement</a:t>
            </a:r>
          </a:p>
        </p:txBody>
      </p:sp>
      <p:sp>
        <p:nvSpPr>
          <p:cNvPr id="39" name="Rectangle 38">
            <a:extLst>
              <a:ext uri="{FF2B5EF4-FFF2-40B4-BE49-F238E27FC236}">
                <a16:creationId xmlns:a16="http://schemas.microsoft.com/office/drawing/2014/main" id="{3D96BCC8-F9CA-4C04-9439-AD0493DF5214}"/>
              </a:ext>
            </a:extLst>
          </p:cNvPr>
          <p:cNvSpPr/>
          <p:nvPr/>
        </p:nvSpPr>
        <p:spPr>
          <a:xfrm>
            <a:off x="5469045" y="5156179"/>
            <a:ext cx="5595436" cy="590160"/>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3852"/>
            <a:r>
              <a:rPr lang="en-US" sz="1798" dirty="0">
                <a:solidFill>
                  <a:prstClr val="white"/>
                </a:solidFill>
                <a:latin typeface="Adobe Clean"/>
              </a:rPr>
              <a:t>Operating System</a:t>
            </a:r>
          </a:p>
        </p:txBody>
      </p:sp>
      <p:sp>
        <p:nvSpPr>
          <p:cNvPr id="40" name="Rectangle 39">
            <a:extLst>
              <a:ext uri="{FF2B5EF4-FFF2-40B4-BE49-F238E27FC236}">
                <a16:creationId xmlns:a16="http://schemas.microsoft.com/office/drawing/2014/main" id="{46304B2B-43CE-4151-B06A-0624FAE14714}"/>
              </a:ext>
            </a:extLst>
          </p:cNvPr>
          <p:cNvSpPr/>
          <p:nvPr/>
        </p:nvSpPr>
        <p:spPr>
          <a:xfrm>
            <a:off x="6430932" y="4359591"/>
            <a:ext cx="4633549" cy="590160"/>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3852"/>
            <a:r>
              <a:rPr lang="en-US" sz="1798" dirty="0">
                <a:solidFill>
                  <a:prstClr val="white"/>
                </a:solidFill>
                <a:latin typeface="Adobe Clean"/>
              </a:rPr>
              <a:t>Execution Environment (Java VM)</a:t>
            </a:r>
          </a:p>
        </p:txBody>
      </p:sp>
      <p:sp>
        <p:nvSpPr>
          <p:cNvPr id="41" name="Rectangle 40">
            <a:extLst>
              <a:ext uri="{FF2B5EF4-FFF2-40B4-BE49-F238E27FC236}">
                <a16:creationId xmlns:a16="http://schemas.microsoft.com/office/drawing/2014/main" id="{4564C40A-53A2-426E-83C8-21723CA13E97}"/>
              </a:ext>
            </a:extLst>
          </p:cNvPr>
          <p:cNvSpPr/>
          <p:nvPr/>
        </p:nvSpPr>
        <p:spPr>
          <a:xfrm>
            <a:off x="7313470" y="3467880"/>
            <a:ext cx="3752597" cy="590160"/>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3852"/>
            <a:r>
              <a:rPr lang="en-US" sz="1798" dirty="0">
                <a:solidFill>
                  <a:prstClr val="white"/>
                </a:solidFill>
                <a:latin typeface="Adobe Clean"/>
              </a:rPr>
              <a:t>Module Management</a:t>
            </a:r>
          </a:p>
        </p:txBody>
      </p:sp>
      <p:sp>
        <p:nvSpPr>
          <p:cNvPr id="42" name="Rectangle 41">
            <a:extLst>
              <a:ext uri="{FF2B5EF4-FFF2-40B4-BE49-F238E27FC236}">
                <a16:creationId xmlns:a16="http://schemas.microsoft.com/office/drawing/2014/main" id="{C7A6D323-3BEB-49AE-9F25-9741399B0D84}"/>
              </a:ext>
            </a:extLst>
          </p:cNvPr>
          <p:cNvSpPr/>
          <p:nvPr/>
        </p:nvSpPr>
        <p:spPr>
          <a:xfrm>
            <a:off x="8153733" y="2576170"/>
            <a:ext cx="2912333" cy="590160"/>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3852"/>
            <a:r>
              <a:rPr lang="en-US" sz="1798" dirty="0">
                <a:solidFill>
                  <a:prstClr val="white"/>
                </a:solidFill>
                <a:latin typeface="Adobe Clean"/>
              </a:rPr>
              <a:t>Life Cycle Management</a:t>
            </a:r>
          </a:p>
        </p:txBody>
      </p:sp>
      <p:sp>
        <p:nvSpPr>
          <p:cNvPr id="43" name="Rectangle 42">
            <a:extLst>
              <a:ext uri="{FF2B5EF4-FFF2-40B4-BE49-F238E27FC236}">
                <a16:creationId xmlns:a16="http://schemas.microsoft.com/office/drawing/2014/main" id="{81959328-A5C4-4071-A222-7870F685B03F}"/>
              </a:ext>
            </a:extLst>
          </p:cNvPr>
          <p:cNvSpPr/>
          <p:nvPr/>
        </p:nvSpPr>
        <p:spPr>
          <a:xfrm>
            <a:off x="8972993" y="1684459"/>
            <a:ext cx="2093075" cy="590160"/>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3852"/>
            <a:r>
              <a:rPr lang="en-US" sz="1798" dirty="0">
                <a:solidFill>
                  <a:prstClr val="white"/>
                </a:solidFill>
                <a:latin typeface="Adobe Clean"/>
              </a:rPr>
              <a:t>Service Registry</a:t>
            </a:r>
          </a:p>
        </p:txBody>
      </p:sp>
      <p:grpSp>
        <p:nvGrpSpPr>
          <p:cNvPr id="44" name="Group 43">
            <a:extLst>
              <a:ext uri="{FF2B5EF4-FFF2-40B4-BE49-F238E27FC236}">
                <a16:creationId xmlns:a16="http://schemas.microsoft.com/office/drawing/2014/main" id="{559F9A81-3BF8-4C78-9FCB-18A965BF2E54}"/>
              </a:ext>
            </a:extLst>
          </p:cNvPr>
          <p:cNvGrpSpPr/>
          <p:nvPr/>
        </p:nvGrpSpPr>
        <p:grpSpPr>
          <a:xfrm>
            <a:off x="5504424" y="1684459"/>
            <a:ext cx="3306050" cy="3335708"/>
            <a:chOff x="5232400" y="1570141"/>
            <a:chExt cx="3960813" cy="3589157"/>
          </a:xfrm>
        </p:grpSpPr>
        <p:sp>
          <p:nvSpPr>
            <p:cNvPr id="45" name="TextBox 44">
              <a:extLst>
                <a:ext uri="{FF2B5EF4-FFF2-40B4-BE49-F238E27FC236}">
                  <a16:creationId xmlns:a16="http://schemas.microsoft.com/office/drawing/2014/main" id="{FD5C3637-CEF7-4472-B911-15012A680432}"/>
                </a:ext>
              </a:extLst>
            </p:cNvPr>
            <p:cNvSpPr txBox="1"/>
            <p:nvPr/>
          </p:nvSpPr>
          <p:spPr>
            <a:xfrm>
              <a:off x="5777429" y="2298700"/>
              <a:ext cx="1777730" cy="646331"/>
            </a:xfrm>
            <a:prstGeom prst="rect">
              <a:avLst/>
            </a:prstGeom>
            <a:noFill/>
          </p:spPr>
          <p:txBody>
            <a:bodyPr wrap="none" rtlCol="0">
              <a:spAutoFit/>
            </a:bodyPr>
            <a:lstStyle/>
            <a:p>
              <a:pPr algn="ctr" defTabSz="913852"/>
              <a:r>
                <a:rPr lang="en-US" sz="1798" dirty="0">
                  <a:solidFill>
                    <a:srgbClr val="FFFFFF"/>
                  </a:solidFill>
                  <a:latin typeface="Adobe Clean"/>
                </a:rPr>
                <a:t>Application Code</a:t>
              </a:r>
            </a:p>
            <a:p>
              <a:pPr algn="ctr" defTabSz="913852"/>
              <a:r>
                <a:rPr lang="en-US" sz="1798" dirty="0">
                  <a:solidFill>
                    <a:srgbClr val="FFFFFF"/>
                  </a:solidFill>
                  <a:latin typeface="Adobe Clean"/>
                </a:rPr>
                <a:t>(Bundles)</a:t>
              </a:r>
            </a:p>
          </p:txBody>
        </p:sp>
        <p:sp>
          <p:nvSpPr>
            <p:cNvPr id="46" name="Freeform 41">
              <a:extLst>
                <a:ext uri="{FF2B5EF4-FFF2-40B4-BE49-F238E27FC236}">
                  <a16:creationId xmlns:a16="http://schemas.microsoft.com/office/drawing/2014/main" id="{DFD89CD5-EA5D-4EF2-AE8B-8D6B1CB9A228}"/>
                </a:ext>
              </a:extLst>
            </p:cNvPr>
            <p:cNvSpPr/>
            <p:nvPr/>
          </p:nvSpPr>
          <p:spPr>
            <a:xfrm>
              <a:off x="5232400" y="1570141"/>
              <a:ext cx="3960813" cy="3589157"/>
            </a:xfrm>
            <a:custGeom>
              <a:avLst/>
              <a:gdLst>
                <a:gd name="connsiteX0" fmla="*/ 0 w 3960813"/>
                <a:gd name="connsiteY0" fmla="*/ 0 h 3365188"/>
                <a:gd name="connsiteX1" fmla="*/ 3960813 w 3960813"/>
                <a:gd name="connsiteY1" fmla="*/ 0 h 3365188"/>
                <a:gd name="connsiteX2" fmla="*/ 3960813 w 3960813"/>
                <a:gd name="connsiteY2" fmla="*/ 746125 h 3365188"/>
                <a:gd name="connsiteX3" fmla="*/ 2960687 w 3960813"/>
                <a:gd name="connsiteY3" fmla="*/ 746125 h 3365188"/>
                <a:gd name="connsiteX4" fmla="*/ 2960687 w 3960813"/>
                <a:gd name="connsiteY4" fmla="*/ 1633849 h 3365188"/>
                <a:gd name="connsiteX5" fmla="*/ 1949132 w 3960813"/>
                <a:gd name="connsiteY5" fmla="*/ 1633849 h 3365188"/>
                <a:gd name="connsiteX6" fmla="*/ 1949132 w 3960813"/>
                <a:gd name="connsiteY6" fmla="*/ 2435224 h 3365188"/>
                <a:gd name="connsiteX7" fmla="*/ 914400 w 3960813"/>
                <a:gd name="connsiteY7" fmla="*/ 2435224 h 3365188"/>
                <a:gd name="connsiteX8" fmla="*/ 914400 w 3960813"/>
                <a:gd name="connsiteY8" fmla="*/ 3365188 h 3365188"/>
                <a:gd name="connsiteX9" fmla="*/ 0 w 3960813"/>
                <a:gd name="connsiteY9" fmla="*/ 3365188 h 336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0813" h="3365188">
                  <a:moveTo>
                    <a:pt x="0" y="0"/>
                  </a:moveTo>
                  <a:lnTo>
                    <a:pt x="3960813" y="0"/>
                  </a:lnTo>
                  <a:lnTo>
                    <a:pt x="3960813" y="746125"/>
                  </a:lnTo>
                  <a:lnTo>
                    <a:pt x="2960687" y="746125"/>
                  </a:lnTo>
                  <a:lnTo>
                    <a:pt x="2960687" y="1633849"/>
                  </a:lnTo>
                  <a:lnTo>
                    <a:pt x="1949132" y="1633849"/>
                  </a:lnTo>
                  <a:lnTo>
                    <a:pt x="1949132" y="2435224"/>
                  </a:lnTo>
                  <a:lnTo>
                    <a:pt x="914400" y="2435224"/>
                  </a:lnTo>
                  <a:lnTo>
                    <a:pt x="914400" y="3365188"/>
                  </a:lnTo>
                  <a:lnTo>
                    <a:pt x="0" y="3365188"/>
                  </a:lnTo>
                  <a:close/>
                </a:path>
              </a:pathLst>
            </a:custGeom>
            <a:noFill/>
            <a:ln w="41275">
              <a:solidFill>
                <a:schemeClr val="accent5">
                  <a:lumMod val="75000"/>
                </a:schemeClr>
              </a:solid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tlCol="0" anchor="ctr"/>
            <a:lstStyle/>
            <a:p>
              <a:pPr algn="ctr" defTabSz="913852"/>
              <a:endParaRPr lang="en-US" sz="1798" dirty="0">
                <a:solidFill>
                  <a:prstClr val="white"/>
                </a:solidFill>
                <a:latin typeface="Adobe Clean"/>
              </a:endParaRPr>
            </a:p>
          </p:txBody>
        </p:sp>
      </p:grpSp>
    </p:spTree>
    <p:extLst>
      <p:ext uri="{BB962C8B-B14F-4D97-AF65-F5344CB8AC3E}">
        <p14:creationId xmlns:p14="http://schemas.microsoft.com/office/powerpoint/2010/main" val="187820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8">
                                            <p:txEl>
                                              <p:pRg st="0" end="0"/>
                                            </p:txEl>
                                          </p:spTgt>
                                        </p:tgtEl>
                                        <p:attrNameLst>
                                          <p:attrName>style.visibility</p:attrName>
                                        </p:attrNameLst>
                                      </p:cBhvr>
                                      <p:to>
                                        <p:strVal val="visible"/>
                                      </p:to>
                                    </p:set>
                                    <p:animEffect transition="in" filter="fade">
                                      <p:cBhvr>
                                        <p:cTn id="11" dur="500"/>
                                        <p:tgtEl>
                                          <p:spTgt spid="38">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8">
                                            <p:txEl>
                                              <p:pRg st="1" end="1"/>
                                            </p:txEl>
                                          </p:spTgt>
                                        </p:tgtEl>
                                        <p:attrNameLst>
                                          <p:attrName>style.visibility</p:attrName>
                                        </p:attrNameLst>
                                      </p:cBhvr>
                                      <p:to>
                                        <p:strVal val="visible"/>
                                      </p:to>
                                    </p:set>
                                    <p:animEffect transition="in" filter="fade">
                                      <p:cBhvr>
                                        <p:cTn id="15" dur="500"/>
                                        <p:tgtEl>
                                          <p:spTgt spid="38">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8">
                                            <p:txEl>
                                              <p:pRg st="2" end="2"/>
                                            </p:txEl>
                                          </p:spTgt>
                                        </p:tgtEl>
                                        <p:attrNameLst>
                                          <p:attrName>style.visibility</p:attrName>
                                        </p:attrNameLst>
                                      </p:cBhvr>
                                      <p:to>
                                        <p:strVal val="visible"/>
                                      </p:to>
                                    </p:set>
                                    <p:animEffect transition="in" filter="fade">
                                      <p:cBhvr>
                                        <p:cTn id="18" dur="500"/>
                                        <p:tgtEl>
                                          <p:spTgt spid="38">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8">
                                            <p:txEl>
                                              <p:pRg st="3" end="3"/>
                                            </p:txEl>
                                          </p:spTgt>
                                        </p:tgtEl>
                                        <p:attrNameLst>
                                          <p:attrName>style.visibility</p:attrName>
                                        </p:attrNameLst>
                                      </p:cBhvr>
                                      <p:to>
                                        <p:strVal val="visible"/>
                                      </p:to>
                                    </p:set>
                                    <p:animEffect transition="in" filter="fade">
                                      <p:cBhvr>
                                        <p:cTn id="21" dur="500"/>
                                        <p:tgtEl>
                                          <p:spTgt spid="38">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8">
                                            <p:txEl>
                                              <p:pRg st="4" end="4"/>
                                            </p:txEl>
                                          </p:spTgt>
                                        </p:tgtEl>
                                        <p:attrNameLst>
                                          <p:attrName>style.visibility</p:attrName>
                                        </p:attrNameLst>
                                      </p:cBhvr>
                                      <p:to>
                                        <p:strVal val="visible"/>
                                      </p:to>
                                    </p:set>
                                    <p:animEffect transition="in" filter="fade">
                                      <p:cBhvr>
                                        <p:cTn id="24" dur="500"/>
                                        <p:tgtEl>
                                          <p:spTgt spid="38">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8">
                                            <p:txEl>
                                              <p:pRg st="5" end="5"/>
                                            </p:txEl>
                                          </p:spTgt>
                                        </p:tgtEl>
                                        <p:attrNameLst>
                                          <p:attrName>style.visibility</p:attrName>
                                        </p:attrNameLst>
                                      </p:cBhvr>
                                      <p:to>
                                        <p:strVal val="visible"/>
                                      </p:to>
                                    </p:set>
                                    <p:animEffect transition="in" filter="fade">
                                      <p:cBhvr>
                                        <p:cTn id="27" dur="500"/>
                                        <p:tgtEl>
                                          <p:spTgt spid="38">
                                            <p:txEl>
                                              <p:pRg st="5" end="5"/>
                                            </p:txEl>
                                          </p:spTgt>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38">
                                            <p:txEl>
                                              <p:pRg st="6" end="6"/>
                                            </p:txEl>
                                          </p:spTgt>
                                        </p:tgtEl>
                                        <p:attrNameLst>
                                          <p:attrName>style.visibility</p:attrName>
                                        </p:attrNameLst>
                                      </p:cBhvr>
                                      <p:to>
                                        <p:strVal val="visible"/>
                                      </p:to>
                                    </p:set>
                                    <p:animEffect transition="in" filter="fade">
                                      <p:cBhvr>
                                        <p:cTn id="31" dur="500"/>
                                        <p:tgtEl>
                                          <p:spTgt spid="38">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8">
                                            <p:txEl>
                                              <p:pRg st="7" end="7"/>
                                            </p:txEl>
                                          </p:spTgt>
                                        </p:tgtEl>
                                        <p:attrNameLst>
                                          <p:attrName>style.visibility</p:attrName>
                                        </p:attrNameLst>
                                      </p:cBhvr>
                                      <p:to>
                                        <p:strVal val="visible"/>
                                      </p:to>
                                    </p:set>
                                    <p:animEffect transition="in" filter="fade">
                                      <p:cBhvr>
                                        <p:cTn id="34" dur="500"/>
                                        <p:tgtEl>
                                          <p:spTgt spid="38">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8">
                                            <p:txEl>
                                              <p:pRg st="8" end="8"/>
                                            </p:txEl>
                                          </p:spTgt>
                                        </p:tgtEl>
                                        <p:attrNameLst>
                                          <p:attrName>style.visibility</p:attrName>
                                        </p:attrNameLst>
                                      </p:cBhvr>
                                      <p:to>
                                        <p:strVal val="visible"/>
                                      </p:to>
                                    </p:set>
                                    <p:animEffect transition="in" filter="fade">
                                      <p:cBhvr>
                                        <p:cTn id="37" dur="500"/>
                                        <p:tgtEl>
                                          <p:spTgt spid="38">
                                            <p:txEl>
                                              <p:pRg st="8" end="8"/>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8">
                                            <p:txEl>
                                              <p:pRg st="9" end="9"/>
                                            </p:txEl>
                                          </p:spTgt>
                                        </p:tgtEl>
                                        <p:attrNameLst>
                                          <p:attrName>style.visibility</p:attrName>
                                        </p:attrNameLst>
                                      </p:cBhvr>
                                      <p:to>
                                        <p:strVal val="visible"/>
                                      </p:to>
                                    </p:set>
                                    <p:animEffect transition="in" filter="fade">
                                      <p:cBhvr>
                                        <p:cTn id="40" dur="500"/>
                                        <p:tgtEl>
                                          <p:spTgt spid="38">
                                            <p:txEl>
                                              <p:pRg st="9" end="9"/>
                                            </p:txEl>
                                          </p:spTgt>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fade">
                                      <p:cBhvr>
                                        <p:cTn id="48" dur="500"/>
                                        <p:tgtEl>
                                          <p:spTgt spid="40"/>
                                        </p:tgtEl>
                                      </p:cBhvr>
                                    </p:animEffect>
                                  </p:childTnLst>
                                </p:cTn>
                              </p:par>
                            </p:childTnLst>
                          </p:cTn>
                        </p:par>
                        <p:par>
                          <p:cTn id="49" fill="hold">
                            <p:stCondLst>
                              <p:cond delay="3000"/>
                            </p:stCondLst>
                            <p:childTnLst>
                              <p:par>
                                <p:cTn id="50" presetID="10" presetClass="entr" presetSubtype="0" fill="hold" grpId="0" nodeType="after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500"/>
                                        <p:tgtEl>
                                          <p:spTgt spid="41"/>
                                        </p:tgtEl>
                                      </p:cBhvr>
                                    </p:animEffect>
                                  </p:childTnLst>
                                </p:cTn>
                              </p:par>
                            </p:childTnLst>
                          </p:cTn>
                        </p:par>
                        <p:par>
                          <p:cTn id="53" fill="hold">
                            <p:stCondLst>
                              <p:cond delay="3500"/>
                            </p:stCondLst>
                            <p:childTnLst>
                              <p:par>
                                <p:cTn id="54" presetID="10" presetClass="entr" presetSubtype="0" fill="hold" grpId="0" nodeType="after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fade">
                                      <p:cBhvr>
                                        <p:cTn id="56" dur="500"/>
                                        <p:tgtEl>
                                          <p:spTgt spid="42"/>
                                        </p:tgtEl>
                                      </p:cBhvr>
                                    </p:animEffect>
                                  </p:childTnLst>
                                </p:cTn>
                              </p:par>
                            </p:childTnLst>
                          </p:cTn>
                        </p:par>
                        <p:par>
                          <p:cTn id="57" fill="hold">
                            <p:stCondLst>
                              <p:cond delay="4000"/>
                            </p:stCondLst>
                            <p:childTnLst>
                              <p:par>
                                <p:cTn id="58" presetID="10" presetClass="entr" presetSubtype="0" fill="hold" grpId="0" nodeType="after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fade">
                                      <p:cBhvr>
                                        <p:cTn id="60" dur="500"/>
                                        <p:tgtEl>
                                          <p:spTgt spid="43"/>
                                        </p:tgtEl>
                                      </p:cBhvr>
                                    </p:animEffect>
                                  </p:childTnLst>
                                </p:cTn>
                              </p:par>
                            </p:childTnLst>
                          </p:cTn>
                        </p:par>
                        <p:par>
                          <p:cTn id="61" fill="hold">
                            <p:stCondLst>
                              <p:cond delay="4500"/>
                            </p:stCondLst>
                            <p:childTnLst>
                              <p:par>
                                <p:cTn id="62" presetID="10" presetClass="entr" presetSubtype="0" fill="hold" nodeType="after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fade">
                                      <p:cBhvr>
                                        <p:cTn id="6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animBg="1"/>
      <p:bldP spid="40" grpId="0" animBg="1"/>
      <p:bldP spid="41" grpId="0" animBg="1"/>
      <p:bldP spid="42" grpId="0" animBg="1"/>
      <p:bldP spid="43"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D48C738-474A-7C47-B47F-2E212AF66CD7}"/>
              </a:ext>
            </a:extLst>
          </p:cNvPr>
          <p:cNvSpPr>
            <a:spLocks noGrp="1"/>
          </p:cNvSpPr>
          <p:nvPr>
            <p:ph idx="1"/>
          </p:nvPr>
        </p:nvSpPr>
        <p:spPr>
          <a:xfrm>
            <a:off x="320040" y="1073672"/>
            <a:ext cx="11579384" cy="5181600"/>
          </a:xfrm>
        </p:spPr>
        <p:txBody>
          <a:bodyPr/>
          <a:lstStyle/>
          <a:p>
            <a:r>
              <a:rPr lang="en-US" dirty="0"/>
              <a:t>A set of virtual computers within a Program</a:t>
            </a:r>
          </a:p>
          <a:p>
            <a:r>
              <a:rPr lang="en-US" dirty="0"/>
              <a:t>An AEM environment is composed of:</a:t>
            </a:r>
          </a:p>
          <a:p>
            <a:pPr lvl="1"/>
            <a:r>
              <a:rPr lang="en-US" dirty="0"/>
              <a:t>An author service</a:t>
            </a:r>
          </a:p>
          <a:p>
            <a:pPr lvl="1"/>
            <a:r>
              <a:rPr lang="en-US" dirty="0"/>
              <a:t>A publish service</a:t>
            </a:r>
          </a:p>
          <a:p>
            <a:pPr lvl="1"/>
            <a:r>
              <a:rPr lang="en-US" dirty="0"/>
              <a:t>A preview service</a:t>
            </a:r>
          </a:p>
          <a:p>
            <a:endParaRPr lang="en-US" dirty="0"/>
          </a:p>
          <a:p>
            <a:endParaRPr lang="en-US" dirty="0"/>
          </a:p>
        </p:txBody>
      </p:sp>
      <p:sp>
        <p:nvSpPr>
          <p:cNvPr id="3" name="Title 2">
            <a:extLst>
              <a:ext uri="{FF2B5EF4-FFF2-40B4-BE49-F238E27FC236}">
                <a16:creationId xmlns:a16="http://schemas.microsoft.com/office/drawing/2014/main" id="{3AFC9C5A-0A62-B749-9538-5D6795DEEE9C}"/>
              </a:ext>
            </a:extLst>
          </p:cNvPr>
          <p:cNvSpPr>
            <a:spLocks noGrp="1"/>
          </p:cNvSpPr>
          <p:nvPr>
            <p:ph type="title"/>
          </p:nvPr>
        </p:nvSpPr>
        <p:spPr>
          <a:xfrm>
            <a:off x="320040" y="296432"/>
            <a:ext cx="11579385" cy="625475"/>
          </a:xfrm>
        </p:spPr>
        <p:txBody>
          <a:bodyPr/>
          <a:lstStyle/>
          <a:p>
            <a:r>
              <a:rPr lang="en-US" dirty="0"/>
              <a:t>Environment</a:t>
            </a:r>
          </a:p>
        </p:txBody>
      </p:sp>
      <p:sp>
        <p:nvSpPr>
          <p:cNvPr id="2" name="Slide Number Placeholder 1">
            <a:extLst>
              <a:ext uri="{FF2B5EF4-FFF2-40B4-BE49-F238E27FC236}">
                <a16:creationId xmlns:a16="http://schemas.microsoft.com/office/drawing/2014/main" id="{F817E686-BB90-9F4A-ACF6-83789B77E484}"/>
              </a:ext>
            </a:extLst>
          </p:cNvPr>
          <p:cNvSpPr>
            <a:spLocks noGrp="1"/>
          </p:cNvSpPr>
          <p:nvPr>
            <p:ph type="sldNum" sz="quarter" idx="4294967295"/>
          </p:nvPr>
        </p:nvSpPr>
        <p:spPr>
          <a:xfrm>
            <a:off x="0" y="0"/>
            <a:ext cx="0" cy="0"/>
          </a:xfrm>
        </p:spPr>
        <p:txBody>
          <a:bodyPr/>
          <a:lstStyle/>
          <a:p>
            <a:pPr algn="ctr"/>
            <a:fld id="{90156F56-D5AE-4C6F-B826-C69D1BC521BB}" type="slidenum">
              <a:rPr lang="en-US" smtClean="0"/>
              <a:pPr algn="ctr"/>
              <a:t>160</a:t>
            </a:fld>
            <a:endParaRPr lang="en-US" dirty="0"/>
          </a:p>
        </p:txBody>
      </p:sp>
      <p:sp>
        <p:nvSpPr>
          <p:cNvPr id="6" name="TextBox 5">
            <a:extLst>
              <a:ext uri="{FF2B5EF4-FFF2-40B4-BE49-F238E27FC236}">
                <a16:creationId xmlns:a16="http://schemas.microsoft.com/office/drawing/2014/main" id="{EE1EE8C4-E8E3-A54E-B149-2814BE655487}"/>
              </a:ext>
            </a:extLst>
          </p:cNvPr>
          <p:cNvSpPr txBox="1"/>
          <p:nvPr/>
        </p:nvSpPr>
        <p:spPr>
          <a:xfrm>
            <a:off x="5682677" y="5592761"/>
            <a:ext cx="4734321" cy="461665"/>
          </a:xfrm>
          <a:prstGeom prst="rect">
            <a:avLst/>
          </a:prstGeom>
          <a:noFill/>
        </p:spPr>
        <p:txBody>
          <a:bodyPr wrap="square" rtlCol="0">
            <a:spAutoFit/>
          </a:bodyPr>
          <a:lstStyle/>
          <a:p>
            <a:pPr algn="ctr"/>
            <a:r>
              <a:rPr lang="en-US" sz="2400" dirty="0">
                <a:solidFill>
                  <a:srgbClr val="0B5A81"/>
                </a:solidFill>
                <a:latin typeface="+mj-lt"/>
              </a:rPr>
              <a:t>Three Environments in a Program</a:t>
            </a:r>
          </a:p>
        </p:txBody>
      </p:sp>
      <p:pic>
        <p:nvPicPr>
          <p:cNvPr id="11" name="Picture 10" descr="Graphical user interface, text, application, email&#10;&#10;Description automatically generated">
            <a:extLst>
              <a:ext uri="{FF2B5EF4-FFF2-40B4-BE49-F238E27FC236}">
                <a16:creationId xmlns:a16="http://schemas.microsoft.com/office/drawing/2014/main" id="{1B3A8B3C-39CE-B84D-BD3A-0A19DA59627F}"/>
              </a:ext>
            </a:extLst>
          </p:cNvPr>
          <p:cNvPicPr>
            <a:picLocks noChangeAspect="1"/>
          </p:cNvPicPr>
          <p:nvPr/>
        </p:nvPicPr>
        <p:blipFill>
          <a:blip r:embed="rId2"/>
          <a:stretch>
            <a:fillRect/>
          </a:stretch>
        </p:blipFill>
        <p:spPr>
          <a:xfrm>
            <a:off x="5234183" y="1971675"/>
            <a:ext cx="5383300" cy="33845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9384800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D6651B-EA02-7847-90AF-9393D0B54656}"/>
              </a:ext>
            </a:extLst>
          </p:cNvPr>
          <p:cNvSpPr>
            <a:spLocks noGrp="1"/>
          </p:cNvSpPr>
          <p:nvPr>
            <p:ph type="title"/>
          </p:nvPr>
        </p:nvSpPr>
        <p:spPr>
          <a:xfrm>
            <a:off x="320040" y="296432"/>
            <a:ext cx="11579385" cy="625475"/>
          </a:xfrm>
        </p:spPr>
        <p:txBody>
          <a:bodyPr/>
          <a:lstStyle/>
          <a:p>
            <a:r>
              <a:rPr lang="en-US" dirty="0"/>
              <a:t>An Environment and its services</a:t>
            </a:r>
          </a:p>
        </p:txBody>
      </p:sp>
      <p:sp>
        <p:nvSpPr>
          <p:cNvPr id="2" name="Slide Number Placeholder 1">
            <a:extLst>
              <a:ext uri="{FF2B5EF4-FFF2-40B4-BE49-F238E27FC236}">
                <a16:creationId xmlns:a16="http://schemas.microsoft.com/office/drawing/2014/main" id="{7218ADDE-E100-3746-BE58-D0E49AD3841D}"/>
              </a:ext>
            </a:extLst>
          </p:cNvPr>
          <p:cNvSpPr>
            <a:spLocks noGrp="1"/>
          </p:cNvSpPr>
          <p:nvPr>
            <p:ph type="sldNum" sz="quarter" idx="4294967295"/>
          </p:nvPr>
        </p:nvSpPr>
        <p:spPr>
          <a:xfrm>
            <a:off x="0" y="0"/>
            <a:ext cx="0" cy="0"/>
          </a:xfrm>
        </p:spPr>
        <p:txBody>
          <a:bodyPr/>
          <a:lstStyle/>
          <a:p>
            <a:pPr algn="ctr"/>
            <a:fld id="{90156F56-D5AE-4C6F-B826-C69D1BC521BB}" type="slidenum">
              <a:rPr lang="en-US" smtClean="0"/>
              <a:pPr algn="ctr"/>
              <a:t>161</a:t>
            </a:fld>
            <a:endParaRPr lang="en-US" dirty="0"/>
          </a:p>
        </p:txBody>
      </p:sp>
      <p:pic>
        <p:nvPicPr>
          <p:cNvPr id="7" name="Picture 6" descr="Graphical user interface, application&#10;&#10;Description automatically generated">
            <a:extLst>
              <a:ext uri="{FF2B5EF4-FFF2-40B4-BE49-F238E27FC236}">
                <a16:creationId xmlns:a16="http://schemas.microsoft.com/office/drawing/2014/main" id="{B7856B28-8FB5-C24D-B4F9-83731D57D6CB}"/>
              </a:ext>
            </a:extLst>
          </p:cNvPr>
          <p:cNvPicPr>
            <a:picLocks noChangeAspect="1"/>
          </p:cNvPicPr>
          <p:nvPr/>
        </p:nvPicPr>
        <p:blipFill>
          <a:blip r:embed="rId2"/>
          <a:stretch>
            <a:fillRect/>
          </a:stretch>
        </p:blipFill>
        <p:spPr>
          <a:xfrm>
            <a:off x="2452255" y="1198317"/>
            <a:ext cx="6133314" cy="47764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9264706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1885D3C-C865-3948-9419-0DB1F4A4A624}"/>
              </a:ext>
            </a:extLst>
          </p:cNvPr>
          <p:cNvSpPr>
            <a:spLocks noGrp="1"/>
          </p:cNvSpPr>
          <p:nvPr>
            <p:ph idx="1"/>
          </p:nvPr>
        </p:nvSpPr>
        <p:spPr>
          <a:xfrm>
            <a:off x="320040" y="1073672"/>
            <a:ext cx="11579384" cy="5181600"/>
          </a:xfrm>
        </p:spPr>
        <p:txBody>
          <a:bodyPr>
            <a:normAutofit/>
          </a:bodyPr>
          <a:lstStyle/>
          <a:p>
            <a:r>
              <a:rPr lang="en-US" dirty="0"/>
              <a:t>Help speed up the delivery of custom code or updates</a:t>
            </a:r>
          </a:p>
          <a:p>
            <a:r>
              <a:rPr lang="en-US" dirty="0"/>
              <a:t>Have automated CI/CD pipeline that leverages Adobe coding best practices </a:t>
            </a:r>
          </a:p>
          <a:p>
            <a:r>
              <a:rPr lang="en-US" dirty="0"/>
              <a:t>Perform thorough code scan to ensure high code quality</a:t>
            </a:r>
          </a:p>
          <a:p>
            <a:r>
              <a:rPr lang="en-US" dirty="0"/>
              <a:t>Automate unit and performance testing </a:t>
            </a:r>
          </a:p>
          <a:p>
            <a:r>
              <a:rPr lang="en-US" dirty="0"/>
              <a:t>Produce the code performance report</a:t>
            </a:r>
          </a:p>
        </p:txBody>
      </p:sp>
      <p:sp>
        <p:nvSpPr>
          <p:cNvPr id="3" name="Title 2">
            <a:extLst>
              <a:ext uri="{FF2B5EF4-FFF2-40B4-BE49-F238E27FC236}">
                <a16:creationId xmlns:a16="http://schemas.microsoft.com/office/drawing/2014/main" id="{8F01963D-2850-F94D-BDA7-C3C8F9C20485}"/>
              </a:ext>
            </a:extLst>
          </p:cNvPr>
          <p:cNvSpPr>
            <a:spLocks noGrp="1"/>
          </p:cNvSpPr>
          <p:nvPr>
            <p:ph type="title"/>
          </p:nvPr>
        </p:nvSpPr>
        <p:spPr>
          <a:xfrm>
            <a:off x="320040" y="296432"/>
            <a:ext cx="11579385" cy="625475"/>
          </a:xfrm>
        </p:spPr>
        <p:txBody>
          <a:bodyPr/>
          <a:lstStyle/>
          <a:p>
            <a:r>
              <a:rPr lang="en-US" dirty="0"/>
              <a:t>CI/CD Pipelines</a:t>
            </a:r>
          </a:p>
        </p:txBody>
      </p:sp>
      <p:sp>
        <p:nvSpPr>
          <p:cNvPr id="2" name="Slide Number Placeholder 1">
            <a:extLst>
              <a:ext uri="{FF2B5EF4-FFF2-40B4-BE49-F238E27FC236}">
                <a16:creationId xmlns:a16="http://schemas.microsoft.com/office/drawing/2014/main" id="{3B4FE499-DDFA-5247-98CC-EE00651AAE9F}"/>
              </a:ext>
            </a:extLst>
          </p:cNvPr>
          <p:cNvSpPr>
            <a:spLocks noGrp="1"/>
          </p:cNvSpPr>
          <p:nvPr>
            <p:ph type="sldNum" sz="quarter" idx="4294967295"/>
          </p:nvPr>
        </p:nvSpPr>
        <p:spPr>
          <a:xfrm>
            <a:off x="0" y="0"/>
            <a:ext cx="0" cy="0"/>
          </a:xfrm>
        </p:spPr>
        <p:txBody>
          <a:bodyPr/>
          <a:lstStyle/>
          <a:p>
            <a:pPr algn="ctr"/>
            <a:fld id="{90156F56-D5AE-4C6F-B826-C69D1BC521BB}" type="slidenum">
              <a:rPr lang="en-US" smtClean="0"/>
              <a:pPr algn="ctr"/>
              <a:t>162</a:t>
            </a:fld>
            <a:endParaRPr lang="en-US" dirty="0"/>
          </a:p>
        </p:txBody>
      </p:sp>
    </p:spTree>
    <p:extLst>
      <p:ext uri="{BB962C8B-B14F-4D97-AF65-F5344CB8AC3E}">
        <p14:creationId xmlns:p14="http://schemas.microsoft.com/office/powerpoint/2010/main" val="2451571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C0D879-CAC3-904B-9484-D060C1653A5C}"/>
              </a:ext>
            </a:extLst>
          </p:cNvPr>
          <p:cNvSpPr>
            <a:spLocks noGrp="1"/>
          </p:cNvSpPr>
          <p:nvPr>
            <p:ph type="title"/>
          </p:nvPr>
        </p:nvSpPr>
        <p:spPr>
          <a:xfrm>
            <a:off x="320040" y="296432"/>
            <a:ext cx="11579385" cy="625475"/>
          </a:xfrm>
        </p:spPr>
        <p:txBody>
          <a:bodyPr/>
          <a:lstStyle/>
          <a:p>
            <a:r>
              <a:rPr lang="en-US" dirty="0"/>
              <a:t>CI/CD Pipeline Flow</a:t>
            </a:r>
          </a:p>
        </p:txBody>
      </p:sp>
      <p:sp>
        <p:nvSpPr>
          <p:cNvPr id="2" name="Slide Number Placeholder 1">
            <a:extLst>
              <a:ext uri="{FF2B5EF4-FFF2-40B4-BE49-F238E27FC236}">
                <a16:creationId xmlns:a16="http://schemas.microsoft.com/office/drawing/2014/main" id="{AB26C6D4-4715-1C41-A2A3-FC9DD5523697}"/>
              </a:ext>
            </a:extLst>
          </p:cNvPr>
          <p:cNvSpPr>
            <a:spLocks noGrp="1"/>
          </p:cNvSpPr>
          <p:nvPr>
            <p:ph type="sldNum" sz="quarter" idx="4294967295"/>
          </p:nvPr>
        </p:nvSpPr>
        <p:spPr>
          <a:xfrm>
            <a:off x="0" y="0"/>
            <a:ext cx="0" cy="0"/>
          </a:xfrm>
        </p:spPr>
        <p:txBody>
          <a:bodyPr/>
          <a:lstStyle/>
          <a:p>
            <a:pPr algn="ctr"/>
            <a:fld id="{90156F56-D5AE-4C6F-B826-C69D1BC521BB}" type="slidenum">
              <a:rPr lang="en-US" smtClean="0"/>
              <a:pPr algn="ctr"/>
              <a:t>163</a:t>
            </a:fld>
            <a:endParaRPr lang="en-US" dirty="0"/>
          </a:p>
        </p:txBody>
      </p:sp>
      <p:pic>
        <p:nvPicPr>
          <p:cNvPr id="6" name="Picture 5">
            <a:extLst>
              <a:ext uri="{FF2B5EF4-FFF2-40B4-BE49-F238E27FC236}">
                <a16:creationId xmlns:a16="http://schemas.microsoft.com/office/drawing/2014/main" id="{E3F16A52-5A46-AE4B-9DCF-A34F52E48CE8}"/>
              </a:ext>
            </a:extLst>
          </p:cNvPr>
          <p:cNvPicPr>
            <a:picLocks noChangeAspect="1"/>
          </p:cNvPicPr>
          <p:nvPr/>
        </p:nvPicPr>
        <p:blipFill>
          <a:blip r:embed="rId2"/>
          <a:stretch>
            <a:fillRect/>
          </a:stretch>
        </p:blipFill>
        <p:spPr>
          <a:xfrm>
            <a:off x="385762" y="1320800"/>
            <a:ext cx="11417300" cy="4216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3702434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D32DAAD-3E61-E942-9C9B-6ADE15D369D0}"/>
              </a:ext>
            </a:extLst>
          </p:cNvPr>
          <p:cNvSpPr>
            <a:spLocks noGrp="1"/>
          </p:cNvSpPr>
          <p:nvPr>
            <p:ph idx="1"/>
          </p:nvPr>
        </p:nvSpPr>
        <p:spPr>
          <a:xfrm>
            <a:off x="320040" y="1073672"/>
            <a:ext cx="11579384" cy="5181600"/>
          </a:xfrm>
        </p:spPr>
        <p:txBody>
          <a:bodyPr/>
          <a:lstStyle/>
          <a:p>
            <a:r>
              <a:rPr lang="en-US" dirty="0"/>
              <a:t>Consists of:</a:t>
            </a:r>
          </a:p>
          <a:p>
            <a:pPr lvl="1"/>
            <a:r>
              <a:rPr lang="en-US" dirty="0"/>
              <a:t>The code branch from GIT repository</a:t>
            </a:r>
          </a:p>
          <a:p>
            <a:pPr lvl="1"/>
            <a:r>
              <a:rPr lang="en-US" dirty="0"/>
              <a:t>The triggers to start pipeline</a:t>
            </a:r>
          </a:p>
          <a:p>
            <a:pPr lvl="1"/>
            <a:r>
              <a:rPr lang="en-US" dirty="0"/>
              <a:t>The parameters to control production deployment</a:t>
            </a:r>
          </a:p>
          <a:p>
            <a:pPr lvl="1"/>
            <a:r>
              <a:rPr lang="en-US" dirty="0"/>
              <a:t>Performance test parameters</a:t>
            </a:r>
          </a:p>
        </p:txBody>
      </p:sp>
      <p:sp>
        <p:nvSpPr>
          <p:cNvPr id="3" name="Title 2">
            <a:extLst>
              <a:ext uri="{FF2B5EF4-FFF2-40B4-BE49-F238E27FC236}">
                <a16:creationId xmlns:a16="http://schemas.microsoft.com/office/drawing/2014/main" id="{9CE3D028-5914-D647-AEB7-754A7796E043}"/>
              </a:ext>
            </a:extLst>
          </p:cNvPr>
          <p:cNvSpPr>
            <a:spLocks noGrp="1"/>
          </p:cNvSpPr>
          <p:nvPr>
            <p:ph type="title"/>
          </p:nvPr>
        </p:nvSpPr>
        <p:spPr>
          <a:xfrm>
            <a:off x="320040" y="296432"/>
            <a:ext cx="11579385" cy="625475"/>
          </a:xfrm>
        </p:spPr>
        <p:txBody>
          <a:bodyPr/>
          <a:lstStyle/>
          <a:p>
            <a:r>
              <a:rPr lang="en-US" dirty="0"/>
              <a:t>Pipeline Configuration</a:t>
            </a:r>
          </a:p>
        </p:txBody>
      </p:sp>
      <p:sp>
        <p:nvSpPr>
          <p:cNvPr id="2" name="Slide Number Placeholder 1">
            <a:extLst>
              <a:ext uri="{FF2B5EF4-FFF2-40B4-BE49-F238E27FC236}">
                <a16:creationId xmlns:a16="http://schemas.microsoft.com/office/drawing/2014/main" id="{B168E783-26BF-DE47-889D-439080E55B25}"/>
              </a:ext>
            </a:extLst>
          </p:cNvPr>
          <p:cNvSpPr>
            <a:spLocks noGrp="1"/>
          </p:cNvSpPr>
          <p:nvPr>
            <p:ph type="sldNum" sz="quarter" idx="4294967295"/>
          </p:nvPr>
        </p:nvSpPr>
        <p:spPr>
          <a:xfrm>
            <a:off x="0" y="0"/>
            <a:ext cx="0" cy="0"/>
          </a:xfrm>
        </p:spPr>
        <p:txBody>
          <a:bodyPr/>
          <a:lstStyle/>
          <a:p>
            <a:pPr algn="ctr"/>
            <a:fld id="{90156F56-D5AE-4C6F-B826-C69D1BC521BB}" type="slidenum">
              <a:rPr lang="en-US" smtClean="0"/>
              <a:pPr algn="ctr"/>
              <a:t>164</a:t>
            </a:fld>
            <a:endParaRPr lang="en-US" dirty="0"/>
          </a:p>
        </p:txBody>
      </p:sp>
    </p:spTree>
    <p:extLst>
      <p:ext uri="{BB962C8B-B14F-4D97-AF65-F5344CB8AC3E}">
        <p14:creationId xmlns:p14="http://schemas.microsoft.com/office/powerpoint/2010/main" val="14061988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0B5C663-F7EE-844E-93E2-F19A13B01F5B}"/>
              </a:ext>
            </a:extLst>
          </p:cNvPr>
          <p:cNvSpPr>
            <a:spLocks noGrp="1"/>
          </p:cNvSpPr>
          <p:nvPr>
            <p:ph idx="1"/>
          </p:nvPr>
        </p:nvSpPr>
        <p:spPr>
          <a:xfrm>
            <a:off x="320040" y="1073672"/>
            <a:ext cx="11579384" cy="5181600"/>
          </a:xfrm>
        </p:spPr>
        <p:txBody>
          <a:bodyPr/>
          <a:lstStyle/>
          <a:p>
            <a:r>
              <a:rPr lang="en-US" dirty="0"/>
              <a:t>You can start the pipeline:</a:t>
            </a:r>
          </a:p>
          <a:p>
            <a:pPr lvl="1"/>
            <a:r>
              <a:rPr lang="en-US" dirty="0"/>
              <a:t>On GIT Changes - Starts the CI/CD pipeline whenever commits added to git branch</a:t>
            </a:r>
          </a:p>
          <a:p>
            <a:pPr lvl="1"/>
            <a:r>
              <a:rPr lang="en-US" dirty="0"/>
              <a:t>Manually - On-demand from the UI (or API)</a:t>
            </a:r>
          </a:p>
          <a:p>
            <a:pPr lvl="1"/>
            <a:r>
              <a:rPr lang="en-US" dirty="0"/>
              <a:t>Scheduled - This option will be coming soon in an upcoming release</a:t>
            </a:r>
          </a:p>
          <a:p>
            <a:endParaRPr lang="en-US" dirty="0"/>
          </a:p>
        </p:txBody>
      </p:sp>
      <p:sp>
        <p:nvSpPr>
          <p:cNvPr id="3" name="Title 2">
            <a:extLst>
              <a:ext uri="{FF2B5EF4-FFF2-40B4-BE49-F238E27FC236}">
                <a16:creationId xmlns:a16="http://schemas.microsoft.com/office/drawing/2014/main" id="{6C85F9B1-C411-3D41-BBEB-63275325B257}"/>
              </a:ext>
            </a:extLst>
          </p:cNvPr>
          <p:cNvSpPr>
            <a:spLocks noGrp="1"/>
          </p:cNvSpPr>
          <p:nvPr>
            <p:ph type="title"/>
          </p:nvPr>
        </p:nvSpPr>
        <p:spPr>
          <a:xfrm>
            <a:off x="320040" y="296432"/>
            <a:ext cx="11579385" cy="625475"/>
          </a:xfrm>
        </p:spPr>
        <p:txBody>
          <a:bodyPr/>
          <a:lstStyle/>
          <a:p>
            <a:r>
              <a:rPr lang="en-US" dirty="0"/>
              <a:t>Pipeline Triggers</a:t>
            </a:r>
          </a:p>
        </p:txBody>
      </p:sp>
      <p:sp>
        <p:nvSpPr>
          <p:cNvPr id="2" name="Slide Number Placeholder 1">
            <a:extLst>
              <a:ext uri="{FF2B5EF4-FFF2-40B4-BE49-F238E27FC236}">
                <a16:creationId xmlns:a16="http://schemas.microsoft.com/office/drawing/2014/main" id="{F2C010C2-BAAA-DC49-AAF4-03CFF712EAD7}"/>
              </a:ext>
            </a:extLst>
          </p:cNvPr>
          <p:cNvSpPr>
            <a:spLocks noGrp="1"/>
          </p:cNvSpPr>
          <p:nvPr>
            <p:ph type="sldNum" sz="quarter" idx="4294967295"/>
          </p:nvPr>
        </p:nvSpPr>
        <p:spPr>
          <a:xfrm>
            <a:off x="0" y="0"/>
            <a:ext cx="0" cy="0"/>
          </a:xfrm>
        </p:spPr>
        <p:txBody>
          <a:bodyPr/>
          <a:lstStyle/>
          <a:p>
            <a:pPr algn="ctr"/>
            <a:fld id="{90156F56-D5AE-4C6F-B826-C69D1BC521BB}" type="slidenum">
              <a:rPr lang="en-US" smtClean="0"/>
              <a:pPr algn="ctr"/>
              <a:t>165</a:t>
            </a:fld>
            <a:endParaRPr lang="en-US" dirty="0"/>
          </a:p>
        </p:txBody>
      </p:sp>
    </p:spTree>
    <p:extLst>
      <p:ext uri="{BB962C8B-B14F-4D97-AF65-F5344CB8AC3E}">
        <p14:creationId xmlns:p14="http://schemas.microsoft.com/office/powerpoint/2010/main" val="423607538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5D3D0DA-02D3-664D-A3B7-2C04D0A19597}"/>
              </a:ext>
            </a:extLst>
          </p:cNvPr>
          <p:cNvSpPr>
            <a:spLocks noGrp="1"/>
          </p:cNvSpPr>
          <p:nvPr>
            <p:ph idx="1"/>
          </p:nvPr>
        </p:nvSpPr>
        <p:spPr>
          <a:xfrm>
            <a:off x="320040" y="1073672"/>
            <a:ext cx="11579384" cy="5181600"/>
          </a:xfrm>
        </p:spPr>
        <p:txBody>
          <a:bodyPr/>
          <a:lstStyle/>
          <a:p>
            <a:r>
              <a:rPr lang="en-US" dirty="0"/>
              <a:t>Three gates in the pipeline:</a:t>
            </a:r>
          </a:p>
          <a:p>
            <a:pPr lvl="1"/>
            <a:r>
              <a:rPr lang="en-US" dirty="0"/>
              <a:t>Code Quality</a:t>
            </a:r>
          </a:p>
          <a:p>
            <a:pPr lvl="1"/>
            <a:r>
              <a:rPr lang="en-US" dirty="0"/>
              <a:t>Performance Testing  (production pipelines only)</a:t>
            </a:r>
          </a:p>
          <a:p>
            <a:pPr lvl="1"/>
            <a:r>
              <a:rPr lang="en-US" dirty="0"/>
              <a:t>Security Testing  (production pipelines only)</a:t>
            </a:r>
          </a:p>
          <a:p>
            <a:pPr lvl="1"/>
            <a:endParaRPr lang="en-US" dirty="0"/>
          </a:p>
          <a:p>
            <a:endParaRPr lang="en-US" dirty="0"/>
          </a:p>
        </p:txBody>
      </p:sp>
      <p:sp>
        <p:nvSpPr>
          <p:cNvPr id="3" name="Title 2">
            <a:extLst>
              <a:ext uri="{FF2B5EF4-FFF2-40B4-BE49-F238E27FC236}">
                <a16:creationId xmlns:a16="http://schemas.microsoft.com/office/drawing/2014/main" id="{5BAD56E3-3CCB-E945-B9F2-663334EA7166}"/>
              </a:ext>
            </a:extLst>
          </p:cNvPr>
          <p:cNvSpPr>
            <a:spLocks noGrp="1"/>
          </p:cNvSpPr>
          <p:nvPr>
            <p:ph type="title"/>
          </p:nvPr>
        </p:nvSpPr>
        <p:spPr>
          <a:xfrm>
            <a:off x="320040" y="296432"/>
            <a:ext cx="11579385" cy="625475"/>
          </a:xfrm>
        </p:spPr>
        <p:txBody>
          <a:bodyPr/>
          <a:lstStyle/>
          <a:p>
            <a:r>
              <a:rPr lang="en-US" dirty="0"/>
              <a:t>Pipeline Gates</a:t>
            </a:r>
          </a:p>
        </p:txBody>
      </p:sp>
      <p:sp>
        <p:nvSpPr>
          <p:cNvPr id="2" name="Slide Number Placeholder 1">
            <a:extLst>
              <a:ext uri="{FF2B5EF4-FFF2-40B4-BE49-F238E27FC236}">
                <a16:creationId xmlns:a16="http://schemas.microsoft.com/office/drawing/2014/main" id="{6CF6FDF5-1EB8-1749-9E50-3EE13F83A1A2}"/>
              </a:ext>
            </a:extLst>
          </p:cNvPr>
          <p:cNvSpPr>
            <a:spLocks noGrp="1"/>
          </p:cNvSpPr>
          <p:nvPr>
            <p:ph type="sldNum" sz="quarter" idx="4294967295"/>
          </p:nvPr>
        </p:nvSpPr>
        <p:spPr>
          <a:xfrm>
            <a:off x="0" y="0"/>
            <a:ext cx="0" cy="0"/>
          </a:xfrm>
        </p:spPr>
        <p:txBody>
          <a:bodyPr/>
          <a:lstStyle/>
          <a:p>
            <a:pPr algn="ctr"/>
            <a:fld id="{90156F56-D5AE-4C6F-B826-C69D1BC521BB}" type="slidenum">
              <a:rPr lang="en-US" smtClean="0"/>
              <a:pPr algn="ctr"/>
              <a:t>166</a:t>
            </a:fld>
            <a:endParaRPr lang="en-US" dirty="0"/>
          </a:p>
        </p:txBody>
      </p:sp>
    </p:spTree>
    <p:extLst>
      <p:ext uri="{BB962C8B-B14F-4D97-AF65-F5344CB8AC3E}">
        <p14:creationId xmlns:p14="http://schemas.microsoft.com/office/powerpoint/2010/main" val="379468041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E1DD360-235F-4247-B5A0-689A04827B30}"/>
              </a:ext>
            </a:extLst>
          </p:cNvPr>
          <p:cNvSpPr>
            <a:spLocks noGrp="1"/>
          </p:cNvSpPr>
          <p:nvPr>
            <p:ph idx="1"/>
          </p:nvPr>
        </p:nvSpPr>
        <p:spPr>
          <a:xfrm>
            <a:off x="320040" y="1073672"/>
            <a:ext cx="11579384" cy="5181600"/>
          </a:xfrm>
        </p:spPr>
        <p:txBody>
          <a:bodyPr>
            <a:normAutofit/>
          </a:bodyPr>
          <a:lstStyle/>
          <a:p>
            <a:r>
              <a:rPr lang="en-US" dirty="0"/>
              <a:t>Scans the source code </a:t>
            </a:r>
          </a:p>
          <a:p>
            <a:r>
              <a:rPr lang="en-US" dirty="0"/>
              <a:t>Has more than 100 Experience Manager-specific and Java code quality rules</a:t>
            </a:r>
          </a:p>
          <a:p>
            <a:r>
              <a:rPr lang="en-US" dirty="0"/>
              <a:t>Is implemented with SonarQube</a:t>
            </a:r>
          </a:p>
        </p:txBody>
      </p:sp>
      <p:sp>
        <p:nvSpPr>
          <p:cNvPr id="3" name="Title 2">
            <a:extLst>
              <a:ext uri="{FF2B5EF4-FFF2-40B4-BE49-F238E27FC236}">
                <a16:creationId xmlns:a16="http://schemas.microsoft.com/office/drawing/2014/main" id="{05DCC02F-FFD7-D14C-A8AB-C01463728119}"/>
              </a:ext>
            </a:extLst>
          </p:cNvPr>
          <p:cNvSpPr>
            <a:spLocks noGrp="1"/>
          </p:cNvSpPr>
          <p:nvPr>
            <p:ph type="title"/>
          </p:nvPr>
        </p:nvSpPr>
        <p:spPr>
          <a:xfrm>
            <a:off x="320040" y="296432"/>
            <a:ext cx="11579385" cy="625475"/>
          </a:xfrm>
        </p:spPr>
        <p:txBody>
          <a:bodyPr>
            <a:normAutofit/>
          </a:bodyPr>
          <a:lstStyle/>
          <a:p>
            <a:r>
              <a:rPr lang="en-US" dirty="0"/>
              <a:t>Code Quality Testing</a:t>
            </a:r>
          </a:p>
        </p:txBody>
      </p:sp>
      <p:sp>
        <p:nvSpPr>
          <p:cNvPr id="2" name="Slide Number Placeholder 1">
            <a:extLst>
              <a:ext uri="{FF2B5EF4-FFF2-40B4-BE49-F238E27FC236}">
                <a16:creationId xmlns:a16="http://schemas.microsoft.com/office/drawing/2014/main" id="{32884C67-8C4B-DF41-9019-65D63BBEE0BF}"/>
              </a:ext>
            </a:extLst>
          </p:cNvPr>
          <p:cNvSpPr>
            <a:spLocks noGrp="1"/>
          </p:cNvSpPr>
          <p:nvPr>
            <p:ph type="sldNum" sz="quarter" idx="4294967295"/>
          </p:nvPr>
        </p:nvSpPr>
        <p:spPr>
          <a:xfrm>
            <a:off x="0" y="0"/>
            <a:ext cx="0" cy="0"/>
          </a:xfrm>
        </p:spPr>
        <p:txBody>
          <a:bodyPr/>
          <a:lstStyle/>
          <a:p>
            <a:pPr algn="ctr"/>
            <a:fld id="{90156F56-D5AE-4C6F-B826-C69D1BC521BB}" type="slidenum">
              <a:rPr lang="en-US" smtClean="0"/>
              <a:pPr algn="ctr"/>
              <a:t>167</a:t>
            </a:fld>
            <a:endParaRPr lang="en-US" dirty="0"/>
          </a:p>
        </p:txBody>
      </p:sp>
    </p:spTree>
    <p:extLst>
      <p:ext uri="{BB962C8B-B14F-4D97-AF65-F5344CB8AC3E}">
        <p14:creationId xmlns:p14="http://schemas.microsoft.com/office/powerpoint/2010/main" val="46276836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7AA7E0F-92F3-7A45-B18E-58D3A1941804}"/>
              </a:ext>
            </a:extLst>
          </p:cNvPr>
          <p:cNvSpPr>
            <a:spLocks noGrp="1"/>
          </p:cNvSpPr>
          <p:nvPr>
            <p:ph idx="1"/>
          </p:nvPr>
        </p:nvSpPr>
        <p:spPr>
          <a:xfrm>
            <a:off x="320040" y="1073672"/>
            <a:ext cx="11579384" cy="5181600"/>
          </a:xfrm>
        </p:spPr>
        <p:txBody>
          <a:bodyPr>
            <a:normAutofit/>
          </a:bodyPr>
          <a:lstStyle/>
          <a:p>
            <a:r>
              <a:rPr lang="en-US" dirty="0"/>
              <a:t>Security rating</a:t>
            </a:r>
          </a:p>
          <a:p>
            <a:r>
              <a:rPr lang="en-US" dirty="0"/>
              <a:t>Reliability rating</a:t>
            </a:r>
          </a:p>
          <a:p>
            <a:r>
              <a:rPr lang="en-US" dirty="0"/>
              <a:t>Maintainability rating</a:t>
            </a:r>
          </a:p>
          <a:p>
            <a:r>
              <a:rPr lang="en-US" dirty="0"/>
              <a:t>Unit test coverage</a:t>
            </a:r>
          </a:p>
          <a:p>
            <a:r>
              <a:rPr lang="en-US" dirty="0"/>
              <a:t>Skipped unit tests</a:t>
            </a:r>
          </a:p>
          <a:p>
            <a:r>
              <a:rPr lang="en-US" dirty="0"/>
              <a:t>Other Issues such as vulnerabilities, bugs, and code smells</a:t>
            </a:r>
          </a:p>
          <a:p>
            <a:r>
              <a:rPr lang="en-US" dirty="0"/>
              <a:t>Duplicated lines</a:t>
            </a:r>
          </a:p>
        </p:txBody>
      </p:sp>
      <p:sp>
        <p:nvSpPr>
          <p:cNvPr id="3" name="Title 2">
            <a:extLst>
              <a:ext uri="{FF2B5EF4-FFF2-40B4-BE49-F238E27FC236}">
                <a16:creationId xmlns:a16="http://schemas.microsoft.com/office/drawing/2014/main" id="{74700DE5-E693-424F-9623-F8C3CAA7599F}"/>
              </a:ext>
            </a:extLst>
          </p:cNvPr>
          <p:cNvSpPr>
            <a:spLocks noGrp="1"/>
          </p:cNvSpPr>
          <p:nvPr>
            <p:ph type="title"/>
          </p:nvPr>
        </p:nvSpPr>
        <p:spPr>
          <a:xfrm>
            <a:off x="320040" y="296432"/>
            <a:ext cx="11579385" cy="625475"/>
          </a:xfrm>
        </p:spPr>
        <p:txBody>
          <a:bodyPr/>
          <a:lstStyle/>
          <a:p>
            <a:r>
              <a:rPr lang="en-US" dirty="0"/>
              <a:t>Code Quality Test Categories </a:t>
            </a:r>
          </a:p>
        </p:txBody>
      </p:sp>
      <p:sp>
        <p:nvSpPr>
          <p:cNvPr id="2" name="Slide Number Placeholder 1">
            <a:extLst>
              <a:ext uri="{FF2B5EF4-FFF2-40B4-BE49-F238E27FC236}">
                <a16:creationId xmlns:a16="http://schemas.microsoft.com/office/drawing/2014/main" id="{BEED9501-A7F4-8B40-8437-4220AD3042AD}"/>
              </a:ext>
            </a:extLst>
          </p:cNvPr>
          <p:cNvSpPr>
            <a:spLocks noGrp="1"/>
          </p:cNvSpPr>
          <p:nvPr>
            <p:ph type="sldNum" sz="quarter" idx="4294967295"/>
          </p:nvPr>
        </p:nvSpPr>
        <p:spPr>
          <a:xfrm>
            <a:off x="0" y="0"/>
            <a:ext cx="0" cy="0"/>
          </a:xfrm>
        </p:spPr>
        <p:txBody>
          <a:bodyPr/>
          <a:lstStyle/>
          <a:p>
            <a:pPr algn="ctr"/>
            <a:fld id="{90156F56-D5AE-4C6F-B826-C69D1BC521BB}" type="slidenum">
              <a:rPr lang="en-US" smtClean="0"/>
              <a:pPr algn="ctr"/>
              <a:t>168</a:t>
            </a:fld>
            <a:endParaRPr lang="en-US" dirty="0"/>
          </a:p>
        </p:txBody>
      </p:sp>
    </p:spTree>
    <p:extLst>
      <p:ext uri="{BB962C8B-B14F-4D97-AF65-F5344CB8AC3E}">
        <p14:creationId xmlns:p14="http://schemas.microsoft.com/office/powerpoint/2010/main" val="301567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4728F5D-521F-EF4B-BDDE-5FD38BE6A5AA}"/>
              </a:ext>
            </a:extLst>
          </p:cNvPr>
          <p:cNvSpPr>
            <a:spLocks noGrp="1"/>
          </p:cNvSpPr>
          <p:nvPr>
            <p:ph idx="1"/>
          </p:nvPr>
        </p:nvSpPr>
        <p:spPr>
          <a:xfrm>
            <a:off x="320040" y="1073672"/>
            <a:ext cx="11579384" cy="5181600"/>
          </a:xfrm>
        </p:spPr>
        <p:txBody>
          <a:bodyPr>
            <a:normAutofit/>
          </a:bodyPr>
          <a:lstStyle/>
          <a:p>
            <a:r>
              <a:rPr lang="en-US" dirty="0"/>
              <a:t>Cloud Manager runs Experience Manager security health checks on the stage following deployment and reports status through the UI.</a:t>
            </a:r>
          </a:p>
          <a:p>
            <a:r>
              <a:rPr lang="en-US" dirty="0"/>
              <a:t>Aggregates the results from all the Experience Manager instances in the environment.</a:t>
            </a:r>
          </a:p>
          <a:p>
            <a:r>
              <a:rPr lang="en-US" dirty="0"/>
              <a:t>If any instance fails a health check, entire environment fails that health check.</a:t>
            </a:r>
          </a:p>
        </p:txBody>
      </p:sp>
      <p:sp>
        <p:nvSpPr>
          <p:cNvPr id="3" name="Title 2">
            <a:extLst>
              <a:ext uri="{FF2B5EF4-FFF2-40B4-BE49-F238E27FC236}">
                <a16:creationId xmlns:a16="http://schemas.microsoft.com/office/drawing/2014/main" id="{B9C1E3C1-A976-3647-8EBF-8E48F55DE958}"/>
              </a:ext>
            </a:extLst>
          </p:cNvPr>
          <p:cNvSpPr>
            <a:spLocks noGrp="1"/>
          </p:cNvSpPr>
          <p:nvPr>
            <p:ph type="title"/>
          </p:nvPr>
        </p:nvSpPr>
        <p:spPr>
          <a:xfrm>
            <a:off x="320040" y="296432"/>
            <a:ext cx="11579385" cy="625475"/>
          </a:xfrm>
        </p:spPr>
        <p:txBody>
          <a:bodyPr>
            <a:normAutofit/>
          </a:bodyPr>
          <a:lstStyle/>
          <a:p>
            <a:r>
              <a:rPr lang="en-US" dirty="0"/>
              <a:t>Security Testing</a:t>
            </a:r>
          </a:p>
        </p:txBody>
      </p:sp>
      <p:sp>
        <p:nvSpPr>
          <p:cNvPr id="2" name="Slide Number Placeholder 1">
            <a:extLst>
              <a:ext uri="{FF2B5EF4-FFF2-40B4-BE49-F238E27FC236}">
                <a16:creationId xmlns:a16="http://schemas.microsoft.com/office/drawing/2014/main" id="{94B0F68B-F6C5-2641-95AF-FF65087FC5C7}"/>
              </a:ext>
            </a:extLst>
          </p:cNvPr>
          <p:cNvSpPr>
            <a:spLocks noGrp="1"/>
          </p:cNvSpPr>
          <p:nvPr>
            <p:ph type="sldNum" sz="quarter" idx="4294967295"/>
          </p:nvPr>
        </p:nvSpPr>
        <p:spPr>
          <a:xfrm>
            <a:off x="0" y="0"/>
            <a:ext cx="0" cy="0"/>
          </a:xfrm>
        </p:spPr>
        <p:txBody>
          <a:bodyPr/>
          <a:lstStyle/>
          <a:p>
            <a:pPr algn="ctr"/>
            <a:fld id="{90156F56-D5AE-4C6F-B826-C69D1BC521BB}" type="slidenum">
              <a:rPr lang="en-US" smtClean="0"/>
              <a:pPr algn="ctr"/>
              <a:t>169</a:t>
            </a:fld>
            <a:endParaRPr lang="en-US" dirty="0"/>
          </a:p>
        </p:txBody>
      </p:sp>
    </p:spTree>
    <p:extLst>
      <p:ext uri="{BB962C8B-B14F-4D97-AF65-F5344CB8AC3E}">
        <p14:creationId xmlns:p14="http://schemas.microsoft.com/office/powerpoint/2010/main" val="4057809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idx="4294967295"/>
          </p:nvPr>
        </p:nvSpPr>
        <p:spPr>
          <a:xfrm>
            <a:off x="615950" y="1169988"/>
            <a:ext cx="11572875" cy="5180012"/>
          </a:xfrm>
          <a:ln/>
        </p:spPr>
        <p:txBody>
          <a:bodyPr/>
          <a:lstStyle/>
          <a:p>
            <a:r>
              <a:rPr lang="en-US" dirty="0"/>
              <a:t>OSGi is a fundamental element in the technology stack of </a:t>
            </a:r>
            <a:r>
              <a:rPr lang="en-US" sz="2400" dirty="0">
                <a:solidFill>
                  <a:schemeClr val="dk1"/>
                </a:solidFill>
              </a:rPr>
              <a:t>Experience Manager </a:t>
            </a:r>
            <a:r>
              <a:rPr lang="en-US" dirty="0"/>
              <a:t>.</a:t>
            </a:r>
            <a:br>
              <a:rPr lang="en-US" noProof="0" dirty="0"/>
            </a:br>
            <a:br>
              <a:rPr lang="en-US" noProof="0" dirty="0"/>
            </a:br>
            <a:endParaRPr lang="en-US" noProof="0" dirty="0"/>
          </a:p>
        </p:txBody>
      </p:sp>
      <p:graphicFrame>
        <p:nvGraphicFramePr>
          <p:cNvPr id="4" name="Diagram 3"/>
          <p:cNvGraphicFramePr/>
          <p:nvPr/>
        </p:nvGraphicFramePr>
        <p:xfrm>
          <a:off x="2033589" y="1634665"/>
          <a:ext cx="8121651" cy="45015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http://blog.arungupta.me/wp-content/uploads/2014/03/osgi-logo.png">
            <a:extLst>
              <a:ext uri="{FF2B5EF4-FFF2-40B4-BE49-F238E27FC236}">
                <a16:creationId xmlns:a16="http://schemas.microsoft.com/office/drawing/2014/main" id="{8A3C646D-392A-40D2-BC6A-57109346CE84}"/>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81185" y="442843"/>
            <a:ext cx="1846888" cy="557875"/>
          </a:xfrm>
          <a:prstGeom prst="rect">
            <a:avLst/>
          </a:prstGeom>
          <a:noFill/>
          <a:extLst>
            <a:ext uri="{909E8E84-426E-40dd-AFC4-6F175D3DCCD1}">
              <a14:hiddenFill xmlns:lc="http://schemas.openxmlformats.org/drawingml/2006/lockedCanvas" xmlns:arto="http://schemas.microsoft.com/office/word/2006/arto"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aink="http://schemas.microsoft.com/office/drawing/2016/ink" xmlns:am3d="http://schemas.microsoft.com/office/drawing/2017/model3d" xmlns:w16cid="http://schemas.microsoft.com/office/word/2016/wordml/cid" xmlns:o="urn:schemas-microsoft-com:office:office" xmlns:v="urn:schemas-microsoft-com:vml" xmlns:w10="urn:schemas-microsoft-com:office:word" xmlns:w="http://schemas.openxmlformats.org/wordprocessingml/2006/main" xmlns:a14="http://schemas.microsoft.com/office/drawing/2010/main" xmlns=""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cx="http://schemas.microsoft.com/office/drawing/2014/chartex" xmlns:wpc="http://schemas.microsoft.com/office/word/2010/wordprocessingCanvas">
                <a:solidFill>
                  <a:srgbClr val="FFFFFF"/>
                </a:solidFill>
              </a14:hiddenFill>
            </a:ext>
          </a:extLst>
        </p:spPr>
      </p:pic>
      <p:sp>
        <p:nvSpPr>
          <p:cNvPr id="6" name="Title 1">
            <a:extLst>
              <a:ext uri="{FF2B5EF4-FFF2-40B4-BE49-F238E27FC236}">
                <a16:creationId xmlns:a16="http://schemas.microsoft.com/office/drawing/2014/main" id="{2231BF79-8108-4CC8-B311-65D739296B20}"/>
              </a:ext>
            </a:extLst>
          </p:cNvPr>
          <p:cNvSpPr txBox="1">
            <a:spLocks/>
          </p:cNvSpPr>
          <p:nvPr/>
        </p:nvSpPr>
        <p:spPr>
          <a:xfrm>
            <a:off x="307576" y="103770"/>
            <a:ext cx="11573354" cy="600865"/>
          </a:xfrm>
          <a:prstGeom prst="rect">
            <a:avLst/>
          </a:prstGeom>
        </p:spPr>
        <p:txBody>
          <a:bodyPr vert="horz" lIns="91392" tIns="45696" rIns="91392" bIns="45696" rtlCol="0" anchor="ctr">
            <a:normAutofit/>
          </a:bodyPr>
          <a:lstStyle>
            <a:lvl1pPr algn="l" defTabSz="1088291" rtl="0" eaLnBrk="1" latinLnBrk="0" hangingPunct="1">
              <a:spcBef>
                <a:spcPct val="0"/>
              </a:spcBef>
              <a:buNone/>
              <a:defRPr sz="2400" b="0" i="0" u="none" kern="1200">
                <a:solidFill>
                  <a:schemeClr val="bg2"/>
                </a:solidFill>
                <a:latin typeface="+mj-lt"/>
                <a:ea typeface="+mj-ea"/>
                <a:cs typeface="+mj-cs"/>
              </a:defRPr>
            </a:lvl1pPr>
          </a:lstStyle>
          <a:p>
            <a:r>
              <a:rPr lang="en-US" sz="3198" dirty="0">
                <a:solidFill>
                  <a:schemeClr val="bg1"/>
                </a:solidFill>
                <a:latin typeface="Adobe Clean Light" pitchFamily="34" charset="0"/>
              </a:rPr>
              <a:t>OSGi</a:t>
            </a:r>
          </a:p>
        </p:txBody>
      </p:sp>
      <p:sp>
        <p:nvSpPr>
          <p:cNvPr id="8" name="Slide Number Placeholder 3">
            <a:extLst>
              <a:ext uri="{FF2B5EF4-FFF2-40B4-BE49-F238E27FC236}">
                <a16:creationId xmlns:a16="http://schemas.microsoft.com/office/drawing/2014/main" id="{874C1EEB-6271-447B-9AD2-10E3EB5967D2}"/>
              </a:ext>
            </a:extLst>
          </p:cNvPr>
          <p:cNvSpPr txBox="1">
            <a:spLocks/>
          </p:cNvSpPr>
          <p:nvPr/>
        </p:nvSpPr>
        <p:spPr>
          <a:xfrm>
            <a:off x="5586811" y="6564267"/>
            <a:ext cx="1015206" cy="16818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z="800">
                <a:solidFill>
                  <a:prstClr val="white"/>
                </a:solidFill>
                <a:latin typeface="Adobe Clean"/>
              </a:rPr>
              <a:pPr algn="ctr"/>
              <a:t>17</a:t>
            </a:fld>
            <a:endParaRPr lang="en-US" sz="800" dirty="0">
              <a:solidFill>
                <a:prstClr val="white"/>
              </a:solidFill>
              <a:latin typeface="Adobe Clean"/>
            </a:endParaRPr>
          </a:p>
        </p:txBody>
      </p:sp>
    </p:spTree>
    <p:extLst>
      <p:ext uri="{BB962C8B-B14F-4D97-AF65-F5344CB8AC3E}">
        <p14:creationId xmlns:p14="http://schemas.microsoft.com/office/powerpoint/2010/main" val="306605530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B3E7E44-C666-4A42-8CAE-202BE7863255}"/>
              </a:ext>
            </a:extLst>
          </p:cNvPr>
          <p:cNvSpPr>
            <a:spLocks noGrp="1"/>
          </p:cNvSpPr>
          <p:nvPr>
            <p:ph idx="1"/>
          </p:nvPr>
        </p:nvSpPr>
        <p:spPr>
          <a:xfrm>
            <a:off x="320040" y="1073672"/>
            <a:ext cx="11579384" cy="5181600"/>
          </a:xfrm>
        </p:spPr>
        <p:txBody>
          <a:bodyPr>
            <a:normAutofit/>
          </a:bodyPr>
          <a:lstStyle/>
          <a:p>
            <a:pPr lvl="1"/>
            <a:r>
              <a:rPr lang="en-US" dirty="0"/>
              <a:t>Implemented using a 30-minute test</a:t>
            </a:r>
          </a:p>
          <a:p>
            <a:pPr lvl="1"/>
            <a:r>
              <a:rPr lang="en-US" dirty="0"/>
              <a:t>Traffic levels configured as part of pipeline setup</a:t>
            </a:r>
          </a:p>
          <a:p>
            <a:pPr lvl="1"/>
            <a:r>
              <a:rPr lang="en-US" dirty="0"/>
              <a:t>KPI thresholds configured as part of pipeline setup</a:t>
            </a:r>
          </a:p>
        </p:txBody>
      </p:sp>
      <p:sp>
        <p:nvSpPr>
          <p:cNvPr id="3" name="Title 2">
            <a:extLst>
              <a:ext uri="{FF2B5EF4-FFF2-40B4-BE49-F238E27FC236}">
                <a16:creationId xmlns:a16="http://schemas.microsoft.com/office/drawing/2014/main" id="{2ADC8DB2-C0CC-2D45-B2D6-029791DFDCEA}"/>
              </a:ext>
            </a:extLst>
          </p:cNvPr>
          <p:cNvSpPr>
            <a:spLocks noGrp="1"/>
          </p:cNvSpPr>
          <p:nvPr>
            <p:ph type="title"/>
          </p:nvPr>
        </p:nvSpPr>
        <p:spPr>
          <a:xfrm>
            <a:off x="320040" y="296432"/>
            <a:ext cx="11579385" cy="625475"/>
          </a:xfrm>
        </p:spPr>
        <p:txBody>
          <a:bodyPr>
            <a:normAutofit/>
          </a:bodyPr>
          <a:lstStyle/>
          <a:p>
            <a:r>
              <a:rPr lang="en-US" dirty="0"/>
              <a:t>Performance Testing</a:t>
            </a:r>
          </a:p>
        </p:txBody>
      </p:sp>
      <p:sp>
        <p:nvSpPr>
          <p:cNvPr id="2" name="Slide Number Placeholder 1">
            <a:extLst>
              <a:ext uri="{FF2B5EF4-FFF2-40B4-BE49-F238E27FC236}">
                <a16:creationId xmlns:a16="http://schemas.microsoft.com/office/drawing/2014/main" id="{740A7DE6-7AA5-044C-92CF-CF7E21B790DC}"/>
              </a:ext>
            </a:extLst>
          </p:cNvPr>
          <p:cNvSpPr>
            <a:spLocks noGrp="1"/>
          </p:cNvSpPr>
          <p:nvPr>
            <p:ph type="sldNum" sz="quarter" idx="4294967295"/>
          </p:nvPr>
        </p:nvSpPr>
        <p:spPr>
          <a:xfrm>
            <a:off x="0" y="0"/>
            <a:ext cx="0" cy="0"/>
          </a:xfrm>
        </p:spPr>
        <p:txBody>
          <a:bodyPr/>
          <a:lstStyle/>
          <a:p>
            <a:pPr algn="ctr"/>
            <a:fld id="{90156F56-D5AE-4C6F-B826-C69D1BC521BB}" type="slidenum">
              <a:rPr lang="en-US" smtClean="0"/>
              <a:pPr algn="ctr"/>
              <a:t>170</a:t>
            </a:fld>
            <a:endParaRPr lang="en-US" dirty="0"/>
          </a:p>
        </p:txBody>
      </p:sp>
      <p:pic>
        <p:nvPicPr>
          <p:cNvPr id="5" name="Picture 4">
            <a:extLst>
              <a:ext uri="{FF2B5EF4-FFF2-40B4-BE49-F238E27FC236}">
                <a16:creationId xmlns:a16="http://schemas.microsoft.com/office/drawing/2014/main" id="{4F06E9E9-97A2-6443-817D-58388CDAB2F5}"/>
              </a:ext>
            </a:extLst>
          </p:cNvPr>
          <p:cNvPicPr>
            <a:picLocks noChangeAspect="1"/>
          </p:cNvPicPr>
          <p:nvPr/>
        </p:nvPicPr>
        <p:blipFill>
          <a:blip r:embed="rId2"/>
          <a:stretch>
            <a:fillRect/>
          </a:stretch>
        </p:blipFill>
        <p:spPr>
          <a:xfrm>
            <a:off x="1537636" y="3429000"/>
            <a:ext cx="4784038" cy="2760662"/>
          </a:xfrm>
          <a:prstGeom prst="rect">
            <a:avLst/>
          </a:prstGeom>
          <a:ln>
            <a:solidFill>
              <a:schemeClr val="accent1">
                <a:shade val="50000"/>
              </a:schemeClr>
            </a:solid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614DC6BD-B27D-C646-AECD-A8C7DEED42A2}"/>
              </a:ext>
            </a:extLst>
          </p:cNvPr>
          <p:cNvPicPr>
            <a:picLocks noChangeAspect="1"/>
          </p:cNvPicPr>
          <p:nvPr/>
        </p:nvPicPr>
        <p:blipFill>
          <a:blip r:embed="rId3"/>
          <a:stretch>
            <a:fillRect/>
          </a:stretch>
        </p:blipFill>
        <p:spPr>
          <a:xfrm>
            <a:off x="7567451" y="2072640"/>
            <a:ext cx="4240533" cy="4117022"/>
          </a:xfrm>
          <a:prstGeom prst="rect">
            <a:avLst/>
          </a:prstGeom>
          <a:ln>
            <a:solidFill>
              <a:schemeClr val="accent1">
                <a:shade val="50000"/>
              </a:schemeClr>
            </a:solid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5CC6FC38-046D-7041-BA84-6C7C287A8AD3}"/>
              </a:ext>
            </a:extLst>
          </p:cNvPr>
          <p:cNvSpPr txBox="1"/>
          <p:nvPr/>
        </p:nvSpPr>
        <p:spPr>
          <a:xfrm>
            <a:off x="3886200" y="70104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917333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591734-CCAF-4E46-8479-CD7FDD711536}"/>
              </a:ext>
            </a:extLst>
          </p:cNvPr>
          <p:cNvSpPr>
            <a:spLocks noGrp="1"/>
          </p:cNvSpPr>
          <p:nvPr>
            <p:ph type="title"/>
          </p:nvPr>
        </p:nvSpPr>
        <p:spPr>
          <a:xfrm>
            <a:off x="320040" y="296432"/>
            <a:ext cx="11579385" cy="625475"/>
          </a:xfrm>
        </p:spPr>
        <p:txBody>
          <a:bodyPr>
            <a:normAutofit/>
          </a:bodyPr>
          <a:lstStyle/>
          <a:p>
            <a:r>
              <a:rPr lang="en-US" dirty="0"/>
              <a:t>Pipeline Process in Detail</a:t>
            </a:r>
          </a:p>
        </p:txBody>
      </p:sp>
      <p:sp>
        <p:nvSpPr>
          <p:cNvPr id="2" name="Slide Number Placeholder 1">
            <a:extLst>
              <a:ext uri="{FF2B5EF4-FFF2-40B4-BE49-F238E27FC236}">
                <a16:creationId xmlns:a16="http://schemas.microsoft.com/office/drawing/2014/main" id="{303CF96C-50BA-0345-8DD0-12B86C17D516}"/>
              </a:ext>
            </a:extLst>
          </p:cNvPr>
          <p:cNvSpPr>
            <a:spLocks noGrp="1"/>
          </p:cNvSpPr>
          <p:nvPr>
            <p:ph type="sldNum" sz="quarter" idx="4294967295"/>
          </p:nvPr>
        </p:nvSpPr>
        <p:spPr>
          <a:xfrm>
            <a:off x="0" y="0"/>
            <a:ext cx="0" cy="0"/>
          </a:xfrm>
        </p:spPr>
        <p:txBody>
          <a:bodyPr/>
          <a:lstStyle/>
          <a:p>
            <a:pPr algn="ctr"/>
            <a:fld id="{90156F56-D5AE-4C6F-B826-C69D1BC521BB}" type="slidenum">
              <a:rPr lang="en-US" smtClean="0"/>
              <a:pPr algn="ctr"/>
              <a:t>171</a:t>
            </a:fld>
            <a:endParaRPr lang="en-US" dirty="0"/>
          </a:p>
        </p:txBody>
      </p:sp>
      <p:pic>
        <p:nvPicPr>
          <p:cNvPr id="5" name="Content Placeholder 4">
            <a:extLst>
              <a:ext uri="{FF2B5EF4-FFF2-40B4-BE49-F238E27FC236}">
                <a16:creationId xmlns:a16="http://schemas.microsoft.com/office/drawing/2014/main" id="{5EC4792E-F587-4F46-8CA6-CEB37D5ED065}"/>
              </a:ext>
            </a:extLst>
          </p:cNvPr>
          <p:cNvPicPr>
            <a:picLocks noGrp="1" noChangeAspect="1"/>
          </p:cNvPicPr>
          <p:nvPr>
            <p:ph sz="quarter" idx="4294967295"/>
          </p:nvPr>
        </p:nvPicPr>
        <p:blipFill>
          <a:blip r:embed="rId3"/>
          <a:stretch>
            <a:fillRect/>
          </a:stretch>
        </p:blipFill>
        <p:spPr>
          <a:xfrm>
            <a:off x="1161472" y="1222375"/>
            <a:ext cx="9229725" cy="4786313"/>
          </a:xfrm>
          <a:prstGeom prst="rect">
            <a:avLst/>
          </a:prstGeom>
        </p:spPr>
      </p:pic>
    </p:spTree>
    <p:extLst>
      <p:ext uri="{BB962C8B-B14F-4D97-AF65-F5344CB8AC3E}">
        <p14:creationId xmlns:p14="http://schemas.microsoft.com/office/powerpoint/2010/main" val="343335967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497F946-282C-5741-83EB-498B28F63684}"/>
              </a:ext>
            </a:extLst>
          </p:cNvPr>
          <p:cNvSpPr>
            <a:spLocks noGrp="1"/>
          </p:cNvSpPr>
          <p:nvPr>
            <p:ph sz="quarter" idx="13"/>
          </p:nvPr>
        </p:nvSpPr>
        <p:spPr>
          <a:xfrm>
            <a:off x="794580" y="3611621"/>
            <a:ext cx="7892219" cy="1394267"/>
          </a:xfrm>
        </p:spPr>
        <p:txBody>
          <a:bodyPr>
            <a:normAutofit fontScale="92500" lnSpcReduction="20000"/>
          </a:bodyPr>
          <a:lstStyle/>
          <a:p>
            <a:r>
              <a:rPr lang="en-US" dirty="0"/>
              <a:t>Migration Tools to assist in moving to Adobe Experience Manager as a Cloud Service</a:t>
            </a:r>
          </a:p>
        </p:txBody>
      </p:sp>
      <p:sp>
        <p:nvSpPr>
          <p:cNvPr id="2" name="Slide Number Placeholder 1">
            <a:extLst>
              <a:ext uri="{FF2B5EF4-FFF2-40B4-BE49-F238E27FC236}">
                <a16:creationId xmlns:a16="http://schemas.microsoft.com/office/drawing/2014/main" id="{8BA92474-CEB8-714F-B1EF-339537469521}"/>
              </a:ext>
            </a:extLst>
          </p:cNvPr>
          <p:cNvSpPr>
            <a:spLocks noGrp="1"/>
          </p:cNvSpPr>
          <p:nvPr>
            <p:ph type="sldNum" sz="quarter" idx="4294967295"/>
          </p:nvPr>
        </p:nvSpPr>
        <p:spPr>
          <a:xfrm>
            <a:off x="0" y="6565900"/>
            <a:ext cx="1016000" cy="168275"/>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172</a:t>
            </a:fld>
            <a:endParaRPr lang="en-US" dirty="0"/>
          </a:p>
        </p:txBody>
      </p:sp>
    </p:spTree>
    <p:extLst>
      <p:ext uri="{BB962C8B-B14F-4D97-AF65-F5344CB8AC3E}">
        <p14:creationId xmlns:p14="http://schemas.microsoft.com/office/powerpoint/2010/main" val="411817427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4A9AB79-C835-1448-8122-B9EEBF1AA023}"/>
              </a:ext>
            </a:extLst>
          </p:cNvPr>
          <p:cNvSpPr>
            <a:spLocks noGrp="1"/>
          </p:cNvSpPr>
          <p:nvPr>
            <p:ph idx="1"/>
          </p:nvPr>
        </p:nvSpPr>
        <p:spPr/>
        <p:txBody>
          <a:bodyPr/>
          <a:lstStyle/>
          <a:p>
            <a:r>
              <a:rPr lang="en-US" b="1" i="1" dirty="0" err="1"/>
              <a:t>aio</a:t>
            </a:r>
            <a:r>
              <a:rPr lang="en-US" b="1" i="1" dirty="0"/>
              <a:t>-cli-plugin-</a:t>
            </a:r>
            <a:r>
              <a:rPr lang="en-US" b="1" i="1" dirty="0" err="1"/>
              <a:t>aem</a:t>
            </a:r>
            <a:r>
              <a:rPr lang="en-US" b="1" i="1" dirty="0"/>
              <a:t>-cloud-service-migration</a:t>
            </a:r>
            <a:r>
              <a:rPr lang="en-US" dirty="0"/>
              <a:t> plugin consists of two main parts:</a:t>
            </a:r>
          </a:p>
          <a:p>
            <a:r>
              <a:rPr lang="en-US" dirty="0"/>
              <a:t>User Interface</a:t>
            </a:r>
          </a:p>
          <a:p>
            <a:pPr lvl="1">
              <a:spcAft>
                <a:spcPts val="700"/>
              </a:spcAft>
            </a:pPr>
            <a:r>
              <a:rPr lang="en-US" i="1" dirty="0"/>
              <a:t>aio-cli</a:t>
            </a:r>
            <a:r>
              <a:rPr lang="en-US" dirty="0"/>
              <a:t> commands to execute one or more code refactoring tools (via chaining the tools to be executed sequentially)</a:t>
            </a:r>
          </a:p>
          <a:p>
            <a:pPr lvl="1">
              <a:spcAft>
                <a:spcPts val="700"/>
              </a:spcAft>
            </a:pPr>
            <a:r>
              <a:rPr lang="en-US" i="1" dirty="0"/>
              <a:t>config.yaml </a:t>
            </a:r>
            <a:r>
              <a:rPr lang="en-US" dirty="0"/>
              <a:t>which takes in the required input parameters</a:t>
            </a:r>
          </a:p>
          <a:p>
            <a:pPr>
              <a:spcAft>
                <a:spcPts val="700"/>
              </a:spcAft>
            </a:pPr>
            <a:r>
              <a:rPr lang="en-US" dirty="0"/>
              <a:t>Code Refactoring Tool Suite</a:t>
            </a:r>
          </a:p>
          <a:p>
            <a:pPr lvl="1">
              <a:spcAft>
                <a:spcPts val="700"/>
              </a:spcAft>
            </a:pPr>
            <a:r>
              <a:rPr lang="en-US" dirty="0"/>
              <a:t>Scanning the respective section of customer’s code and manipulating the code (based on code implementation for best practices) to produce the output which can then be validated and deployed.</a:t>
            </a:r>
          </a:p>
          <a:p>
            <a:pPr lvl="1">
              <a:spcAft>
                <a:spcPts val="700"/>
              </a:spcAft>
            </a:pPr>
            <a:r>
              <a:rPr lang="en-US" dirty="0"/>
              <a:t>Producing a summary report to record the operations performed during execution</a:t>
            </a:r>
          </a:p>
          <a:p>
            <a:endParaRPr lang="en-US" dirty="0"/>
          </a:p>
        </p:txBody>
      </p:sp>
      <p:sp>
        <p:nvSpPr>
          <p:cNvPr id="3" name="Title 2">
            <a:extLst>
              <a:ext uri="{FF2B5EF4-FFF2-40B4-BE49-F238E27FC236}">
                <a16:creationId xmlns:a16="http://schemas.microsoft.com/office/drawing/2014/main" id="{6C3385AC-6E8F-8240-B55E-AC23B4EC1FE9}"/>
              </a:ext>
            </a:extLst>
          </p:cNvPr>
          <p:cNvSpPr>
            <a:spLocks noGrp="1"/>
          </p:cNvSpPr>
          <p:nvPr>
            <p:ph type="title"/>
          </p:nvPr>
        </p:nvSpPr>
        <p:spPr/>
        <p:txBody>
          <a:bodyPr/>
          <a:lstStyle/>
          <a:p>
            <a:r>
              <a:rPr lang="en-US" dirty="0"/>
              <a:t>Unified Experience</a:t>
            </a:r>
          </a:p>
        </p:txBody>
      </p:sp>
    </p:spTree>
    <p:extLst>
      <p:ext uri="{BB962C8B-B14F-4D97-AF65-F5344CB8AC3E}">
        <p14:creationId xmlns:p14="http://schemas.microsoft.com/office/powerpoint/2010/main" val="318490477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8BCDE27-EBFF-474C-BF3D-8B8C8BF0A70D}"/>
              </a:ext>
            </a:extLst>
          </p:cNvPr>
          <p:cNvSpPr>
            <a:spLocks noGrp="1"/>
          </p:cNvSpPr>
          <p:nvPr>
            <p:ph idx="1"/>
          </p:nvPr>
        </p:nvSpPr>
        <p:spPr>
          <a:xfrm>
            <a:off x="320040" y="1073672"/>
            <a:ext cx="11579384" cy="5181600"/>
          </a:xfrm>
        </p:spPr>
        <p:txBody>
          <a:bodyPr/>
          <a:lstStyle/>
          <a:p>
            <a:r>
              <a:rPr lang="en-US" dirty="0"/>
              <a:t>Experience Manager requires a separation of content and code into discrete sub-packages to respect the split between mutable and immutable content</a:t>
            </a:r>
          </a:p>
          <a:p>
            <a:r>
              <a:rPr lang="en-US" dirty="0"/>
              <a:t>Utility </a:t>
            </a:r>
          </a:p>
          <a:p>
            <a:pPr lvl="1"/>
            <a:r>
              <a:rPr lang="en-US" dirty="0"/>
              <a:t>restructure existing project packages by separating content and code into discrete packages to be compatible with the project structure defined for Adobe Experience Manager as a Cloud Service</a:t>
            </a:r>
          </a:p>
          <a:p>
            <a:pPr lvl="1"/>
            <a:r>
              <a:rPr lang="en-US" dirty="0"/>
              <a:t>creates a compatible AEM Cloud Service project structure by creating the following deployment structure:</a:t>
            </a:r>
          </a:p>
          <a:p>
            <a:pPr lvl="2"/>
            <a:r>
              <a:rPr lang="en-US" i="1" dirty="0" err="1"/>
              <a:t>ui.apps</a:t>
            </a:r>
            <a:r>
              <a:rPr lang="en-US" i="1" dirty="0"/>
              <a:t> </a:t>
            </a:r>
            <a:r>
              <a:rPr lang="en-US" dirty="0"/>
              <a:t>package deploys to /apps and contains all the code</a:t>
            </a:r>
          </a:p>
          <a:p>
            <a:pPr lvl="2"/>
            <a:r>
              <a:rPr lang="en-US" i="1" dirty="0" err="1"/>
              <a:t>ui.content</a:t>
            </a:r>
            <a:r>
              <a:rPr lang="en-US" i="1" dirty="0"/>
              <a:t> </a:t>
            </a:r>
            <a:r>
              <a:rPr lang="en-US" dirty="0"/>
              <a:t>package </a:t>
            </a:r>
            <a:r>
              <a:rPr lang="en-US" dirty="0" err="1"/>
              <a:t>deployes</a:t>
            </a:r>
            <a:r>
              <a:rPr lang="en-US" dirty="0"/>
              <a:t> to runtime-writable areas (e.g. </a:t>
            </a:r>
            <a:r>
              <a:rPr lang="en-US" b="1" i="1" dirty="0"/>
              <a:t>/content, /conf, /home</a:t>
            </a:r>
            <a:r>
              <a:rPr lang="en-US" dirty="0"/>
              <a:t>, or anything not </a:t>
            </a:r>
            <a:r>
              <a:rPr lang="en-US" b="1" i="1" dirty="0"/>
              <a:t>/apps</a:t>
            </a:r>
            <a:r>
              <a:rPr lang="en-US" dirty="0"/>
              <a:t>) and contains all the content and configuration.</a:t>
            </a:r>
          </a:p>
          <a:p>
            <a:pPr lvl="2"/>
            <a:r>
              <a:rPr lang="en-US" i="1" dirty="0"/>
              <a:t>all</a:t>
            </a:r>
            <a:r>
              <a:rPr lang="en-US" dirty="0"/>
              <a:t> package is a container package that contains the sub-packages </a:t>
            </a:r>
            <a:r>
              <a:rPr lang="en-US" i="1" dirty="0" err="1"/>
              <a:t>ui.apps</a:t>
            </a:r>
            <a:r>
              <a:rPr lang="en-US" i="1" dirty="0"/>
              <a:t> </a:t>
            </a:r>
            <a:r>
              <a:rPr lang="en-US" dirty="0"/>
              <a:t>and </a:t>
            </a:r>
            <a:r>
              <a:rPr lang="en-US" i="1" dirty="0" err="1"/>
              <a:t>ui.content</a:t>
            </a:r>
            <a:endParaRPr lang="en-US" i="1" dirty="0"/>
          </a:p>
        </p:txBody>
      </p:sp>
      <p:sp>
        <p:nvSpPr>
          <p:cNvPr id="3" name="Title 2">
            <a:extLst>
              <a:ext uri="{FF2B5EF4-FFF2-40B4-BE49-F238E27FC236}">
                <a16:creationId xmlns:a16="http://schemas.microsoft.com/office/drawing/2014/main" id="{A2EC1D15-40A8-0749-A99D-84DDFDF4C233}"/>
              </a:ext>
            </a:extLst>
          </p:cNvPr>
          <p:cNvSpPr>
            <a:spLocks noGrp="1"/>
          </p:cNvSpPr>
          <p:nvPr>
            <p:ph type="title"/>
          </p:nvPr>
        </p:nvSpPr>
        <p:spPr>
          <a:xfrm>
            <a:off x="320040" y="296432"/>
            <a:ext cx="11579385" cy="625475"/>
          </a:xfrm>
        </p:spPr>
        <p:txBody>
          <a:bodyPr/>
          <a:lstStyle/>
          <a:p>
            <a:r>
              <a:rPr lang="en-US" dirty="0"/>
              <a:t>Repository Modernizer</a:t>
            </a:r>
          </a:p>
        </p:txBody>
      </p:sp>
    </p:spTree>
    <p:extLst>
      <p:ext uri="{BB962C8B-B14F-4D97-AF65-F5344CB8AC3E}">
        <p14:creationId xmlns:p14="http://schemas.microsoft.com/office/powerpoint/2010/main" val="370395680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402796-E0FE-1E4A-B6F6-4D4E5A480E05}"/>
              </a:ext>
            </a:extLst>
          </p:cNvPr>
          <p:cNvSpPr>
            <a:spLocks noGrp="1"/>
          </p:cNvSpPr>
          <p:nvPr>
            <p:ph idx="1"/>
          </p:nvPr>
        </p:nvSpPr>
        <p:spPr>
          <a:xfrm>
            <a:off x="320040" y="1073672"/>
            <a:ext cx="11579384" cy="5181600"/>
          </a:xfrm>
        </p:spPr>
        <p:txBody>
          <a:bodyPr/>
          <a:lstStyle/>
          <a:p>
            <a:r>
              <a:rPr lang="en-US" dirty="0"/>
              <a:t>Migrate existing asset processing workflows from on-prem or Adobe Managed Services deployments of Experience Manager to:</a:t>
            </a:r>
          </a:p>
          <a:p>
            <a:pPr lvl="1"/>
            <a:r>
              <a:rPr lang="en-US" dirty="0"/>
              <a:t>Asset processing profiles</a:t>
            </a:r>
          </a:p>
          <a:p>
            <a:pPr lvl="1"/>
            <a:r>
              <a:rPr lang="en-US" dirty="0"/>
              <a:t>OSGi Configurations</a:t>
            </a:r>
          </a:p>
          <a:p>
            <a:endParaRPr lang="en-US" dirty="0"/>
          </a:p>
        </p:txBody>
      </p:sp>
      <p:sp>
        <p:nvSpPr>
          <p:cNvPr id="2" name="Title 1">
            <a:extLst>
              <a:ext uri="{FF2B5EF4-FFF2-40B4-BE49-F238E27FC236}">
                <a16:creationId xmlns:a16="http://schemas.microsoft.com/office/drawing/2014/main" id="{182F5455-3C4D-6641-A106-8EE5AE84A3C2}"/>
              </a:ext>
            </a:extLst>
          </p:cNvPr>
          <p:cNvSpPr>
            <a:spLocks noGrp="1"/>
          </p:cNvSpPr>
          <p:nvPr>
            <p:ph type="title"/>
          </p:nvPr>
        </p:nvSpPr>
        <p:spPr>
          <a:xfrm>
            <a:off x="320040" y="296432"/>
            <a:ext cx="11579385" cy="625475"/>
          </a:xfrm>
        </p:spPr>
        <p:txBody>
          <a:bodyPr/>
          <a:lstStyle/>
          <a:p>
            <a:r>
              <a:rPr lang="en-US" dirty="0"/>
              <a:t>Asset Workflow Migration Tool</a:t>
            </a:r>
          </a:p>
        </p:txBody>
      </p:sp>
    </p:spTree>
    <p:extLst>
      <p:ext uri="{BB962C8B-B14F-4D97-AF65-F5344CB8AC3E}">
        <p14:creationId xmlns:p14="http://schemas.microsoft.com/office/powerpoint/2010/main" val="207816261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61748A-A65D-6941-9C39-DA540718F81E}"/>
              </a:ext>
            </a:extLst>
          </p:cNvPr>
          <p:cNvSpPr>
            <a:spLocks noGrp="1"/>
          </p:cNvSpPr>
          <p:nvPr>
            <p:ph idx="1"/>
          </p:nvPr>
        </p:nvSpPr>
        <p:spPr>
          <a:xfrm>
            <a:off x="320040" y="1073672"/>
            <a:ext cx="11579384" cy="5181600"/>
          </a:xfrm>
        </p:spPr>
        <p:txBody>
          <a:bodyPr/>
          <a:lstStyle/>
          <a:p>
            <a:r>
              <a:rPr lang="en-US" dirty="0"/>
              <a:t>Convert existing on prem and Adobe Managed Services (AMS) AEM Dispatcher configurations to Experience Manager as a Cloud Service Dispatcher configurations</a:t>
            </a:r>
          </a:p>
        </p:txBody>
      </p:sp>
      <p:sp>
        <p:nvSpPr>
          <p:cNvPr id="2" name="Title 1">
            <a:extLst>
              <a:ext uri="{FF2B5EF4-FFF2-40B4-BE49-F238E27FC236}">
                <a16:creationId xmlns:a16="http://schemas.microsoft.com/office/drawing/2014/main" id="{8800EB22-2D93-7345-869E-8BFC1AB3B925}"/>
              </a:ext>
            </a:extLst>
          </p:cNvPr>
          <p:cNvSpPr>
            <a:spLocks noGrp="1"/>
          </p:cNvSpPr>
          <p:nvPr>
            <p:ph type="title"/>
          </p:nvPr>
        </p:nvSpPr>
        <p:spPr>
          <a:xfrm>
            <a:off x="320040" y="296432"/>
            <a:ext cx="11579385" cy="625475"/>
          </a:xfrm>
        </p:spPr>
        <p:txBody>
          <a:bodyPr/>
          <a:lstStyle/>
          <a:p>
            <a:r>
              <a:rPr lang="en-US" dirty="0"/>
              <a:t>AEM Dispatcher Converter</a:t>
            </a:r>
          </a:p>
        </p:txBody>
      </p:sp>
    </p:spTree>
    <p:extLst>
      <p:ext uri="{BB962C8B-B14F-4D97-AF65-F5344CB8AC3E}">
        <p14:creationId xmlns:p14="http://schemas.microsoft.com/office/powerpoint/2010/main" val="320658743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4FA160A-6840-804A-BDFC-0FBB57201B13}"/>
              </a:ext>
            </a:extLst>
          </p:cNvPr>
          <p:cNvSpPr>
            <a:spLocks noGrp="1"/>
          </p:cNvSpPr>
          <p:nvPr>
            <p:ph idx="1"/>
          </p:nvPr>
        </p:nvSpPr>
        <p:spPr>
          <a:xfrm>
            <a:off x="320040" y="1073672"/>
            <a:ext cx="11579384" cy="5181600"/>
          </a:xfrm>
        </p:spPr>
        <p:txBody>
          <a:bodyPr/>
          <a:lstStyle/>
          <a:p>
            <a:r>
              <a:rPr lang="en-US" dirty="0"/>
              <a:t>Migrate existing Custom Oak Index Definitions to Adobe Experience Manager as a Cloud Service compatible Custom Oak Index Definitions</a:t>
            </a:r>
          </a:p>
          <a:p>
            <a:r>
              <a:rPr lang="en-US" dirty="0"/>
              <a:t>Two ways to create Custom Oak Index Definitions:</a:t>
            </a:r>
          </a:p>
          <a:p>
            <a:pPr lvl="1"/>
            <a:r>
              <a:rPr lang="en-US" dirty="0"/>
              <a:t>under /apps (through any custom content package)</a:t>
            </a:r>
          </a:p>
          <a:p>
            <a:pPr lvl="1"/>
            <a:r>
              <a:rPr lang="en-US" dirty="0"/>
              <a:t>directly under /</a:t>
            </a:r>
            <a:r>
              <a:rPr lang="en-US" dirty="0" err="1"/>
              <a:t>oak:index</a:t>
            </a:r>
            <a:r>
              <a:rPr lang="en-US" dirty="0"/>
              <a:t> path</a:t>
            </a:r>
          </a:p>
          <a:p>
            <a:endParaRPr lang="en-US" dirty="0"/>
          </a:p>
        </p:txBody>
      </p:sp>
      <p:sp>
        <p:nvSpPr>
          <p:cNvPr id="2" name="Title 1">
            <a:extLst>
              <a:ext uri="{FF2B5EF4-FFF2-40B4-BE49-F238E27FC236}">
                <a16:creationId xmlns:a16="http://schemas.microsoft.com/office/drawing/2014/main" id="{1FE03FB8-5B25-064C-ADC4-193D6BA0DD6A}"/>
              </a:ext>
            </a:extLst>
          </p:cNvPr>
          <p:cNvSpPr>
            <a:spLocks noGrp="1"/>
          </p:cNvSpPr>
          <p:nvPr>
            <p:ph type="title"/>
          </p:nvPr>
        </p:nvSpPr>
        <p:spPr>
          <a:xfrm>
            <a:off x="320040" y="296432"/>
            <a:ext cx="11579385" cy="625475"/>
          </a:xfrm>
        </p:spPr>
        <p:txBody>
          <a:bodyPr/>
          <a:lstStyle/>
          <a:p>
            <a:r>
              <a:rPr lang="en-US" dirty="0"/>
              <a:t>Index Converter</a:t>
            </a:r>
          </a:p>
        </p:txBody>
      </p:sp>
      <p:sp>
        <p:nvSpPr>
          <p:cNvPr id="5" name="TextBox 4">
            <a:extLst>
              <a:ext uri="{FF2B5EF4-FFF2-40B4-BE49-F238E27FC236}">
                <a16:creationId xmlns:a16="http://schemas.microsoft.com/office/drawing/2014/main" id="{E372F7E5-85D8-C842-883F-F684314D3C72}"/>
              </a:ext>
            </a:extLst>
          </p:cNvPr>
          <p:cNvSpPr txBox="1"/>
          <p:nvPr/>
        </p:nvSpPr>
        <p:spPr>
          <a:xfrm>
            <a:off x="291600" y="5621470"/>
            <a:ext cx="9979014" cy="923330"/>
          </a:xfrm>
          <a:prstGeom prst="rect">
            <a:avLst/>
          </a:prstGeom>
          <a:noFill/>
        </p:spPr>
        <p:txBody>
          <a:bodyPr wrap="none" rtlCol="0">
            <a:spAutoFit/>
          </a:bodyPr>
          <a:lstStyle/>
          <a:p>
            <a:r>
              <a:rPr lang="en-US" b="1" dirty="0"/>
              <a:t>NOTE: </a:t>
            </a:r>
            <a:r>
              <a:rPr lang="en-US" dirty="0"/>
              <a:t>Index Converter only transforms </a:t>
            </a:r>
            <a:r>
              <a:rPr lang="en-US" i="1" dirty="0" err="1"/>
              <a:t>lucene</a:t>
            </a:r>
            <a:r>
              <a:rPr lang="en-US" dirty="0"/>
              <a:t> type Custom Oak Index Definitions which are </a:t>
            </a:r>
          </a:p>
          <a:p>
            <a:r>
              <a:rPr lang="en-US" dirty="0"/>
              <a:t>present under /apps or /</a:t>
            </a:r>
            <a:r>
              <a:rPr lang="en-US" dirty="0" err="1"/>
              <a:t>oak:index</a:t>
            </a:r>
            <a:r>
              <a:rPr lang="en-US" dirty="0"/>
              <a:t>. It does not transform </a:t>
            </a:r>
            <a:r>
              <a:rPr lang="en-US" i="1" dirty="0" err="1"/>
              <a:t>lucene</a:t>
            </a:r>
            <a:r>
              <a:rPr lang="en-US" dirty="0"/>
              <a:t> type indexes which are created for </a:t>
            </a:r>
            <a:r>
              <a:rPr lang="en-US" dirty="0" err="1"/>
              <a:t>nt:base</a:t>
            </a:r>
            <a:r>
              <a:rPr lang="en-US" dirty="0"/>
              <a:t>.</a:t>
            </a:r>
          </a:p>
          <a:p>
            <a:endParaRPr lang="en-US" dirty="0"/>
          </a:p>
        </p:txBody>
      </p:sp>
    </p:spTree>
    <p:extLst>
      <p:ext uri="{BB962C8B-B14F-4D97-AF65-F5344CB8AC3E}">
        <p14:creationId xmlns:p14="http://schemas.microsoft.com/office/powerpoint/2010/main" val="266489402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069B18-5966-694B-BCA9-DE99DD826522}"/>
              </a:ext>
            </a:extLst>
          </p:cNvPr>
          <p:cNvSpPr>
            <a:spLocks noGrp="1"/>
          </p:cNvSpPr>
          <p:nvPr>
            <p:ph sz="quarter" idx="13"/>
          </p:nvPr>
        </p:nvSpPr>
        <p:spPr>
          <a:xfrm>
            <a:off x="794580" y="3611621"/>
            <a:ext cx="7892219" cy="1394267"/>
          </a:xfrm>
        </p:spPr>
        <p:txBody>
          <a:bodyPr/>
          <a:lstStyle/>
          <a:p>
            <a:r>
              <a:rPr lang="en-US" dirty="0"/>
              <a:t>Code Migration (from Static Templates to Editable Templates)</a:t>
            </a:r>
          </a:p>
        </p:txBody>
      </p:sp>
    </p:spTree>
    <p:extLst>
      <p:ext uri="{BB962C8B-B14F-4D97-AF65-F5344CB8AC3E}">
        <p14:creationId xmlns:p14="http://schemas.microsoft.com/office/powerpoint/2010/main" val="2338058638"/>
      </p:ext>
    </p:extLst>
  </p:cSld>
  <p:clrMapOvr>
    <a:masterClrMapping/>
  </p:clrMapOvr>
  <p:transition>
    <p:fade/>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58A04E-AE09-D340-945E-1A0B15BCE55C}"/>
              </a:ext>
            </a:extLst>
          </p:cNvPr>
          <p:cNvSpPr>
            <a:spLocks noGrp="1"/>
          </p:cNvSpPr>
          <p:nvPr>
            <p:ph idx="1"/>
          </p:nvPr>
        </p:nvSpPr>
        <p:spPr>
          <a:xfrm>
            <a:off x="320040" y="1073672"/>
            <a:ext cx="11579384" cy="5181600"/>
          </a:xfrm>
        </p:spPr>
        <p:txBody>
          <a:bodyPr/>
          <a:lstStyle/>
          <a:p>
            <a:r>
              <a:rPr lang="en-US" dirty="0"/>
              <a:t>Easy conversion of:</a:t>
            </a:r>
          </a:p>
          <a:p>
            <a:pPr lvl="1"/>
            <a:r>
              <a:rPr lang="en-US" dirty="0"/>
              <a:t>Static templates to editable templates</a:t>
            </a:r>
          </a:p>
          <a:p>
            <a:pPr lvl="1"/>
            <a:r>
              <a:rPr lang="en-US" dirty="0"/>
              <a:t>Design configurations to policies</a:t>
            </a:r>
          </a:p>
          <a:p>
            <a:pPr lvl="1"/>
            <a:r>
              <a:rPr lang="en-US" dirty="0"/>
              <a:t>Foundation Components to Core Components</a:t>
            </a:r>
          </a:p>
          <a:p>
            <a:pPr lvl="1"/>
            <a:r>
              <a:rPr lang="en-US" dirty="0"/>
              <a:t>Classic UI to Touch-Enabled UI</a:t>
            </a:r>
          </a:p>
          <a:p>
            <a:endParaRPr lang="en-US" dirty="0"/>
          </a:p>
          <a:p>
            <a:endParaRPr lang="en-US" dirty="0"/>
          </a:p>
          <a:p>
            <a:r>
              <a:rPr lang="en-US" dirty="0"/>
              <a:t>(More later on these tools…)</a:t>
            </a:r>
          </a:p>
          <a:p>
            <a:endParaRPr lang="en-US" dirty="0"/>
          </a:p>
        </p:txBody>
      </p:sp>
      <p:sp>
        <p:nvSpPr>
          <p:cNvPr id="2" name="Title 1">
            <a:extLst>
              <a:ext uri="{FF2B5EF4-FFF2-40B4-BE49-F238E27FC236}">
                <a16:creationId xmlns:a16="http://schemas.microsoft.com/office/drawing/2014/main" id="{342444AA-C4A9-F043-B356-AD0040B8F07C}"/>
              </a:ext>
            </a:extLst>
          </p:cNvPr>
          <p:cNvSpPr>
            <a:spLocks noGrp="1"/>
          </p:cNvSpPr>
          <p:nvPr>
            <p:ph type="title"/>
          </p:nvPr>
        </p:nvSpPr>
        <p:spPr>
          <a:xfrm>
            <a:off x="320040" y="296432"/>
            <a:ext cx="11579385" cy="625475"/>
          </a:xfrm>
        </p:spPr>
        <p:txBody>
          <a:bodyPr/>
          <a:lstStyle/>
          <a:p>
            <a:r>
              <a:rPr lang="en-US" dirty="0"/>
              <a:t>AEM Modernization Tools</a:t>
            </a:r>
          </a:p>
        </p:txBody>
      </p:sp>
      <p:sp>
        <p:nvSpPr>
          <p:cNvPr id="4" name="TextBox 3">
            <a:extLst>
              <a:ext uri="{FF2B5EF4-FFF2-40B4-BE49-F238E27FC236}">
                <a16:creationId xmlns:a16="http://schemas.microsoft.com/office/drawing/2014/main" id="{37713D5B-435A-1E4B-89A9-6D1C6D951655}"/>
              </a:ext>
            </a:extLst>
          </p:cNvPr>
          <p:cNvSpPr txBox="1"/>
          <p:nvPr/>
        </p:nvSpPr>
        <p:spPr>
          <a:xfrm>
            <a:off x="582930" y="5633600"/>
            <a:ext cx="7467109" cy="646331"/>
          </a:xfrm>
          <a:prstGeom prst="rect">
            <a:avLst/>
          </a:prstGeom>
          <a:noFill/>
        </p:spPr>
        <p:txBody>
          <a:bodyPr wrap="none" rtlCol="0">
            <a:spAutoFit/>
          </a:bodyPr>
          <a:lstStyle/>
          <a:p>
            <a:r>
              <a:rPr lang="en-US" b="1" dirty="0"/>
              <a:t>Note: </a:t>
            </a:r>
            <a:r>
              <a:rPr lang="en-US" dirty="0"/>
              <a:t>The Modernization Tools are not accessible through the </a:t>
            </a:r>
            <a:r>
              <a:rPr lang="en-US" i="1" dirty="0" err="1"/>
              <a:t>aio</a:t>
            </a:r>
            <a:r>
              <a:rPr lang="en-US" i="1" dirty="0"/>
              <a:t>-cli</a:t>
            </a:r>
            <a:r>
              <a:rPr lang="en-US" dirty="0"/>
              <a:t> interface. </a:t>
            </a:r>
          </a:p>
          <a:p>
            <a:r>
              <a:rPr lang="en-US" dirty="0"/>
              <a:t>They are uploaded to AEM from a content package</a:t>
            </a:r>
          </a:p>
        </p:txBody>
      </p:sp>
    </p:spTree>
    <p:extLst>
      <p:ext uri="{BB962C8B-B14F-4D97-AF65-F5344CB8AC3E}">
        <p14:creationId xmlns:p14="http://schemas.microsoft.com/office/powerpoint/2010/main" val="1450594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2383"/>
            <a:ext cx="12188825" cy="2471263"/>
            <a:chOff x="0" y="-2383"/>
            <a:chExt cx="12188825" cy="2471263"/>
          </a:xfrm>
        </p:grpSpPr>
        <p:sp>
          <p:nvSpPr>
            <p:cNvPr id="8" name="Rectangle 7"/>
            <p:cNvSpPr/>
            <p:nvPr/>
          </p:nvSpPr>
          <p:spPr>
            <a:xfrm>
              <a:off x="0" y="1303020"/>
              <a:ext cx="12188825" cy="116586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82" y="-2383"/>
              <a:ext cx="417909" cy="685799"/>
            </a:xfrm>
            <a:prstGeom prst="rect">
              <a:avLst/>
            </a:prstGeom>
          </p:spPr>
        </p:pic>
      </p:grpSp>
      <p:sp>
        <p:nvSpPr>
          <p:cNvPr id="3" name="Content Placeholder 2">
            <a:extLst>
              <a:ext uri="{FF2B5EF4-FFF2-40B4-BE49-F238E27FC236}">
                <a16:creationId xmlns:a16="http://schemas.microsoft.com/office/drawing/2014/main" id="{67E36293-444C-AC48-B4BB-2D8E4EAB498A}"/>
              </a:ext>
            </a:extLst>
          </p:cNvPr>
          <p:cNvSpPr>
            <a:spLocks noGrp="1"/>
          </p:cNvSpPr>
          <p:nvPr>
            <p:ph sz="quarter" idx="13"/>
          </p:nvPr>
        </p:nvSpPr>
        <p:spPr>
          <a:xfrm>
            <a:off x="794580" y="3611621"/>
            <a:ext cx="7892219" cy="1394267"/>
          </a:xfrm>
        </p:spPr>
        <p:txBody>
          <a:bodyPr/>
          <a:lstStyle/>
          <a:p>
            <a:r>
              <a:rPr lang="en-US" dirty="0"/>
              <a:t>Java Content Repository</a:t>
            </a:r>
          </a:p>
        </p:txBody>
      </p:sp>
    </p:spTree>
    <p:extLst>
      <p:ext uri="{BB962C8B-B14F-4D97-AF65-F5344CB8AC3E}">
        <p14:creationId xmlns:p14="http://schemas.microsoft.com/office/powerpoint/2010/main" val="1480302694"/>
      </p:ext>
    </p:extLst>
  </p:cSld>
  <p:clrMapOvr>
    <a:masterClrMapping/>
  </p:clrMapOvr>
  <p:transition>
    <p:fade/>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0101D1-6399-C440-8316-3F1EB31C4BC5}"/>
              </a:ext>
            </a:extLst>
          </p:cNvPr>
          <p:cNvSpPr>
            <a:spLocks noGrp="1"/>
          </p:cNvSpPr>
          <p:nvPr>
            <p:ph idx="1"/>
          </p:nvPr>
        </p:nvSpPr>
        <p:spPr>
          <a:xfrm>
            <a:off x="320040" y="1073672"/>
            <a:ext cx="11579384" cy="5181600"/>
          </a:xfrm>
        </p:spPr>
        <p:txBody>
          <a:bodyPr>
            <a:normAutofit/>
          </a:bodyPr>
          <a:lstStyle/>
          <a:p>
            <a:r>
              <a:rPr lang="en-US" dirty="0"/>
              <a:t>Suite of tools for converting legacy Experience Manager features to the current capabilities. </a:t>
            </a:r>
          </a:p>
          <a:p>
            <a:r>
              <a:rPr lang="en-US" dirty="0"/>
              <a:t>Consists of:</a:t>
            </a:r>
          </a:p>
          <a:p>
            <a:pPr lvl="1"/>
            <a:r>
              <a:rPr lang="en-US" dirty="0"/>
              <a:t>Template Conversion Tool (Static -&gt; Editable)</a:t>
            </a:r>
          </a:p>
          <a:p>
            <a:pPr lvl="1"/>
            <a:r>
              <a:rPr lang="en-US" dirty="0"/>
              <a:t>Policy Conversion Tool (Design Configurations -&gt; Policies)</a:t>
            </a:r>
          </a:p>
          <a:p>
            <a:pPr lvl="1"/>
            <a:r>
              <a:rPr lang="en-US" dirty="0"/>
              <a:t>Component Conversion Tool (Legacy -&gt; Modern/Core)</a:t>
            </a:r>
          </a:p>
          <a:p>
            <a:pPr lvl="1"/>
            <a:r>
              <a:rPr lang="en-US" dirty="0"/>
              <a:t>Dialog Conversion Tool (Classic -&gt; Touch Enabled UI)</a:t>
            </a:r>
          </a:p>
          <a:p>
            <a:endParaRPr lang="en-US" dirty="0">
              <a:hlinkClick r:id="rId3"/>
            </a:endParaRPr>
          </a:p>
        </p:txBody>
      </p:sp>
      <p:sp>
        <p:nvSpPr>
          <p:cNvPr id="2" name="Title 1">
            <a:extLst>
              <a:ext uri="{FF2B5EF4-FFF2-40B4-BE49-F238E27FC236}">
                <a16:creationId xmlns:a16="http://schemas.microsoft.com/office/drawing/2014/main" id="{BEA5C3BD-5364-AA4B-8ECB-2CA58E88A314}"/>
              </a:ext>
            </a:extLst>
          </p:cNvPr>
          <p:cNvSpPr>
            <a:spLocks noGrp="1"/>
          </p:cNvSpPr>
          <p:nvPr>
            <p:ph type="title"/>
          </p:nvPr>
        </p:nvSpPr>
        <p:spPr>
          <a:xfrm>
            <a:off x="320040" y="296432"/>
            <a:ext cx="11579385" cy="625475"/>
          </a:xfrm>
        </p:spPr>
        <p:txBody>
          <a:bodyPr>
            <a:normAutofit/>
          </a:bodyPr>
          <a:lstStyle/>
          <a:p>
            <a:r>
              <a:rPr lang="en-US" dirty="0"/>
              <a:t>AEM Modernization Tools - Toolkit to Upgrade Existing Sites </a:t>
            </a:r>
          </a:p>
        </p:txBody>
      </p:sp>
      <p:sp>
        <p:nvSpPr>
          <p:cNvPr id="4" name="Slide Number Placeholder 3">
            <a:extLst>
              <a:ext uri="{FF2B5EF4-FFF2-40B4-BE49-F238E27FC236}">
                <a16:creationId xmlns:a16="http://schemas.microsoft.com/office/drawing/2014/main" id="{9F237FBF-DF9A-2D44-988E-48A2986A3BBA}"/>
              </a:ext>
            </a:extLst>
          </p:cNvPr>
          <p:cNvSpPr>
            <a:spLocks noGrp="1"/>
          </p:cNvSpPr>
          <p:nvPr>
            <p:ph type="sldNum" sz="quarter" idx="4294967295"/>
          </p:nvPr>
        </p:nvSpPr>
        <p:spPr>
          <a:xfrm>
            <a:off x="0" y="0"/>
            <a:ext cx="0" cy="0"/>
          </a:xfrm>
        </p:spPr>
        <p:txBody>
          <a:bodyPr/>
          <a:lstStyle/>
          <a:p>
            <a:pPr algn="ctr"/>
            <a:fld id="{90156F56-D5AE-4C6F-B826-C69D1BC521BB}" type="slidenum">
              <a:rPr lang="en-US" smtClean="0"/>
              <a:pPr algn="ctr"/>
              <a:t>180</a:t>
            </a:fld>
            <a:endParaRPr lang="en-US" dirty="0"/>
          </a:p>
        </p:txBody>
      </p:sp>
    </p:spTree>
    <p:extLst>
      <p:ext uri="{BB962C8B-B14F-4D97-AF65-F5344CB8AC3E}">
        <p14:creationId xmlns:p14="http://schemas.microsoft.com/office/powerpoint/2010/main" val="249117819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91C8D3-9860-A54D-83B8-5B324118D28F}"/>
              </a:ext>
            </a:extLst>
          </p:cNvPr>
          <p:cNvSpPr>
            <a:spLocks noGrp="1"/>
          </p:cNvSpPr>
          <p:nvPr>
            <p:ph idx="1"/>
          </p:nvPr>
        </p:nvSpPr>
        <p:spPr>
          <a:xfrm>
            <a:off x="320040" y="1073672"/>
            <a:ext cx="11579384" cy="5181600"/>
          </a:xfrm>
        </p:spPr>
        <p:txBody>
          <a:bodyPr/>
          <a:lstStyle/>
          <a:p>
            <a:r>
              <a:rPr lang="en-US" dirty="0"/>
              <a:t>The Geometrixx Shapes team has decided to upgrade their Static Templates to the new Editable Templates. They want to start with converting the Home Page template over to a new structure.</a:t>
            </a:r>
          </a:p>
          <a:p>
            <a:endParaRPr lang="en-US" dirty="0"/>
          </a:p>
          <a:p>
            <a:r>
              <a:rPr lang="en-US" dirty="0"/>
              <a:t>They've already set up an initial code using the Adobe Maven AEM Archetype. The next steps are to:</a:t>
            </a:r>
          </a:p>
          <a:p>
            <a:pPr lvl="1"/>
            <a:r>
              <a:rPr lang="en-US" dirty="0"/>
              <a:t>Create a template for the Home Page derived from a base template.</a:t>
            </a:r>
          </a:p>
          <a:p>
            <a:pPr lvl="1"/>
            <a:r>
              <a:rPr lang="en-US" dirty="0"/>
              <a:t>Configure the Home Page template for containers, policies, and components.</a:t>
            </a:r>
          </a:p>
          <a:p>
            <a:pPr lvl="1"/>
            <a:r>
              <a:rPr lang="en-US" dirty="0"/>
              <a:t>Covert the existing home page to use the new editable template.</a:t>
            </a:r>
          </a:p>
          <a:p>
            <a:pPr lvl="1"/>
            <a:r>
              <a:rPr lang="en-US" dirty="0"/>
              <a:t>Verify the updated page.</a:t>
            </a:r>
          </a:p>
          <a:p>
            <a:endParaRPr lang="en-US" dirty="0"/>
          </a:p>
        </p:txBody>
      </p:sp>
      <p:sp>
        <p:nvSpPr>
          <p:cNvPr id="2" name="Title 1">
            <a:extLst>
              <a:ext uri="{FF2B5EF4-FFF2-40B4-BE49-F238E27FC236}">
                <a16:creationId xmlns:a16="http://schemas.microsoft.com/office/drawing/2014/main" id="{C5FB4BEE-DDB1-3C46-B422-DCA4EC746509}"/>
              </a:ext>
            </a:extLst>
          </p:cNvPr>
          <p:cNvSpPr>
            <a:spLocks noGrp="1"/>
          </p:cNvSpPr>
          <p:nvPr>
            <p:ph type="title"/>
          </p:nvPr>
        </p:nvSpPr>
        <p:spPr>
          <a:xfrm>
            <a:off x="320040" y="296432"/>
            <a:ext cx="11579385" cy="625475"/>
          </a:xfrm>
        </p:spPr>
        <p:txBody>
          <a:bodyPr>
            <a:normAutofit/>
          </a:bodyPr>
          <a:lstStyle/>
          <a:p>
            <a:r>
              <a:rPr lang="en-US" dirty="0"/>
              <a:t>Conversion Scenario</a:t>
            </a:r>
          </a:p>
        </p:txBody>
      </p:sp>
      <p:sp>
        <p:nvSpPr>
          <p:cNvPr id="4" name="Slide Number Placeholder 3">
            <a:extLst>
              <a:ext uri="{FF2B5EF4-FFF2-40B4-BE49-F238E27FC236}">
                <a16:creationId xmlns:a16="http://schemas.microsoft.com/office/drawing/2014/main" id="{E8CF1B22-E49C-6343-9CD5-D3D2EAAEB47C}"/>
              </a:ext>
            </a:extLst>
          </p:cNvPr>
          <p:cNvSpPr>
            <a:spLocks noGrp="1"/>
          </p:cNvSpPr>
          <p:nvPr>
            <p:ph type="sldNum" sz="quarter" idx="4294967295"/>
          </p:nvPr>
        </p:nvSpPr>
        <p:spPr>
          <a:xfrm>
            <a:off x="0" y="0"/>
            <a:ext cx="0" cy="0"/>
          </a:xfrm>
        </p:spPr>
        <p:txBody>
          <a:bodyPr/>
          <a:lstStyle/>
          <a:p>
            <a:pPr algn="ctr"/>
            <a:fld id="{90156F56-D5AE-4C6F-B826-C69D1BC521BB}" type="slidenum">
              <a:rPr lang="en-US" smtClean="0"/>
              <a:pPr algn="ctr"/>
              <a:t>181</a:t>
            </a:fld>
            <a:endParaRPr lang="en-US" dirty="0"/>
          </a:p>
        </p:txBody>
      </p:sp>
    </p:spTree>
    <p:extLst>
      <p:ext uri="{BB962C8B-B14F-4D97-AF65-F5344CB8AC3E}">
        <p14:creationId xmlns:p14="http://schemas.microsoft.com/office/powerpoint/2010/main" val="242452177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1597F3-58F2-0145-9A3B-D03A15C2AC71}"/>
              </a:ext>
            </a:extLst>
          </p:cNvPr>
          <p:cNvSpPr>
            <a:spLocks noGrp="1"/>
          </p:cNvSpPr>
          <p:nvPr>
            <p:ph type="title"/>
          </p:nvPr>
        </p:nvSpPr>
        <p:spPr>
          <a:xfrm>
            <a:off x="320040" y="296432"/>
            <a:ext cx="11579385" cy="625475"/>
          </a:xfrm>
        </p:spPr>
        <p:txBody>
          <a:bodyPr/>
          <a:lstStyle/>
          <a:p>
            <a:r>
              <a:rPr lang="en-US" dirty="0"/>
              <a:t>Step 1 – Static Template Evaluation – Annotated Template Structure</a:t>
            </a:r>
          </a:p>
        </p:txBody>
      </p:sp>
      <p:sp>
        <p:nvSpPr>
          <p:cNvPr id="4" name="Slide Number Placeholder 3">
            <a:extLst>
              <a:ext uri="{FF2B5EF4-FFF2-40B4-BE49-F238E27FC236}">
                <a16:creationId xmlns:a16="http://schemas.microsoft.com/office/drawing/2014/main" id="{5B63448D-8D52-F349-9DEC-F919607EE774}"/>
              </a:ext>
            </a:extLst>
          </p:cNvPr>
          <p:cNvSpPr>
            <a:spLocks noGrp="1"/>
          </p:cNvSpPr>
          <p:nvPr>
            <p:ph type="sldNum" sz="quarter" idx="4294967295"/>
          </p:nvPr>
        </p:nvSpPr>
        <p:spPr>
          <a:xfrm>
            <a:off x="0" y="0"/>
            <a:ext cx="0" cy="0"/>
          </a:xfrm>
        </p:spPr>
        <p:txBody>
          <a:bodyPr/>
          <a:lstStyle/>
          <a:p>
            <a:pPr algn="ctr"/>
            <a:fld id="{90156F56-D5AE-4C6F-B826-C69D1BC521BB}" type="slidenum">
              <a:rPr lang="en-US" smtClean="0"/>
              <a:pPr algn="ctr"/>
              <a:t>182</a:t>
            </a:fld>
            <a:endParaRPr lang="en-US" dirty="0"/>
          </a:p>
        </p:txBody>
      </p:sp>
      <p:pic>
        <p:nvPicPr>
          <p:cNvPr id="7" name="Picture 6">
            <a:extLst>
              <a:ext uri="{FF2B5EF4-FFF2-40B4-BE49-F238E27FC236}">
                <a16:creationId xmlns:a16="http://schemas.microsoft.com/office/drawing/2014/main" id="{F1B2F7AA-3C9C-2D48-903F-0397613DE818}"/>
              </a:ext>
            </a:extLst>
          </p:cNvPr>
          <p:cNvPicPr>
            <a:picLocks noChangeAspect="1"/>
          </p:cNvPicPr>
          <p:nvPr/>
        </p:nvPicPr>
        <p:blipFill>
          <a:blip r:embed="rId3"/>
          <a:stretch>
            <a:fillRect/>
          </a:stretch>
        </p:blipFill>
        <p:spPr>
          <a:xfrm>
            <a:off x="5076118" y="1383284"/>
            <a:ext cx="3570680" cy="4583260"/>
          </a:xfrm>
          <a:prstGeom prst="rect">
            <a:avLst/>
          </a:prstGeom>
          <a:ln>
            <a:noFill/>
          </a:ln>
          <a:effectLst>
            <a:outerShdw blurRad="292100" dist="139700" dir="2700000" algn="tl" rotWithShape="0">
              <a:srgbClr val="333333">
                <a:alpha val="65000"/>
              </a:srgbClr>
            </a:outerShdw>
          </a:effectLst>
        </p:spPr>
      </p:pic>
      <p:sp>
        <p:nvSpPr>
          <p:cNvPr id="8" name="Rectangular Callout 7">
            <a:extLst>
              <a:ext uri="{FF2B5EF4-FFF2-40B4-BE49-F238E27FC236}">
                <a16:creationId xmlns:a16="http://schemas.microsoft.com/office/drawing/2014/main" id="{97AEC93E-CA5F-BC42-99A0-2ABE76AC22CD}"/>
              </a:ext>
            </a:extLst>
          </p:cNvPr>
          <p:cNvSpPr/>
          <p:nvPr/>
        </p:nvSpPr>
        <p:spPr>
          <a:xfrm>
            <a:off x="971720" y="1885186"/>
            <a:ext cx="3257351" cy="1076244"/>
          </a:xfrm>
          <a:prstGeom prst="wedgeRectCallout">
            <a:avLst>
              <a:gd name="adj1" fmla="val 73961"/>
              <a:gd name="adj2" fmla="val 1372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99" dirty="0"/>
              <a:t>Components should be identified by the new component types, not the existing components</a:t>
            </a:r>
          </a:p>
        </p:txBody>
      </p:sp>
      <p:grpSp>
        <p:nvGrpSpPr>
          <p:cNvPr id="2" name="Group 1">
            <a:extLst>
              <a:ext uri="{FF2B5EF4-FFF2-40B4-BE49-F238E27FC236}">
                <a16:creationId xmlns:a16="http://schemas.microsoft.com/office/drawing/2014/main" id="{AF2C8A7A-6D95-6C42-A617-3153C42264EF}"/>
              </a:ext>
            </a:extLst>
          </p:cNvPr>
          <p:cNvGrpSpPr/>
          <p:nvPr/>
        </p:nvGrpSpPr>
        <p:grpSpPr>
          <a:xfrm>
            <a:off x="9756559" y="3390527"/>
            <a:ext cx="2141354" cy="839394"/>
            <a:chOff x="9644928" y="2961307"/>
            <a:chExt cx="2141912" cy="839613"/>
          </a:xfrm>
        </p:grpSpPr>
        <p:grpSp>
          <p:nvGrpSpPr>
            <p:cNvPr id="11" name="Group 10">
              <a:extLst>
                <a:ext uri="{FF2B5EF4-FFF2-40B4-BE49-F238E27FC236}">
                  <a16:creationId xmlns:a16="http://schemas.microsoft.com/office/drawing/2014/main" id="{0CEC4346-37EF-8F47-A0C9-371B5821CA42}"/>
                </a:ext>
              </a:extLst>
            </p:cNvPr>
            <p:cNvGrpSpPr/>
            <p:nvPr/>
          </p:nvGrpSpPr>
          <p:grpSpPr>
            <a:xfrm>
              <a:off x="9644928" y="2961307"/>
              <a:ext cx="2141912" cy="839613"/>
              <a:chOff x="9433055" y="1210565"/>
              <a:chExt cx="2141912" cy="839613"/>
            </a:xfrm>
          </p:grpSpPr>
          <p:sp>
            <p:nvSpPr>
              <p:cNvPr id="9" name="Rectangular Callout 8">
                <a:extLst>
                  <a:ext uri="{FF2B5EF4-FFF2-40B4-BE49-F238E27FC236}">
                    <a16:creationId xmlns:a16="http://schemas.microsoft.com/office/drawing/2014/main" id="{392E1F16-0714-E54D-B5CA-1134350D3B0B}"/>
                  </a:ext>
                </a:extLst>
              </p:cNvPr>
              <p:cNvSpPr/>
              <p:nvPr/>
            </p:nvSpPr>
            <p:spPr>
              <a:xfrm>
                <a:off x="9433056" y="1210565"/>
                <a:ext cx="2141911" cy="839613"/>
              </a:xfrm>
              <a:prstGeom prst="wedgeRectCallout">
                <a:avLst>
                  <a:gd name="adj1" fmla="val -90268"/>
                  <a:gd name="adj2" fmla="val 2119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99" dirty="0"/>
                  <a:t>Identify </a:t>
                </a:r>
                <a:r>
                  <a:rPr lang="en-US" sz="1799" b="1" i="1" dirty="0"/>
                  <a:t>Structure</a:t>
                </a:r>
                <a:r>
                  <a:rPr lang="en-US" sz="1799" dirty="0"/>
                  <a:t> components</a:t>
                </a:r>
              </a:p>
            </p:txBody>
          </p:sp>
          <p:sp>
            <p:nvSpPr>
              <p:cNvPr id="10" name="Rectangular Callout 9">
                <a:extLst>
                  <a:ext uri="{FF2B5EF4-FFF2-40B4-BE49-F238E27FC236}">
                    <a16:creationId xmlns:a16="http://schemas.microsoft.com/office/drawing/2014/main" id="{5E69BF13-7900-E14D-9B1C-30FB1EC606C3}"/>
                  </a:ext>
                </a:extLst>
              </p:cNvPr>
              <p:cNvSpPr/>
              <p:nvPr/>
            </p:nvSpPr>
            <p:spPr>
              <a:xfrm>
                <a:off x="9433055" y="1210565"/>
                <a:ext cx="2141911" cy="839613"/>
              </a:xfrm>
              <a:prstGeom prst="wedgeRectCallout">
                <a:avLst>
                  <a:gd name="adj1" fmla="val -91309"/>
                  <a:gd name="adj2" fmla="val -2255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99" dirty="0"/>
                  <a:t>Identify </a:t>
                </a:r>
                <a:r>
                  <a:rPr lang="en-US" sz="1799" b="1" i="1" dirty="0"/>
                  <a:t>Structure</a:t>
                </a:r>
                <a:r>
                  <a:rPr lang="en-US" sz="1799" dirty="0"/>
                  <a:t> components</a:t>
                </a:r>
              </a:p>
            </p:txBody>
          </p:sp>
        </p:grpSp>
        <p:sp>
          <p:nvSpPr>
            <p:cNvPr id="12" name="Rectangular Callout 11">
              <a:extLst>
                <a:ext uri="{FF2B5EF4-FFF2-40B4-BE49-F238E27FC236}">
                  <a16:creationId xmlns:a16="http://schemas.microsoft.com/office/drawing/2014/main" id="{F402CEAA-D8D0-5143-BD28-924D2C7166DC}"/>
                </a:ext>
              </a:extLst>
            </p:cNvPr>
            <p:cNvSpPr/>
            <p:nvPr/>
          </p:nvSpPr>
          <p:spPr>
            <a:xfrm>
              <a:off x="9644928" y="2961307"/>
              <a:ext cx="2141911" cy="839613"/>
            </a:xfrm>
            <a:prstGeom prst="wedgeRectCallout">
              <a:avLst>
                <a:gd name="adj1" fmla="val -92181"/>
                <a:gd name="adj2" fmla="val 100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99" dirty="0"/>
                <a:t>Identify </a:t>
              </a:r>
              <a:r>
                <a:rPr lang="en-US" sz="1799" b="1" i="1" dirty="0"/>
                <a:t>Structure</a:t>
              </a:r>
              <a:r>
                <a:rPr lang="en-US" sz="1799" dirty="0"/>
                <a:t> components</a:t>
              </a:r>
            </a:p>
          </p:txBody>
        </p:sp>
      </p:grpSp>
    </p:spTree>
    <p:extLst>
      <p:ext uri="{BB962C8B-B14F-4D97-AF65-F5344CB8AC3E}">
        <p14:creationId xmlns:p14="http://schemas.microsoft.com/office/powerpoint/2010/main" val="24517096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7E8058-EC93-944D-854A-AC1D0320F093}"/>
              </a:ext>
            </a:extLst>
          </p:cNvPr>
          <p:cNvSpPr>
            <a:spLocks noGrp="1"/>
          </p:cNvSpPr>
          <p:nvPr>
            <p:ph type="title"/>
          </p:nvPr>
        </p:nvSpPr>
        <p:spPr>
          <a:xfrm>
            <a:off x="320040" y="296432"/>
            <a:ext cx="11579385" cy="625475"/>
          </a:xfrm>
        </p:spPr>
        <p:txBody>
          <a:bodyPr/>
          <a:lstStyle/>
          <a:p>
            <a:r>
              <a:rPr lang="en-US" dirty="0"/>
              <a:t>Step 2 – Define the Structure of the Replacement Editable Template</a:t>
            </a:r>
          </a:p>
        </p:txBody>
      </p:sp>
      <p:sp>
        <p:nvSpPr>
          <p:cNvPr id="3" name="Slide Number Placeholder 2">
            <a:extLst>
              <a:ext uri="{FF2B5EF4-FFF2-40B4-BE49-F238E27FC236}">
                <a16:creationId xmlns:a16="http://schemas.microsoft.com/office/drawing/2014/main" id="{C56F6A9E-2503-BF43-A26C-81006DFD207D}"/>
              </a:ext>
            </a:extLst>
          </p:cNvPr>
          <p:cNvSpPr>
            <a:spLocks noGrp="1"/>
          </p:cNvSpPr>
          <p:nvPr>
            <p:ph type="sldNum" sz="quarter" idx="4294967295"/>
          </p:nvPr>
        </p:nvSpPr>
        <p:spPr>
          <a:xfrm>
            <a:off x="0" y="0"/>
            <a:ext cx="0" cy="0"/>
          </a:xfrm>
        </p:spPr>
        <p:txBody>
          <a:bodyPr/>
          <a:lstStyle/>
          <a:p>
            <a:pPr algn="ctr"/>
            <a:fld id="{90156F56-D5AE-4C6F-B826-C69D1BC521BB}" type="slidenum">
              <a:rPr lang="en-US" smtClean="0"/>
              <a:pPr algn="ctr"/>
              <a:t>183</a:t>
            </a:fld>
            <a:endParaRPr lang="en-US" dirty="0"/>
          </a:p>
        </p:txBody>
      </p:sp>
      <p:pic>
        <p:nvPicPr>
          <p:cNvPr id="6" name="Picture 5">
            <a:extLst>
              <a:ext uri="{FF2B5EF4-FFF2-40B4-BE49-F238E27FC236}">
                <a16:creationId xmlns:a16="http://schemas.microsoft.com/office/drawing/2014/main" id="{CEA15E78-73C6-CE47-95CC-C108CCA15D08}"/>
              </a:ext>
            </a:extLst>
          </p:cNvPr>
          <p:cNvPicPr>
            <a:picLocks noChangeAspect="1"/>
          </p:cNvPicPr>
          <p:nvPr/>
        </p:nvPicPr>
        <p:blipFill>
          <a:blip r:embed="rId2"/>
          <a:stretch>
            <a:fillRect/>
          </a:stretch>
        </p:blipFill>
        <p:spPr>
          <a:xfrm>
            <a:off x="3527641" y="1410307"/>
            <a:ext cx="5218086" cy="4410292"/>
          </a:xfrm>
          <a:prstGeom prst="rect">
            <a:avLst/>
          </a:prstGeom>
          <a:ln>
            <a:noFill/>
          </a:ln>
          <a:effectLst>
            <a:outerShdw blurRad="292100" dist="139700" dir="2700000" algn="tl" rotWithShape="0">
              <a:srgbClr val="333333">
                <a:alpha val="65000"/>
              </a:srgbClr>
            </a:outerShdw>
          </a:effectLst>
        </p:spPr>
      </p:pic>
      <p:grpSp>
        <p:nvGrpSpPr>
          <p:cNvPr id="9" name="Group 8">
            <a:extLst>
              <a:ext uri="{FF2B5EF4-FFF2-40B4-BE49-F238E27FC236}">
                <a16:creationId xmlns:a16="http://schemas.microsoft.com/office/drawing/2014/main" id="{382AE51C-BB6B-744F-BEB0-9E1CCA2E1D57}"/>
              </a:ext>
            </a:extLst>
          </p:cNvPr>
          <p:cNvGrpSpPr/>
          <p:nvPr/>
        </p:nvGrpSpPr>
        <p:grpSpPr>
          <a:xfrm>
            <a:off x="321544" y="3140397"/>
            <a:ext cx="1973252" cy="778450"/>
            <a:chOff x="304721" y="1315844"/>
            <a:chExt cx="1973766" cy="778653"/>
          </a:xfrm>
        </p:grpSpPr>
        <p:sp>
          <p:nvSpPr>
            <p:cNvPr id="7" name="Rectangular Callout 6">
              <a:extLst>
                <a:ext uri="{FF2B5EF4-FFF2-40B4-BE49-F238E27FC236}">
                  <a16:creationId xmlns:a16="http://schemas.microsoft.com/office/drawing/2014/main" id="{F3C5DA03-1854-374B-8CFB-DAE15ACA24FF}"/>
                </a:ext>
              </a:extLst>
            </p:cNvPr>
            <p:cNvSpPr/>
            <p:nvPr/>
          </p:nvSpPr>
          <p:spPr>
            <a:xfrm>
              <a:off x="304721" y="1315844"/>
              <a:ext cx="1973766" cy="778653"/>
            </a:xfrm>
            <a:prstGeom prst="wedgeRectCallout">
              <a:avLst>
                <a:gd name="adj1" fmla="val 96445"/>
                <a:gd name="adj2" fmla="val 2148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99" dirty="0"/>
                <a:t>Header and Footer</a:t>
              </a:r>
            </a:p>
          </p:txBody>
        </p:sp>
        <p:sp>
          <p:nvSpPr>
            <p:cNvPr id="8" name="Rectangular Callout 7">
              <a:extLst>
                <a:ext uri="{FF2B5EF4-FFF2-40B4-BE49-F238E27FC236}">
                  <a16:creationId xmlns:a16="http://schemas.microsoft.com/office/drawing/2014/main" id="{56212BF1-24AF-314C-9983-6F0DF2EB3D16}"/>
                </a:ext>
              </a:extLst>
            </p:cNvPr>
            <p:cNvSpPr/>
            <p:nvPr/>
          </p:nvSpPr>
          <p:spPr>
            <a:xfrm>
              <a:off x="304721" y="1315844"/>
              <a:ext cx="1973766" cy="778653"/>
            </a:xfrm>
            <a:prstGeom prst="wedgeRectCallout">
              <a:avLst>
                <a:gd name="adj1" fmla="val 97955"/>
                <a:gd name="adj2" fmla="val -2112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99" dirty="0"/>
                <a:t>Header and Footer</a:t>
              </a:r>
            </a:p>
          </p:txBody>
        </p:sp>
      </p:grpSp>
      <p:sp>
        <p:nvSpPr>
          <p:cNvPr id="10" name="Rectangular Callout 9">
            <a:extLst>
              <a:ext uri="{FF2B5EF4-FFF2-40B4-BE49-F238E27FC236}">
                <a16:creationId xmlns:a16="http://schemas.microsoft.com/office/drawing/2014/main" id="{3DB95F32-AC86-8945-A7AA-E5C3CA2A6DEB}"/>
              </a:ext>
            </a:extLst>
          </p:cNvPr>
          <p:cNvSpPr/>
          <p:nvPr/>
        </p:nvSpPr>
        <p:spPr>
          <a:xfrm>
            <a:off x="9078974" y="1282691"/>
            <a:ext cx="1055452" cy="481665"/>
          </a:xfrm>
          <a:prstGeom prst="wedgeRectCallout">
            <a:avLst>
              <a:gd name="adj1" fmla="val -136235"/>
              <a:gd name="adj2" fmla="val 2043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99" dirty="0"/>
              <a:t>Carousel</a:t>
            </a:r>
          </a:p>
        </p:txBody>
      </p:sp>
      <p:grpSp>
        <p:nvGrpSpPr>
          <p:cNvPr id="15" name="Group 14">
            <a:extLst>
              <a:ext uri="{FF2B5EF4-FFF2-40B4-BE49-F238E27FC236}">
                <a16:creationId xmlns:a16="http://schemas.microsoft.com/office/drawing/2014/main" id="{887526D7-44B3-1941-BEAE-B4FD4812E8E9}"/>
              </a:ext>
            </a:extLst>
          </p:cNvPr>
          <p:cNvGrpSpPr/>
          <p:nvPr/>
        </p:nvGrpSpPr>
        <p:grpSpPr>
          <a:xfrm>
            <a:off x="9067682" y="5194574"/>
            <a:ext cx="1636286" cy="481665"/>
            <a:chOff x="9369542" y="3812282"/>
            <a:chExt cx="1636712" cy="481790"/>
          </a:xfrm>
        </p:grpSpPr>
        <p:sp>
          <p:nvSpPr>
            <p:cNvPr id="12" name="Rectangular Callout 11">
              <a:extLst>
                <a:ext uri="{FF2B5EF4-FFF2-40B4-BE49-F238E27FC236}">
                  <a16:creationId xmlns:a16="http://schemas.microsoft.com/office/drawing/2014/main" id="{7CC6E916-6CB0-014A-88A7-7F724E9081DA}"/>
                </a:ext>
              </a:extLst>
            </p:cNvPr>
            <p:cNvSpPr/>
            <p:nvPr/>
          </p:nvSpPr>
          <p:spPr>
            <a:xfrm>
              <a:off x="9369542" y="3812282"/>
              <a:ext cx="1636712" cy="481790"/>
            </a:xfrm>
            <a:prstGeom prst="wedgeRectCallout">
              <a:avLst>
                <a:gd name="adj1" fmla="val -176433"/>
                <a:gd name="adj2" fmla="val -3048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99" dirty="0"/>
                <a:t>Two Columns</a:t>
              </a:r>
            </a:p>
          </p:txBody>
        </p:sp>
        <p:sp>
          <p:nvSpPr>
            <p:cNvPr id="14" name="Rectangular Callout 13">
              <a:extLst>
                <a:ext uri="{FF2B5EF4-FFF2-40B4-BE49-F238E27FC236}">
                  <a16:creationId xmlns:a16="http://schemas.microsoft.com/office/drawing/2014/main" id="{71F0795D-7B3D-6645-98C5-67DA99017A3B}"/>
                </a:ext>
              </a:extLst>
            </p:cNvPr>
            <p:cNvSpPr/>
            <p:nvPr/>
          </p:nvSpPr>
          <p:spPr>
            <a:xfrm>
              <a:off x="9369542" y="3812282"/>
              <a:ext cx="1636712" cy="481790"/>
            </a:xfrm>
            <a:prstGeom prst="wedgeRectCallout">
              <a:avLst>
                <a:gd name="adj1" fmla="val -91949"/>
                <a:gd name="adj2" fmla="val -4529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99" dirty="0"/>
                <a:t>Two Columns</a:t>
              </a:r>
            </a:p>
          </p:txBody>
        </p:sp>
      </p:grpSp>
      <p:grpSp>
        <p:nvGrpSpPr>
          <p:cNvPr id="17" name="Group 16">
            <a:extLst>
              <a:ext uri="{FF2B5EF4-FFF2-40B4-BE49-F238E27FC236}">
                <a16:creationId xmlns:a16="http://schemas.microsoft.com/office/drawing/2014/main" id="{70A34E71-8C6D-654B-8EA7-98336C7931C1}"/>
              </a:ext>
            </a:extLst>
          </p:cNvPr>
          <p:cNvGrpSpPr/>
          <p:nvPr/>
        </p:nvGrpSpPr>
        <p:grpSpPr>
          <a:xfrm>
            <a:off x="4266011" y="5681522"/>
            <a:ext cx="1828403" cy="627736"/>
            <a:chOff x="761171" y="5435929"/>
            <a:chExt cx="1828879" cy="627900"/>
          </a:xfrm>
        </p:grpSpPr>
        <p:sp>
          <p:nvSpPr>
            <p:cNvPr id="13" name="Rectangular Callout 12">
              <a:extLst>
                <a:ext uri="{FF2B5EF4-FFF2-40B4-BE49-F238E27FC236}">
                  <a16:creationId xmlns:a16="http://schemas.microsoft.com/office/drawing/2014/main" id="{BA645758-6B34-5940-939F-D87387136521}"/>
                </a:ext>
              </a:extLst>
            </p:cNvPr>
            <p:cNvSpPr/>
            <p:nvPr/>
          </p:nvSpPr>
          <p:spPr>
            <a:xfrm>
              <a:off x="761171" y="5435929"/>
              <a:ext cx="1828879" cy="627900"/>
            </a:xfrm>
            <a:prstGeom prst="wedgeRectCallout">
              <a:avLst>
                <a:gd name="adj1" fmla="val -60931"/>
                <a:gd name="adj2" fmla="val -4736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99" dirty="0"/>
                <a:t>Nested Structure Components</a:t>
              </a:r>
            </a:p>
          </p:txBody>
        </p:sp>
        <p:sp>
          <p:nvSpPr>
            <p:cNvPr id="16" name="Rectangular Callout 15">
              <a:extLst>
                <a:ext uri="{FF2B5EF4-FFF2-40B4-BE49-F238E27FC236}">
                  <a16:creationId xmlns:a16="http://schemas.microsoft.com/office/drawing/2014/main" id="{CB4F589F-7D30-BF48-A83E-8A8253888FFC}"/>
                </a:ext>
              </a:extLst>
            </p:cNvPr>
            <p:cNvSpPr/>
            <p:nvPr/>
          </p:nvSpPr>
          <p:spPr>
            <a:xfrm>
              <a:off x="761171" y="5435929"/>
              <a:ext cx="1828879" cy="627900"/>
            </a:xfrm>
            <a:prstGeom prst="wedgeRectCallout">
              <a:avLst>
                <a:gd name="adj1" fmla="val 65974"/>
                <a:gd name="adj2" fmla="val -317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99" dirty="0"/>
                <a:t>Nested Structure Components</a:t>
              </a:r>
            </a:p>
          </p:txBody>
        </p:sp>
      </p:grpSp>
    </p:spTree>
    <p:extLst>
      <p:ext uri="{BB962C8B-B14F-4D97-AF65-F5344CB8AC3E}">
        <p14:creationId xmlns:p14="http://schemas.microsoft.com/office/powerpoint/2010/main" val="281153340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5DA154E-EE9B-2443-B378-6B2BDABDB2BB}"/>
              </a:ext>
            </a:extLst>
          </p:cNvPr>
          <p:cNvSpPr>
            <a:spLocks noGrp="1"/>
          </p:cNvSpPr>
          <p:nvPr>
            <p:ph idx="1"/>
          </p:nvPr>
        </p:nvSpPr>
        <p:spPr>
          <a:xfrm>
            <a:off x="320040" y="1073672"/>
            <a:ext cx="11579384" cy="5181600"/>
          </a:xfrm>
        </p:spPr>
        <p:txBody>
          <a:bodyPr/>
          <a:lstStyle/>
          <a:p>
            <a:r>
              <a:rPr lang="en-US" dirty="0"/>
              <a:t>Page Template/Structure Conversion Tool</a:t>
            </a:r>
          </a:p>
          <a:p>
            <a:r>
              <a:rPr lang="en-US" dirty="0"/>
              <a:t>Convert from a legacy static template to an editable template in three steps:</a:t>
            </a:r>
          </a:p>
          <a:p>
            <a:pPr lvl="1"/>
            <a:r>
              <a:rPr lang="en-US" dirty="0"/>
              <a:t>Convert Page Structure</a:t>
            </a:r>
          </a:p>
          <a:p>
            <a:pPr lvl="1"/>
            <a:r>
              <a:rPr lang="en-US" dirty="0"/>
              <a:t>Convert all parsys components to responsive grids</a:t>
            </a:r>
          </a:p>
          <a:p>
            <a:pPr lvl="1"/>
            <a:r>
              <a:rPr lang="en-US" dirty="0"/>
              <a:t>Convert all column controls to a new responsive grid structure, each column is its own responsive grid.</a:t>
            </a:r>
          </a:p>
          <a:p>
            <a:endParaRPr lang="en-US" dirty="0"/>
          </a:p>
        </p:txBody>
      </p:sp>
      <p:sp>
        <p:nvSpPr>
          <p:cNvPr id="4" name="Title 3">
            <a:extLst>
              <a:ext uri="{FF2B5EF4-FFF2-40B4-BE49-F238E27FC236}">
                <a16:creationId xmlns:a16="http://schemas.microsoft.com/office/drawing/2014/main" id="{E54D6605-A70E-F34B-B232-6DA8FDC6E981}"/>
              </a:ext>
            </a:extLst>
          </p:cNvPr>
          <p:cNvSpPr>
            <a:spLocks noGrp="1"/>
          </p:cNvSpPr>
          <p:nvPr>
            <p:ph type="title"/>
          </p:nvPr>
        </p:nvSpPr>
        <p:spPr>
          <a:xfrm>
            <a:off x="320040" y="296432"/>
            <a:ext cx="11579385" cy="625475"/>
          </a:xfrm>
        </p:spPr>
        <p:txBody>
          <a:bodyPr>
            <a:normAutofit/>
          </a:bodyPr>
          <a:lstStyle/>
          <a:p>
            <a:r>
              <a:rPr lang="en-US" dirty="0"/>
              <a:t>Step 3 – Convert a Page</a:t>
            </a:r>
          </a:p>
        </p:txBody>
      </p:sp>
      <p:sp>
        <p:nvSpPr>
          <p:cNvPr id="3" name="Slide Number Placeholder 2">
            <a:extLst>
              <a:ext uri="{FF2B5EF4-FFF2-40B4-BE49-F238E27FC236}">
                <a16:creationId xmlns:a16="http://schemas.microsoft.com/office/drawing/2014/main" id="{E4631E58-B67E-3845-BEF1-C4E26C826123}"/>
              </a:ext>
            </a:extLst>
          </p:cNvPr>
          <p:cNvSpPr>
            <a:spLocks noGrp="1"/>
          </p:cNvSpPr>
          <p:nvPr>
            <p:ph type="sldNum" sz="quarter" idx="4294967295"/>
          </p:nvPr>
        </p:nvSpPr>
        <p:spPr>
          <a:xfrm>
            <a:off x="0" y="6565900"/>
            <a:ext cx="1016000" cy="168275"/>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184</a:t>
            </a:fld>
            <a:endParaRPr lang="en-US" dirty="0"/>
          </a:p>
        </p:txBody>
      </p:sp>
    </p:spTree>
    <p:extLst>
      <p:ext uri="{BB962C8B-B14F-4D97-AF65-F5344CB8AC3E}">
        <p14:creationId xmlns:p14="http://schemas.microsoft.com/office/powerpoint/2010/main" val="156804703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B9C6B6B-EF41-5E4D-981F-0E900360A7E7}"/>
              </a:ext>
            </a:extLst>
          </p:cNvPr>
          <p:cNvPicPr>
            <a:picLocks noChangeAspect="1"/>
          </p:cNvPicPr>
          <p:nvPr/>
        </p:nvPicPr>
        <p:blipFill>
          <a:blip r:embed="rId2"/>
          <a:stretch>
            <a:fillRect/>
          </a:stretch>
        </p:blipFill>
        <p:spPr>
          <a:xfrm>
            <a:off x="2501049" y="1550859"/>
            <a:ext cx="6656006" cy="3871484"/>
          </a:xfrm>
          <a:prstGeom prst="rect">
            <a:avLst/>
          </a:prstGeom>
          <a:ln>
            <a:noFill/>
          </a:ln>
          <a:effectLst>
            <a:outerShdw blurRad="292100" dist="139700" dir="2700000" algn="tl" rotWithShape="0">
              <a:srgbClr val="333333">
                <a:alpha val="65000"/>
              </a:srgbClr>
            </a:outerShdw>
          </a:effectLst>
        </p:spPr>
      </p:pic>
      <p:sp>
        <p:nvSpPr>
          <p:cNvPr id="5" name="Title 4">
            <a:extLst>
              <a:ext uri="{FF2B5EF4-FFF2-40B4-BE49-F238E27FC236}">
                <a16:creationId xmlns:a16="http://schemas.microsoft.com/office/drawing/2014/main" id="{184883AD-B49B-6042-BA09-F69CCE2EE986}"/>
              </a:ext>
            </a:extLst>
          </p:cNvPr>
          <p:cNvSpPr>
            <a:spLocks noGrp="1"/>
          </p:cNvSpPr>
          <p:nvPr>
            <p:ph type="title"/>
          </p:nvPr>
        </p:nvSpPr>
        <p:spPr>
          <a:xfrm>
            <a:off x="320040" y="296432"/>
            <a:ext cx="11579385" cy="625475"/>
          </a:xfrm>
        </p:spPr>
        <p:txBody>
          <a:bodyPr/>
          <a:lstStyle/>
          <a:p>
            <a:r>
              <a:rPr lang="en-US" dirty="0"/>
              <a:t>Page Conversion Configuration</a:t>
            </a:r>
          </a:p>
        </p:txBody>
      </p:sp>
      <p:sp>
        <p:nvSpPr>
          <p:cNvPr id="4" name="Slide Number Placeholder 3">
            <a:extLst>
              <a:ext uri="{FF2B5EF4-FFF2-40B4-BE49-F238E27FC236}">
                <a16:creationId xmlns:a16="http://schemas.microsoft.com/office/drawing/2014/main" id="{85B7BE33-C6C3-BE4E-BFFB-C462F88112D4}"/>
              </a:ext>
            </a:extLst>
          </p:cNvPr>
          <p:cNvSpPr>
            <a:spLocks noGrp="1"/>
          </p:cNvSpPr>
          <p:nvPr>
            <p:ph type="sldNum" sz="quarter" idx="4294967295"/>
          </p:nvPr>
        </p:nvSpPr>
        <p:spPr>
          <a:xfrm>
            <a:off x="0" y="0"/>
            <a:ext cx="0" cy="0"/>
          </a:xfrm>
        </p:spPr>
        <p:txBody>
          <a:bodyPr/>
          <a:lstStyle/>
          <a:p>
            <a:pPr algn="ctr"/>
            <a:fld id="{90156F56-D5AE-4C6F-B826-C69D1BC521BB}" type="slidenum">
              <a:rPr lang="en-US" smtClean="0"/>
              <a:pPr algn="ctr"/>
              <a:t>185</a:t>
            </a:fld>
            <a:endParaRPr lang="en-US" dirty="0"/>
          </a:p>
        </p:txBody>
      </p:sp>
      <p:grpSp>
        <p:nvGrpSpPr>
          <p:cNvPr id="9" name="Group 8">
            <a:extLst>
              <a:ext uri="{FF2B5EF4-FFF2-40B4-BE49-F238E27FC236}">
                <a16:creationId xmlns:a16="http://schemas.microsoft.com/office/drawing/2014/main" id="{5E2E4D8C-307C-EC4F-BDD7-7AE3B01798DD}"/>
              </a:ext>
            </a:extLst>
          </p:cNvPr>
          <p:cNvGrpSpPr/>
          <p:nvPr/>
        </p:nvGrpSpPr>
        <p:grpSpPr>
          <a:xfrm>
            <a:off x="8733124" y="3032207"/>
            <a:ext cx="3257351" cy="1076244"/>
            <a:chOff x="7782664" y="1160681"/>
            <a:chExt cx="3258199" cy="1076524"/>
          </a:xfrm>
        </p:grpSpPr>
        <p:sp>
          <p:nvSpPr>
            <p:cNvPr id="7" name="Rectangular Callout 6">
              <a:extLst>
                <a:ext uri="{FF2B5EF4-FFF2-40B4-BE49-F238E27FC236}">
                  <a16:creationId xmlns:a16="http://schemas.microsoft.com/office/drawing/2014/main" id="{AE29278D-1011-9946-A8E9-5970B0937B9B}"/>
                </a:ext>
              </a:extLst>
            </p:cNvPr>
            <p:cNvSpPr/>
            <p:nvPr/>
          </p:nvSpPr>
          <p:spPr>
            <a:xfrm>
              <a:off x="7782664" y="1160681"/>
              <a:ext cx="3258199" cy="1076524"/>
            </a:xfrm>
            <a:prstGeom prst="wedgeRectCallout">
              <a:avLst>
                <a:gd name="adj1" fmla="val -94689"/>
                <a:gd name="adj2" fmla="val -269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99" dirty="0"/>
                <a:t>Capture responsive grid names from the editable template.  These will become the parsys replacements</a:t>
              </a:r>
            </a:p>
          </p:txBody>
        </p:sp>
        <p:sp>
          <p:nvSpPr>
            <p:cNvPr id="8" name="Rectangular Callout 7">
              <a:extLst>
                <a:ext uri="{FF2B5EF4-FFF2-40B4-BE49-F238E27FC236}">
                  <a16:creationId xmlns:a16="http://schemas.microsoft.com/office/drawing/2014/main" id="{F022C68B-D1AA-364D-B3F9-1AE80E0F12BE}"/>
                </a:ext>
              </a:extLst>
            </p:cNvPr>
            <p:cNvSpPr/>
            <p:nvPr/>
          </p:nvSpPr>
          <p:spPr>
            <a:xfrm>
              <a:off x="7782664" y="1160681"/>
              <a:ext cx="3258199" cy="1076524"/>
            </a:xfrm>
            <a:prstGeom prst="wedgeRectCallout">
              <a:avLst>
                <a:gd name="adj1" fmla="val -83380"/>
                <a:gd name="adj2" fmla="val 58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99" dirty="0"/>
                <a:t>Capture responsive grid names from the Editable template.  These will become the </a:t>
              </a:r>
              <a:r>
                <a:rPr lang="en-US" sz="1799" b="1" i="1" dirty="0"/>
                <a:t>parsys</a:t>
              </a:r>
              <a:r>
                <a:rPr lang="en-US" sz="1799" dirty="0"/>
                <a:t> replacements.</a:t>
              </a:r>
            </a:p>
          </p:txBody>
        </p:sp>
      </p:grpSp>
      <p:sp>
        <p:nvSpPr>
          <p:cNvPr id="10" name="Rectangular Callout 9">
            <a:extLst>
              <a:ext uri="{FF2B5EF4-FFF2-40B4-BE49-F238E27FC236}">
                <a16:creationId xmlns:a16="http://schemas.microsoft.com/office/drawing/2014/main" id="{8AA06FBA-AC89-094C-AB18-815CCE0958F5}"/>
              </a:ext>
            </a:extLst>
          </p:cNvPr>
          <p:cNvSpPr/>
          <p:nvPr/>
        </p:nvSpPr>
        <p:spPr>
          <a:xfrm>
            <a:off x="321545" y="3734668"/>
            <a:ext cx="2208284" cy="1218983"/>
          </a:xfrm>
          <a:prstGeom prst="wedgeRectCallout">
            <a:avLst>
              <a:gd name="adj1" fmla="val 70581"/>
              <a:gd name="adj2" fmla="val -913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99" dirty="0"/>
              <a:t>Component order in the </a:t>
            </a:r>
            <a:r>
              <a:rPr lang="en-US" sz="1799" b="1" i="1" dirty="0"/>
              <a:t>root</a:t>
            </a:r>
            <a:r>
              <a:rPr lang="en-US" sz="1799" dirty="0"/>
              <a:t> layout container/responsive grid</a:t>
            </a:r>
          </a:p>
        </p:txBody>
      </p:sp>
      <p:sp>
        <p:nvSpPr>
          <p:cNvPr id="17" name="Rectangular Callout 16">
            <a:extLst>
              <a:ext uri="{FF2B5EF4-FFF2-40B4-BE49-F238E27FC236}">
                <a16:creationId xmlns:a16="http://schemas.microsoft.com/office/drawing/2014/main" id="{F42920F5-3AD1-3F41-9394-384931A1C7EF}"/>
              </a:ext>
            </a:extLst>
          </p:cNvPr>
          <p:cNvSpPr/>
          <p:nvPr/>
        </p:nvSpPr>
        <p:spPr>
          <a:xfrm>
            <a:off x="612386" y="1392037"/>
            <a:ext cx="1497245" cy="705907"/>
          </a:xfrm>
          <a:prstGeom prst="wedgeRectCallout">
            <a:avLst>
              <a:gd name="adj1" fmla="val 88003"/>
              <a:gd name="adj2" fmla="val 480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99" dirty="0"/>
              <a:t>Original Static template</a:t>
            </a:r>
          </a:p>
        </p:txBody>
      </p:sp>
      <p:sp>
        <p:nvSpPr>
          <p:cNvPr id="18" name="Rectangular Callout 17">
            <a:extLst>
              <a:ext uri="{FF2B5EF4-FFF2-40B4-BE49-F238E27FC236}">
                <a16:creationId xmlns:a16="http://schemas.microsoft.com/office/drawing/2014/main" id="{798CA25E-DE3F-E442-87A1-4E708A6FD66F}"/>
              </a:ext>
            </a:extLst>
          </p:cNvPr>
          <p:cNvSpPr/>
          <p:nvPr/>
        </p:nvSpPr>
        <p:spPr>
          <a:xfrm>
            <a:off x="612385" y="2406694"/>
            <a:ext cx="1497245" cy="705907"/>
          </a:xfrm>
          <a:prstGeom prst="wedgeRectCallout">
            <a:avLst>
              <a:gd name="adj1" fmla="val 86329"/>
              <a:gd name="adj2" fmla="val -495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99" dirty="0"/>
              <a:t>New Editable template</a:t>
            </a:r>
          </a:p>
        </p:txBody>
      </p:sp>
      <p:sp>
        <p:nvSpPr>
          <p:cNvPr id="19" name="Rectangular Callout 18">
            <a:extLst>
              <a:ext uri="{FF2B5EF4-FFF2-40B4-BE49-F238E27FC236}">
                <a16:creationId xmlns:a16="http://schemas.microsoft.com/office/drawing/2014/main" id="{10944BEC-324C-F247-8F18-B9F2732EDAC4}"/>
              </a:ext>
            </a:extLst>
          </p:cNvPr>
          <p:cNvSpPr/>
          <p:nvPr/>
        </p:nvSpPr>
        <p:spPr>
          <a:xfrm>
            <a:off x="8976780" y="1383291"/>
            <a:ext cx="2359782" cy="871700"/>
          </a:xfrm>
          <a:prstGeom prst="wedgeRectCallout">
            <a:avLst>
              <a:gd name="adj1" fmla="val -115200"/>
              <a:gd name="adj2" fmla="val 871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99" b="1" i="1" dirty="0"/>
              <a:t>sling:resourceType </a:t>
            </a:r>
            <a:r>
              <a:rPr lang="en-US" sz="1799" dirty="0"/>
              <a:t>for new page-rendering component</a:t>
            </a:r>
          </a:p>
        </p:txBody>
      </p:sp>
    </p:spTree>
    <p:extLst>
      <p:ext uri="{BB962C8B-B14F-4D97-AF65-F5344CB8AC3E}">
        <p14:creationId xmlns:p14="http://schemas.microsoft.com/office/powerpoint/2010/main" val="169209249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B4C44-C385-FA4E-AE2E-EF3541F86BC0}"/>
              </a:ext>
            </a:extLst>
          </p:cNvPr>
          <p:cNvSpPr>
            <a:spLocks noGrp="1"/>
          </p:cNvSpPr>
          <p:nvPr>
            <p:ph type="title"/>
          </p:nvPr>
        </p:nvSpPr>
        <p:spPr>
          <a:xfrm>
            <a:off x="320040" y="296432"/>
            <a:ext cx="11579385" cy="625475"/>
          </a:xfrm>
        </p:spPr>
        <p:txBody>
          <a:bodyPr/>
          <a:lstStyle/>
          <a:p>
            <a:r>
              <a:rPr lang="en-US" dirty="0"/>
              <a:t>Page Template/Structure Conversion Tool</a:t>
            </a:r>
          </a:p>
        </p:txBody>
      </p:sp>
      <p:sp>
        <p:nvSpPr>
          <p:cNvPr id="3" name="Slide Number Placeholder 2">
            <a:extLst>
              <a:ext uri="{FF2B5EF4-FFF2-40B4-BE49-F238E27FC236}">
                <a16:creationId xmlns:a16="http://schemas.microsoft.com/office/drawing/2014/main" id="{1A1C01E8-13F0-644E-A5CB-AD9AC3F4EBAE}"/>
              </a:ext>
            </a:extLst>
          </p:cNvPr>
          <p:cNvSpPr>
            <a:spLocks noGrp="1"/>
          </p:cNvSpPr>
          <p:nvPr>
            <p:ph type="sldNum" sz="quarter" idx="4294967295"/>
          </p:nvPr>
        </p:nvSpPr>
        <p:spPr>
          <a:xfrm>
            <a:off x="0" y="0"/>
            <a:ext cx="0" cy="0"/>
          </a:xfrm>
        </p:spPr>
        <p:txBody>
          <a:bodyPr/>
          <a:lstStyle/>
          <a:p>
            <a:pPr algn="ctr"/>
            <a:fld id="{90156F56-D5AE-4C6F-B826-C69D1BC521BB}" type="slidenum">
              <a:rPr lang="en-US" smtClean="0"/>
              <a:pPr algn="ctr"/>
              <a:t>186</a:t>
            </a:fld>
            <a:endParaRPr lang="en-US" dirty="0"/>
          </a:p>
        </p:txBody>
      </p:sp>
      <p:pic>
        <p:nvPicPr>
          <p:cNvPr id="5" name="Picture 4">
            <a:extLst>
              <a:ext uri="{FF2B5EF4-FFF2-40B4-BE49-F238E27FC236}">
                <a16:creationId xmlns:a16="http://schemas.microsoft.com/office/drawing/2014/main" id="{D84DB971-33CC-D04E-AAD7-6BBF362F5810}"/>
              </a:ext>
            </a:extLst>
          </p:cNvPr>
          <p:cNvPicPr>
            <a:picLocks noChangeAspect="1"/>
          </p:cNvPicPr>
          <p:nvPr/>
        </p:nvPicPr>
        <p:blipFill>
          <a:blip r:embed="rId2"/>
          <a:stretch>
            <a:fillRect/>
          </a:stretch>
        </p:blipFill>
        <p:spPr>
          <a:xfrm>
            <a:off x="1366569" y="2451751"/>
            <a:ext cx="9292892" cy="2146951"/>
          </a:xfrm>
          <a:prstGeom prst="rect">
            <a:avLst/>
          </a:prstGeom>
          <a:ln>
            <a:noFill/>
          </a:ln>
          <a:effectLst>
            <a:outerShdw blurRad="292100" dist="139700" dir="2700000" algn="tl" rotWithShape="0">
              <a:srgbClr val="333333">
                <a:alpha val="65000"/>
              </a:srgbClr>
            </a:outerShdw>
          </a:effectLst>
        </p:spPr>
      </p:pic>
      <p:sp>
        <p:nvSpPr>
          <p:cNvPr id="6" name="Rectangular Callout 5">
            <a:extLst>
              <a:ext uri="{FF2B5EF4-FFF2-40B4-BE49-F238E27FC236}">
                <a16:creationId xmlns:a16="http://schemas.microsoft.com/office/drawing/2014/main" id="{3BF814C4-A902-654E-9D98-00D10AC3896C}"/>
              </a:ext>
            </a:extLst>
          </p:cNvPr>
          <p:cNvSpPr/>
          <p:nvPr/>
        </p:nvSpPr>
        <p:spPr>
          <a:xfrm>
            <a:off x="462179" y="4981350"/>
            <a:ext cx="2532351" cy="517037"/>
          </a:xfrm>
          <a:prstGeom prst="wedgeRectCallout">
            <a:avLst>
              <a:gd name="adj1" fmla="val 31772"/>
              <a:gd name="adj2" fmla="val -1898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99" dirty="0"/>
              <a:t>Page(s) to be converted</a:t>
            </a:r>
          </a:p>
        </p:txBody>
      </p:sp>
      <p:sp>
        <p:nvSpPr>
          <p:cNvPr id="7" name="Rectangular Callout 6">
            <a:extLst>
              <a:ext uri="{FF2B5EF4-FFF2-40B4-BE49-F238E27FC236}">
                <a16:creationId xmlns:a16="http://schemas.microsoft.com/office/drawing/2014/main" id="{C9611337-57D1-414B-BDFF-6CE9F3209D63}"/>
              </a:ext>
            </a:extLst>
          </p:cNvPr>
          <p:cNvSpPr/>
          <p:nvPr/>
        </p:nvSpPr>
        <p:spPr>
          <a:xfrm>
            <a:off x="4872280" y="5064856"/>
            <a:ext cx="1641148" cy="517037"/>
          </a:xfrm>
          <a:prstGeom prst="wedgeRectCallout">
            <a:avLst>
              <a:gd name="adj1" fmla="val 31772"/>
              <a:gd name="adj2" fmla="val -1898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99" dirty="0"/>
              <a:t>Static template</a:t>
            </a:r>
          </a:p>
        </p:txBody>
      </p:sp>
      <p:sp>
        <p:nvSpPr>
          <p:cNvPr id="8" name="Rectangular Callout 7">
            <a:extLst>
              <a:ext uri="{FF2B5EF4-FFF2-40B4-BE49-F238E27FC236}">
                <a16:creationId xmlns:a16="http://schemas.microsoft.com/office/drawing/2014/main" id="{5F3CCF45-7B85-E447-ACD3-3F6A80F96006}"/>
              </a:ext>
            </a:extLst>
          </p:cNvPr>
          <p:cNvSpPr/>
          <p:nvPr/>
        </p:nvSpPr>
        <p:spPr>
          <a:xfrm>
            <a:off x="8518491" y="1468561"/>
            <a:ext cx="975354" cy="517037"/>
          </a:xfrm>
          <a:prstGeom prst="wedgeRectCallout">
            <a:avLst>
              <a:gd name="adj1" fmla="val 78309"/>
              <a:gd name="adj2" fmla="val 2412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99" dirty="0"/>
              <a:t>Convert</a:t>
            </a:r>
          </a:p>
        </p:txBody>
      </p:sp>
    </p:spTree>
    <p:extLst>
      <p:ext uri="{BB962C8B-B14F-4D97-AF65-F5344CB8AC3E}">
        <p14:creationId xmlns:p14="http://schemas.microsoft.com/office/powerpoint/2010/main" val="14221718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832F4-4FBD-344C-9529-C04DE6D47531}"/>
              </a:ext>
            </a:extLst>
          </p:cNvPr>
          <p:cNvSpPr>
            <a:spLocks noGrp="1"/>
          </p:cNvSpPr>
          <p:nvPr>
            <p:ph type="title"/>
          </p:nvPr>
        </p:nvSpPr>
        <p:spPr>
          <a:xfrm>
            <a:off x="320040" y="296432"/>
            <a:ext cx="11579385" cy="625475"/>
          </a:xfrm>
        </p:spPr>
        <p:txBody>
          <a:bodyPr/>
          <a:lstStyle/>
          <a:p>
            <a:r>
              <a:rPr lang="en-US" dirty="0"/>
              <a:t>Page Conversion Result</a:t>
            </a:r>
          </a:p>
        </p:txBody>
      </p:sp>
      <p:sp>
        <p:nvSpPr>
          <p:cNvPr id="3" name="Slide Number Placeholder 2">
            <a:extLst>
              <a:ext uri="{FF2B5EF4-FFF2-40B4-BE49-F238E27FC236}">
                <a16:creationId xmlns:a16="http://schemas.microsoft.com/office/drawing/2014/main" id="{23835FE7-B933-3B48-9E88-32610A83AB84}"/>
              </a:ext>
            </a:extLst>
          </p:cNvPr>
          <p:cNvSpPr>
            <a:spLocks noGrp="1"/>
          </p:cNvSpPr>
          <p:nvPr>
            <p:ph type="sldNum" sz="quarter" idx="4294967295"/>
          </p:nvPr>
        </p:nvSpPr>
        <p:spPr>
          <a:xfrm>
            <a:off x="0" y="0"/>
            <a:ext cx="0" cy="0"/>
          </a:xfrm>
        </p:spPr>
        <p:txBody>
          <a:bodyPr/>
          <a:lstStyle/>
          <a:p>
            <a:pPr algn="ctr"/>
            <a:fld id="{90156F56-D5AE-4C6F-B826-C69D1BC521BB}" type="slidenum">
              <a:rPr lang="en-US" smtClean="0"/>
              <a:pPr algn="ctr"/>
              <a:t>187</a:t>
            </a:fld>
            <a:endParaRPr lang="en-US" dirty="0"/>
          </a:p>
        </p:txBody>
      </p:sp>
      <p:pic>
        <p:nvPicPr>
          <p:cNvPr id="4" name="Picture 3">
            <a:extLst>
              <a:ext uri="{FF2B5EF4-FFF2-40B4-BE49-F238E27FC236}">
                <a16:creationId xmlns:a16="http://schemas.microsoft.com/office/drawing/2014/main" id="{1D2450F0-8386-0E4E-B698-82AFCEAC0F6D}"/>
              </a:ext>
            </a:extLst>
          </p:cNvPr>
          <p:cNvPicPr/>
          <p:nvPr/>
        </p:nvPicPr>
        <p:blipFill>
          <a:blip r:embed="rId2"/>
          <a:stretch>
            <a:fillRect/>
          </a:stretch>
        </p:blipFill>
        <p:spPr>
          <a:xfrm>
            <a:off x="2297991" y="1384293"/>
            <a:ext cx="6577374" cy="4477255"/>
          </a:xfrm>
          <a:prstGeom prst="rect">
            <a:avLst/>
          </a:prstGeom>
        </p:spPr>
      </p:pic>
      <p:sp>
        <p:nvSpPr>
          <p:cNvPr id="5" name="Rectangular Callout 4">
            <a:extLst>
              <a:ext uri="{FF2B5EF4-FFF2-40B4-BE49-F238E27FC236}">
                <a16:creationId xmlns:a16="http://schemas.microsoft.com/office/drawing/2014/main" id="{6721D34E-C018-AA48-8711-6DFB9E91B844}"/>
              </a:ext>
            </a:extLst>
          </p:cNvPr>
          <p:cNvSpPr/>
          <p:nvPr/>
        </p:nvSpPr>
        <p:spPr>
          <a:xfrm>
            <a:off x="9427599" y="4301095"/>
            <a:ext cx="2359782" cy="871700"/>
          </a:xfrm>
          <a:prstGeom prst="wedgeRectCallout">
            <a:avLst>
              <a:gd name="adj1" fmla="val -115200"/>
              <a:gd name="adj2" fmla="val 871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99" b="1" i="1" dirty="0"/>
              <a:t>sling:resourceType </a:t>
            </a:r>
            <a:r>
              <a:rPr lang="en-US" sz="1799" dirty="0"/>
              <a:t>for new page-rendering component</a:t>
            </a:r>
          </a:p>
        </p:txBody>
      </p:sp>
      <p:sp>
        <p:nvSpPr>
          <p:cNvPr id="6" name="Rectangular Callout 5">
            <a:extLst>
              <a:ext uri="{FF2B5EF4-FFF2-40B4-BE49-F238E27FC236}">
                <a16:creationId xmlns:a16="http://schemas.microsoft.com/office/drawing/2014/main" id="{F8E6DDCA-CE64-7946-BEB7-F3797107E6DF}"/>
              </a:ext>
            </a:extLst>
          </p:cNvPr>
          <p:cNvSpPr/>
          <p:nvPr/>
        </p:nvSpPr>
        <p:spPr>
          <a:xfrm>
            <a:off x="8427864" y="2993834"/>
            <a:ext cx="2681417" cy="629084"/>
          </a:xfrm>
          <a:prstGeom prst="wedgeRectCallout">
            <a:avLst>
              <a:gd name="adj1" fmla="val -83019"/>
              <a:gd name="adj2" fmla="val 1884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99" b="1" i="1" dirty="0"/>
              <a:t>cq:template property </a:t>
            </a:r>
            <a:r>
              <a:rPr lang="en-US" sz="1799" dirty="0"/>
              <a:t>points to Editable template</a:t>
            </a:r>
          </a:p>
        </p:txBody>
      </p:sp>
      <p:sp>
        <p:nvSpPr>
          <p:cNvPr id="7" name="Rectangular Callout 6">
            <a:extLst>
              <a:ext uri="{FF2B5EF4-FFF2-40B4-BE49-F238E27FC236}">
                <a16:creationId xmlns:a16="http://schemas.microsoft.com/office/drawing/2014/main" id="{8AE4DB31-6E7B-DA41-9DF2-11B16EDA9695}"/>
              </a:ext>
            </a:extLst>
          </p:cNvPr>
          <p:cNvSpPr/>
          <p:nvPr/>
        </p:nvSpPr>
        <p:spPr>
          <a:xfrm>
            <a:off x="565866" y="2618151"/>
            <a:ext cx="2359782" cy="839025"/>
          </a:xfrm>
          <a:prstGeom prst="wedgeRectCallout">
            <a:avLst>
              <a:gd name="adj1" fmla="val 40818"/>
              <a:gd name="adj2" fmla="val 2164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99" dirty="0"/>
              <a:t>Components are in configured order in the </a:t>
            </a:r>
            <a:r>
              <a:rPr lang="en-US" sz="1799" b="1" dirty="0"/>
              <a:t>root</a:t>
            </a:r>
            <a:r>
              <a:rPr lang="en-US" sz="1799" dirty="0"/>
              <a:t> container</a:t>
            </a:r>
          </a:p>
        </p:txBody>
      </p:sp>
      <p:sp>
        <p:nvSpPr>
          <p:cNvPr id="8" name="Rectangular Callout 7">
            <a:extLst>
              <a:ext uri="{FF2B5EF4-FFF2-40B4-BE49-F238E27FC236}">
                <a16:creationId xmlns:a16="http://schemas.microsoft.com/office/drawing/2014/main" id="{AF03FFB9-5E12-4247-B1F6-95396C699D7D}"/>
              </a:ext>
            </a:extLst>
          </p:cNvPr>
          <p:cNvSpPr/>
          <p:nvPr/>
        </p:nvSpPr>
        <p:spPr>
          <a:xfrm>
            <a:off x="321545" y="5549152"/>
            <a:ext cx="2359782" cy="664164"/>
          </a:xfrm>
          <a:prstGeom prst="wedgeRectCallout">
            <a:avLst>
              <a:gd name="adj1" fmla="val 65229"/>
              <a:gd name="adj2" fmla="val -85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99" i="1" dirty="0"/>
              <a:t>parsys</a:t>
            </a:r>
            <a:r>
              <a:rPr lang="en-US" sz="1799" dirty="0"/>
              <a:t> replaced by responsive grids</a:t>
            </a:r>
          </a:p>
        </p:txBody>
      </p:sp>
    </p:spTree>
    <p:extLst>
      <p:ext uri="{BB962C8B-B14F-4D97-AF65-F5344CB8AC3E}">
        <p14:creationId xmlns:p14="http://schemas.microsoft.com/office/powerpoint/2010/main" val="242042599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2AFEE-10C7-E747-881F-5B25EEDA1D96}"/>
              </a:ext>
            </a:extLst>
          </p:cNvPr>
          <p:cNvSpPr>
            <a:spLocks noGrp="1"/>
          </p:cNvSpPr>
          <p:nvPr>
            <p:ph type="title"/>
          </p:nvPr>
        </p:nvSpPr>
        <p:spPr>
          <a:xfrm>
            <a:off x="320040" y="296432"/>
            <a:ext cx="11579385" cy="625475"/>
          </a:xfrm>
        </p:spPr>
        <p:txBody>
          <a:bodyPr/>
          <a:lstStyle/>
          <a:p>
            <a:r>
              <a:rPr lang="en-US" dirty="0"/>
              <a:t>Page Before and After Conversion</a:t>
            </a:r>
          </a:p>
        </p:txBody>
      </p:sp>
      <p:sp>
        <p:nvSpPr>
          <p:cNvPr id="3" name="Slide Number Placeholder 2">
            <a:extLst>
              <a:ext uri="{FF2B5EF4-FFF2-40B4-BE49-F238E27FC236}">
                <a16:creationId xmlns:a16="http://schemas.microsoft.com/office/drawing/2014/main" id="{C8830473-15A2-8346-87F5-66150D552306}"/>
              </a:ext>
            </a:extLst>
          </p:cNvPr>
          <p:cNvSpPr>
            <a:spLocks noGrp="1"/>
          </p:cNvSpPr>
          <p:nvPr>
            <p:ph type="sldNum" sz="quarter" idx="4294967295"/>
          </p:nvPr>
        </p:nvSpPr>
        <p:spPr>
          <a:xfrm>
            <a:off x="0" y="0"/>
            <a:ext cx="0" cy="0"/>
          </a:xfrm>
        </p:spPr>
        <p:txBody>
          <a:bodyPr/>
          <a:lstStyle/>
          <a:p>
            <a:pPr algn="ctr"/>
            <a:fld id="{90156F56-D5AE-4C6F-B826-C69D1BC521BB}" type="slidenum">
              <a:rPr lang="en-US" smtClean="0"/>
              <a:pPr algn="ctr"/>
              <a:t>188</a:t>
            </a:fld>
            <a:endParaRPr lang="en-US" dirty="0"/>
          </a:p>
        </p:txBody>
      </p:sp>
      <p:pic>
        <p:nvPicPr>
          <p:cNvPr id="4" name="Picture 3">
            <a:extLst>
              <a:ext uri="{FF2B5EF4-FFF2-40B4-BE49-F238E27FC236}">
                <a16:creationId xmlns:a16="http://schemas.microsoft.com/office/drawing/2014/main" id="{204199B9-1970-7F4D-9658-890CE1BD9966}"/>
              </a:ext>
            </a:extLst>
          </p:cNvPr>
          <p:cNvPicPr/>
          <p:nvPr/>
        </p:nvPicPr>
        <p:blipFill>
          <a:blip r:embed="rId3"/>
          <a:stretch>
            <a:fillRect/>
          </a:stretch>
        </p:blipFill>
        <p:spPr>
          <a:xfrm>
            <a:off x="2965755" y="1733132"/>
            <a:ext cx="3016560" cy="3570965"/>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663E3A86-E516-CB43-AAC8-6DCA44907B2A}"/>
              </a:ext>
            </a:extLst>
          </p:cNvPr>
          <p:cNvPicPr>
            <a:picLocks noChangeAspect="1"/>
          </p:cNvPicPr>
          <p:nvPr/>
        </p:nvPicPr>
        <p:blipFill>
          <a:blip r:embed="rId4"/>
          <a:stretch>
            <a:fillRect/>
          </a:stretch>
        </p:blipFill>
        <p:spPr>
          <a:xfrm>
            <a:off x="5787044" y="969243"/>
            <a:ext cx="3044480" cy="3783787"/>
          </a:xfrm>
          <a:prstGeom prst="rect">
            <a:avLst/>
          </a:prstGeom>
          <a:ln>
            <a:noFill/>
          </a:ln>
          <a:effectLst>
            <a:outerShdw blurRad="292100" dist="139700" dir="2700000" algn="tl" rotWithShape="0">
              <a:srgbClr val="333333">
                <a:alpha val="65000"/>
              </a:srgbClr>
            </a:outerShdw>
          </a:effectLst>
        </p:spPr>
      </p:pic>
      <p:sp>
        <p:nvSpPr>
          <p:cNvPr id="8" name="Rectangular Callout 7">
            <a:extLst>
              <a:ext uri="{FF2B5EF4-FFF2-40B4-BE49-F238E27FC236}">
                <a16:creationId xmlns:a16="http://schemas.microsoft.com/office/drawing/2014/main" id="{018DD4AB-54E0-D241-B825-52F04569A60A}"/>
              </a:ext>
            </a:extLst>
          </p:cNvPr>
          <p:cNvSpPr/>
          <p:nvPr/>
        </p:nvSpPr>
        <p:spPr>
          <a:xfrm>
            <a:off x="2380210" y="5789528"/>
            <a:ext cx="914827" cy="517037"/>
          </a:xfrm>
          <a:prstGeom prst="wedgeRectCallout">
            <a:avLst>
              <a:gd name="adj1" fmla="val 97478"/>
              <a:gd name="adj2" fmla="val -1704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99" dirty="0"/>
              <a:t>Before</a:t>
            </a:r>
          </a:p>
        </p:txBody>
      </p:sp>
      <p:sp>
        <p:nvSpPr>
          <p:cNvPr id="9" name="Rectangular Callout 8">
            <a:extLst>
              <a:ext uri="{FF2B5EF4-FFF2-40B4-BE49-F238E27FC236}">
                <a16:creationId xmlns:a16="http://schemas.microsoft.com/office/drawing/2014/main" id="{6C37CEAB-F9E7-FA41-85E8-D1E8552B5AA7}"/>
              </a:ext>
            </a:extLst>
          </p:cNvPr>
          <p:cNvSpPr/>
          <p:nvPr/>
        </p:nvSpPr>
        <p:spPr>
          <a:xfrm>
            <a:off x="7591768" y="5045577"/>
            <a:ext cx="769937" cy="517037"/>
          </a:xfrm>
          <a:prstGeom prst="wedgeRectCallout">
            <a:avLst>
              <a:gd name="adj1" fmla="val -169628"/>
              <a:gd name="adj2" fmla="val -1244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99" dirty="0"/>
              <a:t>After</a:t>
            </a:r>
          </a:p>
        </p:txBody>
      </p:sp>
    </p:spTree>
    <p:extLst>
      <p:ext uri="{BB962C8B-B14F-4D97-AF65-F5344CB8AC3E}">
        <p14:creationId xmlns:p14="http://schemas.microsoft.com/office/powerpoint/2010/main" val="325205190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A5A7E0-17DD-2F41-96FB-2A8E177C5774}"/>
              </a:ext>
            </a:extLst>
          </p:cNvPr>
          <p:cNvSpPr>
            <a:spLocks noGrp="1"/>
          </p:cNvSpPr>
          <p:nvPr>
            <p:ph idx="1"/>
          </p:nvPr>
        </p:nvSpPr>
        <p:spPr>
          <a:xfrm>
            <a:off x="320040" y="1073672"/>
            <a:ext cx="11579384" cy="5181600"/>
          </a:xfrm>
        </p:spPr>
        <p:txBody>
          <a:bodyPr/>
          <a:lstStyle/>
          <a:p>
            <a:r>
              <a:rPr lang="en-US" dirty="0"/>
              <a:t>The Geometrixx Shapes team realized they have a good amount of custom components on their projects, which they need to review every time Experience Manager gets updated.</a:t>
            </a:r>
          </a:p>
          <a:p>
            <a:pPr lvl="1"/>
            <a:r>
              <a:rPr lang="en-US" dirty="0"/>
              <a:t>An evaluation of their components and the Core Components revealed that they could use the latter as replacement for custom code in many situations and guarantee reduced upgrade work in the future.</a:t>
            </a:r>
          </a:p>
          <a:p>
            <a:endParaRPr lang="en-US" dirty="0"/>
          </a:p>
        </p:txBody>
      </p:sp>
      <p:sp>
        <p:nvSpPr>
          <p:cNvPr id="2" name="Title 1">
            <a:extLst>
              <a:ext uri="{FF2B5EF4-FFF2-40B4-BE49-F238E27FC236}">
                <a16:creationId xmlns:a16="http://schemas.microsoft.com/office/drawing/2014/main" id="{5F0EFE93-6BCF-674D-A8AF-728CF8E67018}"/>
              </a:ext>
            </a:extLst>
          </p:cNvPr>
          <p:cNvSpPr>
            <a:spLocks noGrp="1"/>
          </p:cNvSpPr>
          <p:nvPr>
            <p:ph type="title"/>
          </p:nvPr>
        </p:nvSpPr>
        <p:spPr>
          <a:xfrm>
            <a:off x="320040" y="296432"/>
            <a:ext cx="11579385" cy="625475"/>
          </a:xfrm>
        </p:spPr>
        <p:txBody>
          <a:bodyPr>
            <a:normAutofit/>
          </a:bodyPr>
          <a:lstStyle/>
          <a:p>
            <a:r>
              <a:rPr lang="en-US" dirty="0"/>
              <a:t>Scenario</a:t>
            </a:r>
          </a:p>
        </p:txBody>
      </p:sp>
      <p:sp>
        <p:nvSpPr>
          <p:cNvPr id="4" name="Slide Number Placeholder 3">
            <a:extLst>
              <a:ext uri="{FF2B5EF4-FFF2-40B4-BE49-F238E27FC236}">
                <a16:creationId xmlns:a16="http://schemas.microsoft.com/office/drawing/2014/main" id="{8A4812F0-01E1-7443-B38C-880B94E10F8C}"/>
              </a:ext>
            </a:extLst>
          </p:cNvPr>
          <p:cNvSpPr>
            <a:spLocks noGrp="1"/>
          </p:cNvSpPr>
          <p:nvPr>
            <p:ph type="sldNum" sz="quarter" idx="4294967295"/>
          </p:nvPr>
        </p:nvSpPr>
        <p:spPr>
          <a:xfrm>
            <a:off x="0" y="0"/>
            <a:ext cx="0" cy="0"/>
          </a:xfrm>
        </p:spPr>
        <p:txBody>
          <a:bodyPr/>
          <a:lstStyle/>
          <a:p>
            <a:pPr algn="ctr"/>
            <a:fld id="{90156F56-D5AE-4C6F-B826-C69D1BC521BB}" type="slidenum">
              <a:rPr lang="en-US" smtClean="0"/>
              <a:pPr algn="ctr"/>
              <a:t>189</a:t>
            </a:fld>
            <a:endParaRPr lang="en-US" dirty="0"/>
          </a:p>
        </p:txBody>
      </p:sp>
    </p:spTree>
    <p:extLst>
      <p:ext uri="{BB962C8B-B14F-4D97-AF65-F5344CB8AC3E}">
        <p14:creationId xmlns:p14="http://schemas.microsoft.com/office/powerpoint/2010/main" val="2465371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 y="1073672"/>
            <a:ext cx="11579384" cy="5181600"/>
          </a:xfrm>
        </p:spPr>
        <p:txBody>
          <a:bodyPr/>
          <a:lstStyle/>
          <a:p>
            <a:r>
              <a:rPr lang="en-US" dirty="0">
                <a:sym typeface="Adobe Clean" charset="0"/>
              </a:rPr>
              <a:t>JCR is a database that looks like a file system.</a:t>
            </a:r>
          </a:p>
          <a:p>
            <a:pPr lvl="1"/>
            <a:r>
              <a:rPr lang="en-US" dirty="0">
                <a:sym typeface="Adobe Clean" charset="0"/>
              </a:rPr>
              <a:t>Supports unstructured content, and enables versioning and observation.</a:t>
            </a:r>
          </a:p>
          <a:p>
            <a:pPr lvl="1"/>
            <a:r>
              <a:rPr lang="en-US" dirty="0">
                <a:sym typeface="Adobe Clean" charset="0"/>
              </a:rPr>
              <a:t>Provides services such as full-text search, indexing, access control, and event monitoring.</a:t>
            </a:r>
          </a:p>
          <a:p>
            <a:r>
              <a:rPr lang="en-US" dirty="0"/>
              <a:t>JSR-283 key principles:</a:t>
            </a:r>
          </a:p>
          <a:p>
            <a:pPr lvl="1"/>
            <a:r>
              <a:rPr lang="en-US" dirty="0"/>
              <a:t>Common programmatic interface to content repositories </a:t>
            </a:r>
          </a:p>
          <a:p>
            <a:pPr lvl="1"/>
            <a:r>
              <a:rPr lang="en-US" dirty="0"/>
              <a:t>API not tied directly to the underlying architecture, data source, or protocol</a:t>
            </a:r>
          </a:p>
          <a:p>
            <a:pPr lvl="1"/>
            <a:r>
              <a:rPr lang="en-US" dirty="0"/>
              <a:t>Content organization in a repository model - Hierarchical modeling</a:t>
            </a:r>
          </a:p>
          <a:p>
            <a:r>
              <a:rPr lang="en-US" dirty="0"/>
              <a:t>Granite repository is based on Apache Jackrabbit Oak, an implementation of JSR 283</a:t>
            </a:r>
            <a:endParaRPr lang="en-US" dirty="0">
              <a:sym typeface="Adobe Clean" charset="0"/>
            </a:endParaRPr>
          </a:p>
          <a:p>
            <a:endParaRPr lang="en-US" dirty="0"/>
          </a:p>
        </p:txBody>
      </p:sp>
      <p:sp>
        <p:nvSpPr>
          <p:cNvPr id="2" name="Title 1"/>
          <p:cNvSpPr>
            <a:spLocks noGrp="1"/>
          </p:cNvSpPr>
          <p:nvPr>
            <p:ph type="title"/>
          </p:nvPr>
        </p:nvSpPr>
        <p:spPr>
          <a:xfrm>
            <a:off x="320040" y="296432"/>
            <a:ext cx="11579385" cy="625475"/>
          </a:xfrm>
        </p:spPr>
        <p:txBody>
          <a:bodyPr/>
          <a:lstStyle/>
          <a:p>
            <a:r>
              <a:rPr lang="en-US" dirty="0"/>
              <a:t>Defining the Java Content Repository (JCR)</a:t>
            </a:r>
          </a:p>
        </p:txBody>
      </p:sp>
      <p:sp>
        <p:nvSpPr>
          <p:cNvPr id="4" name="Slide Number Placeholder 3"/>
          <p:cNvSpPr>
            <a:spLocks noGrp="1"/>
          </p:cNvSpPr>
          <p:nvPr>
            <p:ph type="sldNum" sz="quarter" idx="4294967295"/>
          </p:nvPr>
        </p:nvSpPr>
        <p:spPr>
          <a:xfrm>
            <a:off x="0" y="6565900"/>
            <a:ext cx="1016000" cy="168275"/>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19</a:t>
            </a:fld>
            <a:endParaRPr lang="en-US" dirty="0"/>
          </a:p>
        </p:txBody>
      </p:sp>
    </p:spTree>
    <p:extLst>
      <p:ext uri="{BB962C8B-B14F-4D97-AF65-F5344CB8AC3E}">
        <p14:creationId xmlns:p14="http://schemas.microsoft.com/office/powerpoint/2010/main" val="339256687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F67424-251A-D742-93DE-D8D920A6C6C3}"/>
              </a:ext>
            </a:extLst>
          </p:cNvPr>
          <p:cNvSpPr>
            <a:spLocks noGrp="1"/>
          </p:cNvSpPr>
          <p:nvPr>
            <p:ph type="title"/>
          </p:nvPr>
        </p:nvSpPr>
        <p:spPr>
          <a:xfrm>
            <a:off x="320040" y="296432"/>
            <a:ext cx="11579385" cy="625475"/>
          </a:xfrm>
        </p:spPr>
        <p:txBody>
          <a:bodyPr/>
          <a:lstStyle/>
          <a:p>
            <a:r>
              <a:rPr lang="en-US" dirty="0"/>
              <a:t>Review Custom Components</a:t>
            </a:r>
          </a:p>
        </p:txBody>
      </p:sp>
      <p:sp>
        <p:nvSpPr>
          <p:cNvPr id="2" name="Slide Number Placeholder 1">
            <a:extLst>
              <a:ext uri="{FF2B5EF4-FFF2-40B4-BE49-F238E27FC236}">
                <a16:creationId xmlns:a16="http://schemas.microsoft.com/office/drawing/2014/main" id="{C38831C6-308A-FF42-BCC4-86A8B946B725}"/>
              </a:ext>
            </a:extLst>
          </p:cNvPr>
          <p:cNvSpPr>
            <a:spLocks noGrp="1"/>
          </p:cNvSpPr>
          <p:nvPr>
            <p:ph type="sldNum" sz="quarter" idx="4294967295"/>
          </p:nvPr>
        </p:nvSpPr>
        <p:spPr>
          <a:xfrm>
            <a:off x="0" y="0"/>
            <a:ext cx="0" cy="0"/>
          </a:xfrm>
        </p:spPr>
        <p:txBody>
          <a:bodyPr/>
          <a:lstStyle/>
          <a:p>
            <a:pPr algn="ctr"/>
            <a:fld id="{90156F56-D5AE-4C6F-B826-C69D1BC521BB}" type="slidenum">
              <a:rPr lang="en-US" smtClean="0"/>
              <a:pPr algn="ctr"/>
              <a:t>190</a:t>
            </a:fld>
            <a:endParaRPr lang="en-US" dirty="0"/>
          </a:p>
        </p:txBody>
      </p:sp>
      <p:pic>
        <p:nvPicPr>
          <p:cNvPr id="6" name="Picture 5">
            <a:extLst>
              <a:ext uri="{FF2B5EF4-FFF2-40B4-BE49-F238E27FC236}">
                <a16:creationId xmlns:a16="http://schemas.microsoft.com/office/drawing/2014/main" id="{F2CF9092-8D76-4A45-8049-0378762B3A63}"/>
              </a:ext>
            </a:extLst>
          </p:cNvPr>
          <p:cNvPicPr>
            <a:picLocks noChangeAspect="1"/>
          </p:cNvPicPr>
          <p:nvPr/>
        </p:nvPicPr>
        <p:blipFill>
          <a:blip r:embed="rId3"/>
          <a:stretch>
            <a:fillRect/>
          </a:stretch>
        </p:blipFill>
        <p:spPr>
          <a:xfrm>
            <a:off x="4605043" y="1315783"/>
            <a:ext cx="3057411" cy="4815113"/>
          </a:xfrm>
          <a:prstGeom prst="rect">
            <a:avLst/>
          </a:prstGeom>
          <a:ln>
            <a:noFill/>
          </a:ln>
          <a:effectLst>
            <a:outerShdw blurRad="292100" dist="139700" dir="2700000" algn="tl" rotWithShape="0">
              <a:srgbClr val="333333">
                <a:alpha val="65000"/>
              </a:srgbClr>
            </a:outerShdw>
          </a:effectLst>
        </p:spPr>
      </p:pic>
      <p:sp>
        <p:nvSpPr>
          <p:cNvPr id="7" name="Rectangular Callout 6">
            <a:extLst>
              <a:ext uri="{FF2B5EF4-FFF2-40B4-BE49-F238E27FC236}">
                <a16:creationId xmlns:a16="http://schemas.microsoft.com/office/drawing/2014/main" id="{3D966C84-65A9-C643-84C4-720D9A37300B}"/>
              </a:ext>
            </a:extLst>
          </p:cNvPr>
          <p:cNvSpPr/>
          <p:nvPr/>
        </p:nvSpPr>
        <p:spPr>
          <a:xfrm>
            <a:off x="564409" y="1315782"/>
            <a:ext cx="3795102" cy="648067"/>
          </a:xfrm>
          <a:prstGeom prst="wedgeRectCallout">
            <a:avLst>
              <a:gd name="adj1" fmla="val 80979"/>
              <a:gd name="adj2" fmla="val 1058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99" dirty="0"/>
              <a:t>geometrixx/components/header </a:t>
            </a:r>
            <a:r>
              <a:rPr lang="en-US" sz="1799" dirty="0">
                <a:sym typeface="Wingdings" pitchFamily="2" charset="2"/>
              </a:rPr>
              <a:t> </a:t>
            </a:r>
          </a:p>
          <a:p>
            <a:r>
              <a:rPr lang="en-US" sz="1799" dirty="0">
                <a:sym typeface="Wingdings" pitchFamily="2" charset="2"/>
              </a:rPr>
              <a:t>geodemo/comonents/content/header</a:t>
            </a:r>
            <a:endParaRPr lang="en-US" sz="1799" dirty="0"/>
          </a:p>
        </p:txBody>
      </p:sp>
      <p:sp>
        <p:nvSpPr>
          <p:cNvPr id="9" name="Rectangular Callout 8">
            <a:extLst>
              <a:ext uri="{FF2B5EF4-FFF2-40B4-BE49-F238E27FC236}">
                <a16:creationId xmlns:a16="http://schemas.microsoft.com/office/drawing/2014/main" id="{4A658F73-B06D-784D-AECF-94A3B215782F}"/>
              </a:ext>
            </a:extLst>
          </p:cNvPr>
          <p:cNvSpPr/>
          <p:nvPr/>
        </p:nvSpPr>
        <p:spPr>
          <a:xfrm>
            <a:off x="7469689" y="1315782"/>
            <a:ext cx="3795102" cy="648067"/>
          </a:xfrm>
          <a:prstGeom prst="wedgeRectCallout">
            <a:avLst>
              <a:gd name="adj1" fmla="val -76087"/>
              <a:gd name="adj2" fmla="val 2121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99" dirty="0"/>
              <a:t>geometrixx/components/lead </a:t>
            </a:r>
            <a:r>
              <a:rPr lang="en-US" sz="1799" dirty="0">
                <a:sym typeface="Wingdings" pitchFamily="2" charset="2"/>
              </a:rPr>
              <a:t> </a:t>
            </a:r>
          </a:p>
          <a:p>
            <a:r>
              <a:rPr lang="en-US" sz="1799" dirty="0">
                <a:sym typeface="Wingdings" pitchFamily="2" charset="2"/>
              </a:rPr>
              <a:t>geodemo/comonents/content/lead</a:t>
            </a:r>
            <a:endParaRPr lang="en-US" sz="1799" dirty="0"/>
          </a:p>
        </p:txBody>
      </p:sp>
      <p:sp>
        <p:nvSpPr>
          <p:cNvPr id="10" name="Rectangular Callout 9">
            <a:extLst>
              <a:ext uri="{FF2B5EF4-FFF2-40B4-BE49-F238E27FC236}">
                <a16:creationId xmlns:a16="http://schemas.microsoft.com/office/drawing/2014/main" id="{C3650018-AF93-B74B-9E40-B02CB84A49A4}"/>
              </a:ext>
            </a:extLst>
          </p:cNvPr>
          <p:cNvSpPr/>
          <p:nvPr/>
        </p:nvSpPr>
        <p:spPr>
          <a:xfrm>
            <a:off x="1002706" y="2908260"/>
            <a:ext cx="3795102" cy="648067"/>
          </a:xfrm>
          <a:prstGeom prst="wedgeRectCallout">
            <a:avLst>
              <a:gd name="adj1" fmla="val 80979"/>
              <a:gd name="adj2" fmla="val 1058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99" dirty="0"/>
              <a:t>foundation/components/image </a:t>
            </a:r>
            <a:r>
              <a:rPr lang="en-US" sz="1799" dirty="0">
                <a:sym typeface="Wingdings" pitchFamily="2" charset="2"/>
              </a:rPr>
              <a:t> </a:t>
            </a:r>
          </a:p>
          <a:p>
            <a:r>
              <a:rPr lang="en-US" sz="1799" dirty="0">
                <a:sym typeface="Wingdings" pitchFamily="2" charset="2"/>
              </a:rPr>
              <a:t>geodemo/comonents/content/image</a:t>
            </a:r>
            <a:endParaRPr lang="en-US" sz="1799" dirty="0"/>
          </a:p>
        </p:txBody>
      </p:sp>
      <p:sp>
        <p:nvSpPr>
          <p:cNvPr id="11" name="Rectangular Callout 10">
            <a:extLst>
              <a:ext uri="{FF2B5EF4-FFF2-40B4-BE49-F238E27FC236}">
                <a16:creationId xmlns:a16="http://schemas.microsoft.com/office/drawing/2014/main" id="{553E6DAA-433F-294D-A338-D0F4BC9C1EEA}"/>
              </a:ext>
            </a:extLst>
          </p:cNvPr>
          <p:cNvSpPr/>
          <p:nvPr/>
        </p:nvSpPr>
        <p:spPr>
          <a:xfrm>
            <a:off x="7566072" y="2695373"/>
            <a:ext cx="3795102" cy="648067"/>
          </a:xfrm>
          <a:prstGeom prst="wedgeRectCallout">
            <a:avLst>
              <a:gd name="adj1" fmla="val -65528"/>
              <a:gd name="adj2" fmla="val 1619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99" dirty="0"/>
              <a:t>geometrixx/components/title </a:t>
            </a:r>
            <a:r>
              <a:rPr lang="en-US" sz="1799" dirty="0">
                <a:sym typeface="Wingdings" pitchFamily="2" charset="2"/>
              </a:rPr>
              <a:t> </a:t>
            </a:r>
          </a:p>
          <a:p>
            <a:r>
              <a:rPr lang="en-US" sz="1799" dirty="0">
                <a:sym typeface="Wingdings" pitchFamily="2" charset="2"/>
              </a:rPr>
              <a:t>geodemo/comonents/content/title</a:t>
            </a:r>
            <a:endParaRPr lang="en-US" sz="1799" dirty="0"/>
          </a:p>
        </p:txBody>
      </p:sp>
      <p:sp>
        <p:nvSpPr>
          <p:cNvPr id="12" name="Rectangular Callout 11">
            <a:extLst>
              <a:ext uri="{FF2B5EF4-FFF2-40B4-BE49-F238E27FC236}">
                <a16:creationId xmlns:a16="http://schemas.microsoft.com/office/drawing/2014/main" id="{011D66BB-433D-9042-A665-3F13EDAB6A7F}"/>
              </a:ext>
            </a:extLst>
          </p:cNvPr>
          <p:cNvSpPr/>
          <p:nvPr/>
        </p:nvSpPr>
        <p:spPr>
          <a:xfrm>
            <a:off x="1002705" y="4176704"/>
            <a:ext cx="3795102" cy="648067"/>
          </a:xfrm>
          <a:prstGeom prst="wedgeRectCallout">
            <a:avLst>
              <a:gd name="adj1" fmla="val 79989"/>
              <a:gd name="adj2" fmla="val -293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99" dirty="0"/>
              <a:t>geometrixx/components/text </a:t>
            </a:r>
            <a:r>
              <a:rPr lang="en-US" sz="1799" dirty="0">
                <a:sym typeface="Wingdings" pitchFamily="2" charset="2"/>
              </a:rPr>
              <a:t> </a:t>
            </a:r>
          </a:p>
          <a:p>
            <a:r>
              <a:rPr lang="en-US" sz="1799" dirty="0">
                <a:sym typeface="Wingdings" pitchFamily="2" charset="2"/>
              </a:rPr>
              <a:t>geodemo/comonents/content/text</a:t>
            </a:r>
            <a:endParaRPr lang="en-US" sz="1799" dirty="0"/>
          </a:p>
        </p:txBody>
      </p:sp>
    </p:spTree>
    <p:extLst>
      <p:ext uri="{BB962C8B-B14F-4D97-AF65-F5344CB8AC3E}">
        <p14:creationId xmlns:p14="http://schemas.microsoft.com/office/powerpoint/2010/main" val="178560408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F5BC0A9-0FC1-E042-A8D5-38AD51CC33ED}"/>
              </a:ext>
            </a:extLst>
          </p:cNvPr>
          <p:cNvSpPr>
            <a:spLocks noGrp="1"/>
          </p:cNvSpPr>
          <p:nvPr>
            <p:ph idx="1"/>
          </p:nvPr>
        </p:nvSpPr>
        <p:spPr>
          <a:xfrm>
            <a:off x="320040" y="1073672"/>
            <a:ext cx="11579384" cy="5181600"/>
          </a:xfrm>
        </p:spPr>
        <p:txBody>
          <a:bodyPr/>
          <a:lstStyle/>
          <a:p>
            <a:r>
              <a:rPr lang="en-US" dirty="0"/>
              <a:t>Component rewrite rules found at /apps/cq/modernize/rules/&lt;app&gt;</a:t>
            </a:r>
          </a:p>
          <a:p>
            <a:r>
              <a:rPr lang="en-US" dirty="0"/>
              <a:t>Each rule has two parts:</a:t>
            </a:r>
          </a:p>
          <a:p>
            <a:pPr lvl="1"/>
            <a:r>
              <a:rPr lang="en-US" dirty="0"/>
              <a:t>Pattern</a:t>
            </a:r>
          </a:p>
          <a:p>
            <a:pPr lvl="1"/>
            <a:r>
              <a:rPr lang="en-US" dirty="0"/>
              <a:t>Replacement</a:t>
            </a:r>
          </a:p>
          <a:p>
            <a:endParaRPr lang="en-US" dirty="0"/>
          </a:p>
        </p:txBody>
      </p:sp>
      <p:sp>
        <p:nvSpPr>
          <p:cNvPr id="2" name="Title 1">
            <a:extLst>
              <a:ext uri="{FF2B5EF4-FFF2-40B4-BE49-F238E27FC236}">
                <a16:creationId xmlns:a16="http://schemas.microsoft.com/office/drawing/2014/main" id="{09C8DEF8-9EF5-E64B-8002-F297E22C1D1C}"/>
              </a:ext>
            </a:extLst>
          </p:cNvPr>
          <p:cNvSpPr>
            <a:spLocks noGrp="1"/>
          </p:cNvSpPr>
          <p:nvPr>
            <p:ph type="title"/>
          </p:nvPr>
        </p:nvSpPr>
        <p:spPr>
          <a:xfrm>
            <a:off x="320040" y="296432"/>
            <a:ext cx="11579385" cy="625475"/>
          </a:xfrm>
        </p:spPr>
        <p:txBody>
          <a:bodyPr>
            <a:normAutofit/>
          </a:bodyPr>
          <a:lstStyle/>
          <a:p>
            <a:r>
              <a:rPr lang="en-US" dirty="0"/>
              <a:t>Component Rewrite Rules</a:t>
            </a:r>
          </a:p>
        </p:txBody>
      </p:sp>
      <p:sp>
        <p:nvSpPr>
          <p:cNvPr id="3" name="Slide Number Placeholder 2">
            <a:extLst>
              <a:ext uri="{FF2B5EF4-FFF2-40B4-BE49-F238E27FC236}">
                <a16:creationId xmlns:a16="http://schemas.microsoft.com/office/drawing/2014/main" id="{221233D5-457D-7C45-94F9-D961AB8DF779}"/>
              </a:ext>
            </a:extLst>
          </p:cNvPr>
          <p:cNvSpPr>
            <a:spLocks noGrp="1"/>
          </p:cNvSpPr>
          <p:nvPr>
            <p:ph type="sldNum" sz="quarter" idx="4294967295"/>
          </p:nvPr>
        </p:nvSpPr>
        <p:spPr>
          <a:xfrm>
            <a:off x="0" y="0"/>
            <a:ext cx="0" cy="0"/>
          </a:xfrm>
        </p:spPr>
        <p:txBody>
          <a:bodyPr/>
          <a:lstStyle/>
          <a:p>
            <a:pPr algn="ctr"/>
            <a:fld id="{90156F56-D5AE-4C6F-B826-C69D1BC521BB}" type="slidenum">
              <a:rPr lang="en-US" smtClean="0"/>
              <a:pPr algn="ctr"/>
              <a:t>191</a:t>
            </a:fld>
            <a:endParaRPr lang="en-US" dirty="0"/>
          </a:p>
        </p:txBody>
      </p:sp>
      <p:pic>
        <p:nvPicPr>
          <p:cNvPr id="6" name="Picture 5">
            <a:extLst>
              <a:ext uri="{FF2B5EF4-FFF2-40B4-BE49-F238E27FC236}">
                <a16:creationId xmlns:a16="http://schemas.microsoft.com/office/drawing/2014/main" id="{D4FE5C44-1487-3C4B-898D-71EF7BDBBE8A}"/>
              </a:ext>
            </a:extLst>
          </p:cNvPr>
          <p:cNvPicPr>
            <a:picLocks noChangeAspect="1"/>
          </p:cNvPicPr>
          <p:nvPr/>
        </p:nvPicPr>
        <p:blipFill>
          <a:blip r:embed="rId3"/>
          <a:stretch>
            <a:fillRect/>
          </a:stretch>
        </p:blipFill>
        <p:spPr>
          <a:xfrm>
            <a:off x="6390146" y="2978844"/>
            <a:ext cx="5254898" cy="2387682"/>
          </a:xfrm>
          <a:prstGeom prst="rect">
            <a:avLst/>
          </a:prstGeom>
          <a:ln>
            <a:noFill/>
          </a:ln>
          <a:effectLst>
            <a:outerShdw blurRad="292100" dist="139700" dir="2700000" algn="tl" rotWithShape="0">
              <a:srgbClr val="333333">
                <a:alpha val="65000"/>
              </a:srgbClr>
            </a:outerShdw>
          </a:effectLst>
        </p:spPr>
      </p:pic>
      <p:sp>
        <p:nvSpPr>
          <p:cNvPr id="7" name="Rectangular Callout 6">
            <a:extLst>
              <a:ext uri="{FF2B5EF4-FFF2-40B4-BE49-F238E27FC236}">
                <a16:creationId xmlns:a16="http://schemas.microsoft.com/office/drawing/2014/main" id="{DD358B16-6799-4C4D-9A89-5587200E08CD}"/>
              </a:ext>
            </a:extLst>
          </p:cNvPr>
          <p:cNvSpPr/>
          <p:nvPr/>
        </p:nvSpPr>
        <p:spPr>
          <a:xfrm>
            <a:off x="4498376" y="2763422"/>
            <a:ext cx="1865854" cy="430847"/>
          </a:xfrm>
          <a:prstGeom prst="wedgeRectCallout">
            <a:avLst>
              <a:gd name="adj1" fmla="val 90586"/>
              <a:gd name="adj2" fmla="val 1371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99" dirty="0"/>
              <a:t>Pattern to replace</a:t>
            </a:r>
          </a:p>
        </p:txBody>
      </p:sp>
      <p:sp>
        <p:nvSpPr>
          <p:cNvPr id="8" name="Rectangular Callout 7">
            <a:extLst>
              <a:ext uri="{FF2B5EF4-FFF2-40B4-BE49-F238E27FC236}">
                <a16:creationId xmlns:a16="http://schemas.microsoft.com/office/drawing/2014/main" id="{785D2353-7A44-0D46-AE2A-912858A2ACD4}"/>
              </a:ext>
            </a:extLst>
          </p:cNvPr>
          <p:cNvSpPr/>
          <p:nvPr/>
        </p:nvSpPr>
        <p:spPr>
          <a:xfrm>
            <a:off x="5079206" y="4761288"/>
            <a:ext cx="1450552" cy="430847"/>
          </a:xfrm>
          <a:prstGeom prst="wedgeRectCallout">
            <a:avLst>
              <a:gd name="adj1" fmla="val 99865"/>
              <a:gd name="adj2" fmla="val -1099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99" dirty="0"/>
              <a:t>Replacement</a:t>
            </a:r>
          </a:p>
        </p:txBody>
      </p:sp>
    </p:spTree>
    <p:extLst>
      <p:ext uri="{BB962C8B-B14F-4D97-AF65-F5344CB8AC3E}">
        <p14:creationId xmlns:p14="http://schemas.microsoft.com/office/powerpoint/2010/main" val="222082701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697D62C-6716-A349-B90D-49A2C8C6E841}"/>
              </a:ext>
            </a:extLst>
          </p:cNvPr>
          <p:cNvSpPr>
            <a:spLocks noGrp="1"/>
          </p:cNvSpPr>
          <p:nvPr>
            <p:ph idx="1"/>
          </p:nvPr>
        </p:nvSpPr>
        <p:spPr>
          <a:xfrm>
            <a:off x="320040" y="1073672"/>
            <a:ext cx="11579384" cy="5181600"/>
          </a:xfrm>
        </p:spPr>
        <p:txBody>
          <a:bodyPr/>
          <a:lstStyle/>
          <a:p>
            <a:r>
              <a:rPr lang="en-US" dirty="0"/>
              <a:t>While upgrading their Static Templates to the new AEM Editable Templates, the Geometrixx Shapes team knew that it would be necessary to replace design elements with policy configurations. That work can be automated:</a:t>
            </a:r>
          </a:p>
          <a:p>
            <a:pPr lvl="1"/>
            <a:r>
              <a:rPr lang="en-US" dirty="0"/>
              <a:t>Evaluate the former design</a:t>
            </a:r>
          </a:p>
          <a:p>
            <a:pPr lvl="1"/>
            <a:r>
              <a:rPr lang="en-US" dirty="0"/>
              <a:t>Import design configurations as policies</a:t>
            </a:r>
          </a:p>
          <a:p>
            <a:pPr lvl="1"/>
            <a:r>
              <a:rPr lang="en-US" dirty="0"/>
              <a:t>Apply policies on editable templates</a:t>
            </a:r>
          </a:p>
          <a:p>
            <a:endParaRPr lang="en-US" dirty="0"/>
          </a:p>
        </p:txBody>
      </p:sp>
      <p:sp>
        <p:nvSpPr>
          <p:cNvPr id="4" name="Title 3">
            <a:extLst>
              <a:ext uri="{FF2B5EF4-FFF2-40B4-BE49-F238E27FC236}">
                <a16:creationId xmlns:a16="http://schemas.microsoft.com/office/drawing/2014/main" id="{4736013F-8B94-7B49-8EAE-05704B438E63}"/>
              </a:ext>
            </a:extLst>
          </p:cNvPr>
          <p:cNvSpPr>
            <a:spLocks noGrp="1"/>
          </p:cNvSpPr>
          <p:nvPr>
            <p:ph type="title"/>
          </p:nvPr>
        </p:nvSpPr>
        <p:spPr>
          <a:xfrm>
            <a:off x="320040" y="296432"/>
            <a:ext cx="11579385" cy="625475"/>
          </a:xfrm>
        </p:spPr>
        <p:txBody>
          <a:bodyPr>
            <a:normAutofit/>
          </a:bodyPr>
          <a:lstStyle/>
          <a:p>
            <a:r>
              <a:rPr lang="en-US" dirty="0"/>
              <a:t>Scenario</a:t>
            </a:r>
          </a:p>
        </p:txBody>
      </p:sp>
    </p:spTree>
    <p:extLst>
      <p:ext uri="{BB962C8B-B14F-4D97-AF65-F5344CB8AC3E}">
        <p14:creationId xmlns:p14="http://schemas.microsoft.com/office/powerpoint/2010/main" val="242943352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2C6D32D-6A00-A04E-B9A6-4C232CFBFAE2}"/>
              </a:ext>
            </a:extLst>
          </p:cNvPr>
          <p:cNvSpPr>
            <a:spLocks noGrp="1"/>
          </p:cNvSpPr>
          <p:nvPr>
            <p:ph type="title"/>
          </p:nvPr>
        </p:nvSpPr>
        <p:spPr>
          <a:xfrm>
            <a:off x="320040" y="296432"/>
            <a:ext cx="11579385" cy="625475"/>
          </a:xfrm>
        </p:spPr>
        <p:txBody>
          <a:bodyPr/>
          <a:lstStyle/>
          <a:p>
            <a:r>
              <a:rPr lang="en-US" dirty="0"/>
              <a:t>Geometrixx Design - /etc/designs/geometrixx</a:t>
            </a:r>
          </a:p>
        </p:txBody>
      </p:sp>
      <p:sp>
        <p:nvSpPr>
          <p:cNvPr id="2" name="Slide Number Placeholder 1">
            <a:extLst>
              <a:ext uri="{FF2B5EF4-FFF2-40B4-BE49-F238E27FC236}">
                <a16:creationId xmlns:a16="http://schemas.microsoft.com/office/drawing/2014/main" id="{9A610C0B-7671-0144-8D45-5BD6771C632E}"/>
              </a:ext>
            </a:extLst>
          </p:cNvPr>
          <p:cNvSpPr>
            <a:spLocks noGrp="1"/>
          </p:cNvSpPr>
          <p:nvPr>
            <p:ph type="sldNum" sz="quarter" idx="4294967295"/>
          </p:nvPr>
        </p:nvSpPr>
        <p:spPr>
          <a:xfrm>
            <a:off x="11174413" y="6437313"/>
            <a:ext cx="1014412" cy="168275"/>
          </a:xfrm>
        </p:spPr>
        <p:txBody>
          <a:bodyPr/>
          <a:lstStyle/>
          <a:p>
            <a:pPr algn="ctr"/>
            <a:fld id="{90156F56-D5AE-4C6F-B826-C69D1BC521BB}" type="slidenum">
              <a:rPr lang="en-US" smtClean="0"/>
              <a:pPr algn="ctr"/>
              <a:t>193</a:t>
            </a:fld>
            <a:endParaRPr lang="en-US" dirty="0"/>
          </a:p>
        </p:txBody>
      </p:sp>
      <p:pic>
        <p:nvPicPr>
          <p:cNvPr id="7" name="Picture 6">
            <a:extLst>
              <a:ext uri="{FF2B5EF4-FFF2-40B4-BE49-F238E27FC236}">
                <a16:creationId xmlns:a16="http://schemas.microsoft.com/office/drawing/2014/main" id="{CB903F02-255B-B740-9C2E-FA849CA8C69E}"/>
              </a:ext>
            </a:extLst>
          </p:cNvPr>
          <p:cNvPicPr>
            <a:picLocks noChangeAspect="1"/>
          </p:cNvPicPr>
          <p:nvPr/>
        </p:nvPicPr>
        <p:blipFill>
          <a:blip r:embed="rId3"/>
          <a:stretch>
            <a:fillRect/>
          </a:stretch>
        </p:blipFill>
        <p:spPr>
          <a:xfrm>
            <a:off x="4707482" y="1182682"/>
            <a:ext cx="2353660" cy="5027890"/>
          </a:xfrm>
          <a:prstGeom prst="rect">
            <a:avLst/>
          </a:prstGeom>
          <a:ln>
            <a:noFill/>
          </a:ln>
          <a:effectLst>
            <a:outerShdw blurRad="292100" dist="139700" dir="2700000" algn="tl" rotWithShape="0">
              <a:srgbClr val="333333">
                <a:alpha val="65000"/>
              </a:srgbClr>
            </a:outerShdw>
          </a:effectLst>
        </p:spPr>
      </p:pic>
      <p:grpSp>
        <p:nvGrpSpPr>
          <p:cNvPr id="10" name="Group 9">
            <a:extLst>
              <a:ext uri="{FF2B5EF4-FFF2-40B4-BE49-F238E27FC236}">
                <a16:creationId xmlns:a16="http://schemas.microsoft.com/office/drawing/2014/main" id="{F33B7106-D8BA-744F-AA53-BD991A27849B}"/>
              </a:ext>
            </a:extLst>
          </p:cNvPr>
          <p:cNvGrpSpPr/>
          <p:nvPr/>
        </p:nvGrpSpPr>
        <p:grpSpPr>
          <a:xfrm>
            <a:off x="6899783" y="2977233"/>
            <a:ext cx="2768386" cy="453526"/>
            <a:chOff x="7470046" y="1509823"/>
            <a:chExt cx="2769107" cy="453644"/>
          </a:xfrm>
        </p:grpSpPr>
        <p:sp>
          <p:nvSpPr>
            <p:cNvPr id="8" name="Rectangular Callout 7">
              <a:extLst>
                <a:ext uri="{FF2B5EF4-FFF2-40B4-BE49-F238E27FC236}">
                  <a16:creationId xmlns:a16="http://schemas.microsoft.com/office/drawing/2014/main" id="{D2DCC1E0-7D0A-9741-9552-2DCF8E56FECE}"/>
                </a:ext>
              </a:extLst>
            </p:cNvPr>
            <p:cNvSpPr/>
            <p:nvPr/>
          </p:nvSpPr>
          <p:spPr>
            <a:xfrm>
              <a:off x="7470046" y="1509823"/>
              <a:ext cx="2769107" cy="453644"/>
            </a:xfrm>
            <a:prstGeom prst="wedgeRectCallout">
              <a:avLst>
                <a:gd name="adj1" fmla="val -72247"/>
                <a:gd name="adj2" fmla="val -2050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99" dirty="0"/>
                <a:t>Design for each page type</a:t>
              </a:r>
            </a:p>
          </p:txBody>
        </p:sp>
        <p:sp>
          <p:nvSpPr>
            <p:cNvPr id="9" name="Rectangular Callout 8">
              <a:extLst>
                <a:ext uri="{FF2B5EF4-FFF2-40B4-BE49-F238E27FC236}">
                  <a16:creationId xmlns:a16="http://schemas.microsoft.com/office/drawing/2014/main" id="{8668A88B-63AF-D645-8ED8-1A3FA0ACD8E4}"/>
                </a:ext>
              </a:extLst>
            </p:cNvPr>
            <p:cNvSpPr/>
            <p:nvPr/>
          </p:nvSpPr>
          <p:spPr>
            <a:xfrm>
              <a:off x="7470046" y="1509823"/>
              <a:ext cx="2769107" cy="453644"/>
            </a:xfrm>
            <a:prstGeom prst="wedgeRectCallout">
              <a:avLst>
                <a:gd name="adj1" fmla="val -68407"/>
                <a:gd name="adj2" fmla="val 2613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99" dirty="0"/>
                <a:t>Design for each page type</a:t>
              </a:r>
            </a:p>
          </p:txBody>
        </p:sp>
      </p:grpSp>
      <p:sp>
        <p:nvSpPr>
          <p:cNvPr id="11" name="Rectangular Callout 10">
            <a:extLst>
              <a:ext uri="{FF2B5EF4-FFF2-40B4-BE49-F238E27FC236}">
                <a16:creationId xmlns:a16="http://schemas.microsoft.com/office/drawing/2014/main" id="{31279E90-C779-E24B-BF03-4A7C87DB6908}"/>
              </a:ext>
            </a:extLst>
          </p:cNvPr>
          <p:cNvSpPr/>
          <p:nvPr/>
        </p:nvSpPr>
        <p:spPr>
          <a:xfrm>
            <a:off x="2573996" y="5643761"/>
            <a:ext cx="2405243" cy="453526"/>
          </a:xfrm>
          <a:prstGeom prst="wedgeRectCallout">
            <a:avLst>
              <a:gd name="adj1" fmla="val 62954"/>
              <a:gd name="adj2" fmla="val -1300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99" dirty="0"/>
              <a:t>Site-wide client library</a:t>
            </a:r>
          </a:p>
        </p:txBody>
      </p:sp>
      <p:sp>
        <p:nvSpPr>
          <p:cNvPr id="12" name="Rectangular Callout 11">
            <a:extLst>
              <a:ext uri="{FF2B5EF4-FFF2-40B4-BE49-F238E27FC236}">
                <a16:creationId xmlns:a16="http://schemas.microsoft.com/office/drawing/2014/main" id="{472CFFE7-C75F-4345-A296-DB58C70DDD90}"/>
              </a:ext>
            </a:extLst>
          </p:cNvPr>
          <p:cNvSpPr/>
          <p:nvPr/>
        </p:nvSpPr>
        <p:spPr>
          <a:xfrm>
            <a:off x="2100455" y="3519354"/>
            <a:ext cx="2967368" cy="457080"/>
          </a:xfrm>
          <a:prstGeom prst="wedgeRectCallout">
            <a:avLst>
              <a:gd name="adj1" fmla="val 56386"/>
              <a:gd name="adj2" fmla="val 1663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99" dirty="0"/>
              <a:t>Assets that support the design</a:t>
            </a:r>
          </a:p>
        </p:txBody>
      </p:sp>
      <p:sp>
        <p:nvSpPr>
          <p:cNvPr id="13" name="Rectangular Callout 12">
            <a:extLst>
              <a:ext uri="{FF2B5EF4-FFF2-40B4-BE49-F238E27FC236}">
                <a16:creationId xmlns:a16="http://schemas.microsoft.com/office/drawing/2014/main" id="{B33739FA-4574-E145-BDAC-53FA919C14AA}"/>
              </a:ext>
            </a:extLst>
          </p:cNvPr>
          <p:cNvSpPr/>
          <p:nvPr/>
        </p:nvSpPr>
        <p:spPr>
          <a:xfrm>
            <a:off x="6899781" y="4593903"/>
            <a:ext cx="3370182" cy="631407"/>
          </a:xfrm>
          <a:prstGeom prst="wedgeRectCallout">
            <a:avLst>
              <a:gd name="adj1" fmla="val -73805"/>
              <a:gd name="adj2" fmla="val -149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99" dirty="0"/>
              <a:t>Stylesheet that supports Foundation components</a:t>
            </a:r>
          </a:p>
        </p:txBody>
      </p:sp>
    </p:spTree>
    <p:extLst>
      <p:ext uri="{BB962C8B-B14F-4D97-AF65-F5344CB8AC3E}">
        <p14:creationId xmlns:p14="http://schemas.microsoft.com/office/powerpoint/2010/main" val="290385688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1AAB596-538F-394A-9F67-ED0B70BA9203}"/>
              </a:ext>
            </a:extLst>
          </p:cNvPr>
          <p:cNvPicPr>
            <a:picLocks noChangeAspect="1"/>
          </p:cNvPicPr>
          <p:nvPr/>
        </p:nvPicPr>
        <p:blipFill>
          <a:blip r:embed="rId3"/>
          <a:stretch>
            <a:fillRect/>
          </a:stretch>
        </p:blipFill>
        <p:spPr>
          <a:xfrm>
            <a:off x="6938352" y="1235013"/>
            <a:ext cx="3021771" cy="3846733"/>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DEEBB3EA-12B8-E24F-80FC-AAFA75D7C70F}"/>
              </a:ext>
            </a:extLst>
          </p:cNvPr>
          <p:cNvSpPr>
            <a:spLocks noGrp="1"/>
          </p:cNvSpPr>
          <p:nvPr>
            <p:ph type="title"/>
          </p:nvPr>
        </p:nvSpPr>
        <p:spPr>
          <a:xfrm>
            <a:off x="320040" y="296432"/>
            <a:ext cx="11579385" cy="625475"/>
          </a:xfrm>
        </p:spPr>
        <p:txBody>
          <a:bodyPr>
            <a:normAutofit/>
          </a:bodyPr>
          <a:lstStyle/>
          <a:p>
            <a:r>
              <a:rPr lang="en-US" dirty="0"/>
              <a:t>Migrating the Component Policies</a:t>
            </a:r>
          </a:p>
        </p:txBody>
      </p:sp>
      <p:sp>
        <p:nvSpPr>
          <p:cNvPr id="4" name="Content Placeholder 3">
            <a:extLst>
              <a:ext uri="{FF2B5EF4-FFF2-40B4-BE49-F238E27FC236}">
                <a16:creationId xmlns:a16="http://schemas.microsoft.com/office/drawing/2014/main" id="{270C9929-8551-1C48-8866-022EE3B531A7}"/>
              </a:ext>
            </a:extLst>
          </p:cNvPr>
          <p:cNvSpPr>
            <a:spLocks noGrp="1"/>
          </p:cNvSpPr>
          <p:nvPr>
            <p:ph idx="1"/>
          </p:nvPr>
        </p:nvSpPr>
        <p:spPr>
          <a:xfrm>
            <a:off x="320040" y="1073672"/>
            <a:ext cx="5774373" cy="5181600"/>
          </a:xfrm>
        </p:spPr>
        <p:txBody>
          <a:bodyPr/>
          <a:lstStyle/>
          <a:p>
            <a:endParaRPr lang="en-US" dirty="0"/>
          </a:p>
          <a:p>
            <a:r>
              <a:rPr lang="en-US" dirty="0"/>
              <a:t>Older Designs are referenced by the page/container/component path</a:t>
            </a:r>
          </a:p>
          <a:p>
            <a:pPr lvl="1"/>
            <a:r>
              <a:rPr lang="en-US" dirty="0"/>
              <a:t>Not reusable across page and container types</a:t>
            </a:r>
          </a:p>
        </p:txBody>
      </p:sp>
      <p:sp>
        <p:nvSpPr>
          <p:cNvPr id="3" name="Slide Number Placeholder 2">
            <a:extLst>
              <a:ext uri="{FF2B5EF4-FFF2-40B4-BE49-F238E27FC236}">
                <a16:creationId xmlns:a16="http://schemas.microsoft.com/office/drawing/2014/main" id="{F6507884-0408-EE4E-8AAD-36DEA4201797}"/>
              </a:ext>
            </a:extLst>
          </p:cNvPr>
          <p:cNvSpPr>
            <a:spLocks noGrp="1"/>
          </p:cNvSpPr>
          <p:nvPr>
            <p:ph type="sldNum" sz="quarter" idx="4294967295"/>
          </p:nvPr>
        </p:nvSpPr>
        <p:spPr>
          <a:xfrm>
            <a:off x="0" y="6565900"/>
            <a:ext cx="1016000" cy="168275"/>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194</a:t>
            </a:fld>
            <a:endParaRPr lang="en-US" dirty="0"/>
          </a:p>
        </p:txBody>
      </p:sp>
      <p:sp>
        <p:nvSpPr>
          <p:cNvPr id="8" name="Rectangular Callout 7">
            <a:extLst>
              <a:ext uri="{FF2B5EF4-FFF2-40B4-BE49-F238E27FC236}">
                <a16:creationId xmlns:a16="http://schemas.microsoft.com/office/drawing/2014/main" id="{AF3A9F85-73BF-714B-8513-A62A7A4F0BBD}"/>
              </a:ext>
            </a:extLst>
          </p:cNvPr>
          <p:cNvSpPr/>
          <p:nvPr/>
        </p:nvSpPr>
        <p:spPr>
          <a:xfrm>
            <a:off x="5498138" y="3598113"/>
            <a:ext cx="2208022" cy="1063893"/>
          </a:xfrm>
          <a:prstGeom prst="wedgeRectCallout">
            <a:avLst>
              <a:gd name="adj1" fmla="val 79459"/>
              <a:gd name="adj2" fmla="val 41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99" dirty="0"/>
              <a:t>Design elements for this component on this page type</a:t>
            </a:r>
          </a:p>
        </p:txBody>
      </p:sp>
      <p:sp>
        <p:nvSpPr>
          <p:cNvPr id="7" name="Rectangular Callout 6">
            <a:extLst>
              <a:ext uri="{FF2B5EF4-FFF2-40B4-BE49-F238E27FC236}">
                <a16:creationId xmlns:a16="http://schemas.microsoft.com/office/drawing/2014/main" id="{545DC12C-95B9-0B4A-ABF7-780F0294DEC9}"/>
              </a:ext>
            </a:extLst>
          </p:cNvPr>
          <p:cNvSpPr/>
          <p:nvPr/>
        </p:nvSpPr>
        <p:spPr>
          <a:xfrm>
            <a:off x="8862247" y="2098742"/>
            <a:ext cx="3035668" cy="689052"/>
          </a:xfrm>
          <a:prstGeom prst="wedgeRectCallout">
            <a:avLst>
              <a:gd name="adj1" fmla="val -52653"/>
              <a:gd name="adj2" fmla="val 1608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99" dirty="0"/>
              <a:t>Page/container/component </a:t>
            </a:r>
            <a:r>
              <a:rPr lang="en-US" sz="1799" dirty="0">
                <a:sym typeface="Wingdings" pitchFamily="2" charset="2"/>
              </a:rPr>
              <a:t> contentpage/par/text</a:t>
            </a:r>
            <a:endParaRPr lang="en-US" sz="1799" dirty="0"/>
          </a:p>
        </p:txBody>
      </p:sp>
    </p:spTree>
    <p:extLst>
      <p:ext uri="{BB962C8B-B14F-4D97-AF65-F5344CB8AC3E}">
        <p14:creationId xmlns:p14="http://schemas.microsoft.com/office/powerpoint/2010/main" val="108776412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B2FDD8-A94E-5C41-84B6-BF5A1C6097FE}"/>
              </a:ext>
            </a:extLst>
          </p:cNvPr>
          <p:cNvSpPr>
            <a:spLocks noGrp="1"/>
          </p:cNvSpPr>
          <p:nvPr>
            <p:ph type="title"/>
          </p:nvPr>
        </p:nvSpPr>
        <p:spPr>
          <a:xfrm>
            <a:off x="320040" y="296432"/>
            <a:ext cx="11579385" cy="625475"/>
          </a:xfrm>
        </p:spPr>
        <p:txBody>
          <a:bodyPr/>
          <a:lstStyle/>
          <a:p>
            <a:r>
              <a:rPr lang="en-US" dirty="0"/>
              <a:t>Design Conversion Rules</a:t>
            </a:r>
          </a:p>
        </p:txBody>
      </p:sp>
      <p:sp>
        <p:nvSpPr>
          <p:cNvPr id="2" name="Slide Number Placeholder 1">
            <a:extLst>
              <a:ext uri="{FF2B5EF4-FFF2-40B4-BE49-F238E27FC236}">
                <a16:creationId xmlns:a16="http://schemas.microsoft.com/office/drawing/2014/main" id="{31E5E093-E2C7-5B45-B51F-D0CCF4B7134D}"/>
              </a:ext>
            </a:extLst>
          </p:cNvPr>
          <p:cNvSpPr>
            <a:spLocks noGrp="1"/>
          </p:cNvSpPr>
          <p:nvPr>
            <p:ph type="sldNum" sz="quarter" idx="4294967295"/>
          </p:nvPr>
        </p:nvSpPr>
        <p:spPr>
          <a:xfrm>
            <a:off x="0" y="0"/>
            <a:ext cx="0" cy="0"/>
          </a:xfrm>
        </p:spPr>
        <p:txBody>
          <a:bodyPr/>
          <a:lstStyle/>
          <a:p>
            <a:pPr algn="ctr"/>
            <a:fld id="{90156F56-D5AE-4C6F-B826-C69D1BC521BB}" type="slidenum">
              <a:rPr lang="en-US" smtClean="0"/>
              <a:pPr algn="ctr"/>
              <a:t>195</a:t>
            </a:fld>
            <a:endParaRPr lang="en-US" dirty="0"/>
          </a:p>
        </p:txBody>
      </p:sp>
      <p:pic>
        <p:nvPicPr>
          <p:cNvPr id="6" name="Picture 5">
            <a:extLst>
              <a:ext uri="{FF2B5EF4-FFF2-40B4-BE49-F238E27FC236}">
                <a16:creationId xmlns:a16="http://schemas.microsoft.com/office/drawing/2014/main" id="{C43F3513-5A79-DA48-9A8F-A22A36096BDB}"/>
              </a:ext>
            </a:extLst>
          </p:cNvPr>
          <p:cNvPicPr>
            <a:picLocks noChangeAspect="1"/>
          </p:cNvPicPr>
          <p:nvPr/>
        </p:nvPicPr>
        <p:blipFill>
          <a:blip r:embed="rId3"/>
          <a:stretch>
            <a:fillRect/>
          </a:stretch>
        </p:blipFill>
        <p:spPr>
          <a:xfrm>
            <a:off x="1362201" y="1383305"/>
            <a:ext cx="3434196" cy="4575438"/>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7EC4834A-B6D2-0344-A0F6-B1A700926B26}"/>
              </a:ext>
            </a:extLst>
          </p:cNvPr>
          <p:cNvPicPr>
            <a:picLocks noChangeAspect="1"/>
          </p:cNvPicPr>
          <p:nvPr/>
        </p:nvPicPr>
        <p:blipFill>
          <a:blip r:embed="rId4"/>
          <a:stretch>
            <a:fillRect/>
          </a:stretch>
        </p:blipFill>
        <p:spPr>
          <a:xfrm>
            <a:off x="6436067" y="3806358"/>
            <a:ext cx="4501247" cy="2050073"/>
          </a:xfrm>
          <a:prstGeom prst="rect">
            <a:avLst/>
          </a:prstGeom>
          <a:ln>
            <a:noFill/>
          </a:ln>
          <a:effectLst>
            <a:outerShdw blurRad="292100" dist="139700" dir="2700000" algn="tl" rotWithShape="0">
              <a:srgbClr val="333333">
                <a:alpha val="65000"/>
              </a:srgbClr>
            </a:outerShdw>
          </a:effectLst>
        </p:spPr>
      </p:pic>
      <p:cxnSp>
        <p:nvCxnSpPr>
          <p:cNvPr id="9" name="Straight Arrow Connector 8">
            <a:extLst>
              <a:ext uri="{FF2B5EF4-FFF2-40B4-BE49-F238E27FC236}">
                <a16:creationId xmlns:a16="http://schemas.microsoft.com/office/drawing/2014/main" id="{4D70F91F-4D8D-DF4E-A6DF-8A88460AE800}"/>
              </a:ext>
            </a:extLst>
          </p:cNvPr>
          <p:cNvCxnSpPr>
            <a:cxnSpLocks/>
          </p:cNvCxnSpPr>
          <p:nvPr/>
        </p:nvCxnSpPr>
        <p:spPr>
          <a:xfrm>
            <a:off x="3832776" y="4985471"/>
            <a:ext cx="2603293" cy="0"/>
          </a:xfrm>
          <a:prstGeom prst="straightConnector1">
            <a:avLst/>
          </a:prstGeom>
          <a:ln w="63500">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129268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3431453B-5B38-EA49-88E4-92E3F8BEB2A8}"/>
              </a:ext>
            </a:extLst>
          </p:cNvPr>
          <p:cNvSpPr>
            <a:spLocks noGrp="1"/>
          </p:cNvSpPr>
          <p:nvPr>
            <p:ph idx="1"/>
          </p:nvPr>
        </p:nvSpPr>
        <p:spPr>
          <a:xfrm>
            <a:off x="320040" y="1073672"/>
            <a:ext cx="11579384" cy="5181600"/>
          </a:xfrm>
        </p:spPr>
        <p:txBody>
          <a:bodyPr/>
          <a:lstStyle/>
          <a:p>
            <a:r>
              <a:rPr lang="en-US" dirty="0"/>
              <a:t>Newer Policies are referenced by sling:resourceType property</a:t>
            </a:r>
          </a:p>
          <a:p>
            <a:pPr lvl="1"/>
            <a:r>
              <a:rPr lang="en-US" dirty="0"/>
              <a:t>Independent policies that can be used in any layout container on any page type</a:t>
            </a:r>
          </a:p>
          <a:p>
            <a:endParaRPr lang="en-US" dirty="0"/>
          </a:p>
        </p:txBody>
      </p:sp>
      <p:sp>
        <p:nvSpPr>
          <p:cNvPr id="2" name="Title 1">
            <a:extLst>
              <a:ext uri="{FF2B5EF4-FFF2-40B4-BE49-F238E27FC236}">
                <a16:creationId xmlns:a16="http://schemas.microsoft.com/office/drawing/2014/main" id="{D17F11AE-8248-0B4E-986B-B48FD5AB66CA}"/>
              </a:ext>
            </a:extLst>
          </p:cNvPr>
          <p:cNvSpPr>
            <a:spLocks noGrp="1"/>
          </p:cNvSpPr>
          <p:nvPr>
            <p:ph type="title"/>
          </p:nvPr>
        </p:nvSpPr>
        <p:spPr>
          <a:xfrm>
            <a:off x="320040" y="296432"/>
            <a:ext cx="11579385" cy="625475"/>
          </a:xfrm>
        </p:spPr>
        <p:txBody>
          <a:bodyPr>
            <a:normAutofit/>
          </a:bodyPr>
          <a:lstStyle/>
          <a:p>
            <a:r>
              <a:rPr lang="en-US" dirty="0"/>
              <a:t>New Policies After Conversion</a:t>
            </a:r>
          </a:p>
        </p:txBody>
      </p:sp>
      <p:sp>
        <p:nvSpPr>
          <p:cNvPr id="3" name="Slide Number Placeholder 2">
            <a:extLst>
              <a:ext uri="{FF2B5EF4-FFF2-40B4-BE49-F238E27FC236}">
                <a16:creationId xmlns:a16="http://schemas.microsoft.com/office/drawing/2014/main" id="{A1535F70-424A-6B4D-A741-1DD1629A6449}"/>
              </a:ext>
            </a:extLst>
          </p:cNvPr>
          <p:cNvSpPr>
            <a:spLocks noGrp="1"/>
          </p:cNvSpPr>
          <p:nvPr>
            <p:ph type="sldNum" sz="quarter" idx="4294967295"/>
          </p:nvPr>
        </p:nvSpPr>
        <p:spPr>
          <a:xfrm>
            <a:off x="0" y="6565900"/>
            <a:ext cx="1016000" cy="168275"/>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196</a:t>
            </a:fld>
            <a:endParaRPr lang="en-US" dirty="0"/>
          </a:p>
        </p:txBody>
      </p:sp>
      <p:pic>
        <p:nvPicPr>
          <p:cNvPr id="5" name="Picture 4">
            <a:extLst>
              <a:ext uri="{FF2B5EF4-FFF2-40B4-BE49-F238E27FC236}">
                <a16:creationId xmlns:a16="http://schemas.microsoft.com/office/drawing/2014/main" id="{12241807-4D40-2F45-BB48-3E3705F848A5}"/>
              </a:ext>
            </a:extLst>
          </p:cNvPr>
          <p:cNvPicPr>
            <a:picLocks noChangeAspect="1"/>
          </p:cNvPicPr>
          <p:nvPr/>
        </p:nvPicPr>
        <p:blipFill>
          <a:blip r:embed="rId2"/>
          <a:stretch>
            <a:fillRect/>
          </a:stretch>
        </p:blipFill>
        <p:spPr>
          <a:xfrm>
            <a:off x="2643080" y="2453764"/>
            <a:ext cx="7068810" cy="3208967"/>
          </a:xfrm>
          <a:prstGeom prst="rect">
            <a:avLst/>
          </a:prstGeom>
          <a:ln>
            <a:noFill/>
          </a:ln>
          <a:effectLst>
            <a:outerShdw blurRad="292100" dist="139700" dir="2700000" algn="tl" rotWithShape="0">
              <a:srgbClr val="333333">
                <a:alpha val="65000"/>
              </a:srgbClr>
            </a:outerShdw>
          </a:effectLst>
        </p:spPr>
      </p:pic>
      <p:sp>
        <p:nvSpPr>
          <p:cNvPr id="6" name="Rectangular Callout 5">
            <a:extLst>
              <a:ext uri="{FF2B5EF4-FFF2-40B4-BE49-F238E27FC236}">
                <a16:creationId xmlns:a16="http://schemas.microsoft.com/office/drawing/2014/main" id="{BA89274C-7647-0C44-B153-D4CA6037EF15}"/>
              </a:ext>
            </a:extLst>
          </p:cNvPr>
          <p:cNvSpPr/>
          <p:nvPr/>
        </p:nvSpPr>
        <p:spPr>
          <a:xfrm>
            <a:off x="5586679" y="5887144"/>
            <a:ext cx="1466797" cy="453526"/>
          </a:xfrm>
          <a:prstGeom prst="wedgeRectCallout">
            <a:avLst>
              <a:gd name="adj1" fmla="val 38859"/>
              <a:gd name="adj2" fmla="val -1183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99" dirty="0"/>
              <a:t>Default size</a:t>
            </a:r>
          </a:p>
        </p:txBody>
      </p:sp>
      <p:grpSp>
        <p:nvGrpSpPr>
          <p:cNvPr id="9" name="Group 8">
            <a:extLst>
              <a:ext uri="{FF2B5EF4-FFF2-40B4-BE49-F238E27FC236}">
                <a16:creationId xmlns:a16="http://schemas.microsoft.com/office/drawing/2014/main" id="{ABCCB8A1-6416-BC46-89C6-3ABD35146946}"/>
              </a:ext>
            </a:extLst>
          </p:cNvPr>
          <p:cNvGrpSpPr/>
          <p:nvPr/>
        </p:nvGrpSpPr>
        <p:grpSpPr>
          <a:xfrm>
            <a:off x="9802253" y="4670077"/>
            <a:ext cx="2095660" cy="717127"/>
            <a:chOff x="9335409" y="3094825"/>
            <a:chExt cx="2564016" cy="453644"/>
          </a:xfrm>
        </p:grpSpPr>
        <p:sp>
          <p:nvSpPr>
            <p:cNvPr id="7" name="Rectangular Callout 6">
              <a:extLst>
                <a:ext uri="{FF2B5EF4-FFF2-40B4-BE49-F238E27FC236}">
                  <a16:creationId xmlns:a16="http://schemas.microsoft.com/office/drawing/2014/main" id="{02244F94-2982-F244-A7AA-AA89AEBCC119}"/>
                </a:ext>
              </a:extLst>
            </p:cNvPr>
            <p:cNvSpPr/>
            <p:nvPr/>
          </p:nvSpPr>
          <p:spPr>
            <a:xfrm>
              <a:off x="9335410" y="3094825"/>
              <a:ext cx="2564015" cy="453644"/>
            </a:xfrm>
            <a:prstGeom prst="wedgeRectCallout">
              <a:avLst>
                <a:gd name="adj1" fmla="val -66204"/>
                <a:gd name="adj2" fmla="val 179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99" dirty="0"/>
                <a:t>Record of the conversion</a:t>
              </a:r>
            </a:p>
          </p:txBody>
        </p:sp>
        <p:sp>
          <p:nvSpPr>
            <p:cNvPr id="8" name="Rectangular Callout 7">
              <a:extLst>
                <a:ext uri="{FF2B5EF4-FFF2-40B4-BE49-F238E27FC236}">
                  <a16:creationId xmlns:a16="http://schemas.microsoft.com/office/drawing/2014/main" id="{BA9A855D-188D-944F-9DE1-4DEA356A3F83}"/>
                </a:ext>
              </a:extLst>
            </p:cNvPr>
            <p:cNvSpPr/>
            <p:nvPr/>
          </p:nvSpPr>
          <p:spPr>
            <a:xfrm>
              <a:off x="9335409" y="3094825"/>
              <a:ext cx="2564015" cy="453644"/>
            </a:xfrm>
            <a:prstGeom prst="wedgeRectCallout">
              <a:avLst>
                <a:gd name="adj1" fmla="val -65293"/>
                <a:gd name="adj2" fmla="val -310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99" dirty="0"/>
                <a:t>Record of the conversion</a:t>
              </a:r>
            </a:p>
          </p:txBody>
        </p:sp>
      </p:grpSp>
      <p:sp>
        <p:nvSpPr>
          <p:cNvPr id="10" name="Rectangular Callout 9">
            <a:extLst>
              <a:ext uri="{FF2B5EF4-FFF2-40B4-BE49-F238E27FC236}">
                <a16:creationId xmlns:a16="http://schemas.microsoft.com/office/drawing/2014/main" id="{EF162A90-A747-ED42-9038-A461E229D2FA}"/>
              </a:ext>
            </a:extLst>
          </p:cNvPr>
          <p:cNvSpPr/>
          <p:nvPr/>
        </p:nvSpPr>
        <p:spPr>
          <a:xfrm>
            <a:off x="8888116" y="5733138"/>
            <a:ext cx="2563347" cy="560031"/>
          </a:xfrm>
          <a:prstGeom prst="wedgeRectCallout">
            <a:avLst>
              <a:gd name="adj1" fmla="val -65905"/>
              <a:gd name="adj2" fmla="val -1356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99" dirty="0"/>
              <a:t>Resource type associated with the policy</a:t>
            </a:r>
          </a:p>
        </p:txBody>
      </p:sp>
      <p:grpSp>
        <p:nvGrpSpPr>
          <p:cNvPr id="13" name="Group 12">
            <a:extLst>
              <a:ext uri="{FF2B5EF4-FFF2-40B4-BE49-F238E27FC236}">
                <a16:creationId xmlns:a16="http://schemas.microsoft.com/office/drawing/2014/main" id="{8376ADB7-1848-CA44-A231-693E830F3523}"/>
              </a:ext>
            </a:extLst>
          </p:cNvPr>
          <p:cNvGrpSpPr/>
          <p:nvPr/>
        </p:nvGrpSpPr>
        <p:grpSpPr>
          <a:xfrm>
            <a:off x="539445" y="4264457"/>
            <a:ext cx="2254182" cy="955652"/>
            <a:chOff x="244549" y="3444950"/>
            <a:chExt cx="1968616" cy="1052622"/>
          </a:xfrm>
        </p:grpSpPr>
        <p:sp>
          <p:nvSpPr>
            <p:cNvPr id="11" name="Rectangular Callout 10">
              <a:extLst>
                <a:ext uri="{FF2B5EF4-FFF2-40B4-BE49-F238E27FC236}">
                  <a16:creationId xmlns:a16="http://schemas.microsoft.com/office/drawing/2014/main" id="{4B991A7A-2848-984D-B58D-B2F2B7856CA2}"/>
                </a:ext>
              </a:extLst>
            </p:cNvPr>
            <p:cNvSpPr/>
            <p:nvPr/>
          </p:nvSpPr>
          <p:spPr>
            <a:xfrm>
              <a:off x="244549" y="3444950"/>
              <a:ext cx="1968616" cy="1052622"/>
            </a:xfrm>
            <a:prstGeom prst="wedgeRectCallout">
              <a:avLst>
                <a:gd name="adj1" fmla="val 71741"/>
                <a:gd name="adj2" fmla="val 652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99" dirty="0"/>
                <a:t>Policy configurations for geodemo application</a:t>
              </a:r>
            </a:p>
          </p:txBody>
        </p:sp>
        <p:sp>
          <p:nvSpPr>
            <p:cNvPr id="12" name="Rectangular Callout 11">
              <a:extLst>
                <a:ext uri="{FF2B5EF4-FFF2-40B4-BE49-F238E27FC236}">
                  <a16:creationId xmlns:a16="http://schemas.microsoft.com/office/drawing/2014/main" id="{60904EA7-5D84-804B-9876-A3984F06BA8C}"/>
                </a:ext>
              </a:extLst>
            </p:cNvPr>
            <p:cNvSpPr/>
            <p:nvPr/>
          </p:nvSpPr>
          <p:spPr>
            <a:xfrm>
              <a:off x="244549" y="3444950"/>
              <a:ext cx="1968616" cy="1052622"/>
            </a:xfrm>
            <a:prstGeom prst="wedgeRectCallout">
              <a:avLst>
                <a:gd name="adj1" fmla="val 70396"/>
                <a:gd name="adj2" fmla="val -598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99" dirty="0"/>
                <a:t>Policy configurations for geodemo application</a:t>
              </a:r>
            </a:p>
          </p:txBody>
        </p:sp>
      </p:grpSp>
    </p:spTree>
    <p:extLst>
      <p:ext uri="{BB962C8B-B14F-4D97-AF65-F5344CB8AC3E}">
        <p14:creationId xmlns:p14="http://schemas.microsoft.com/office/powerpoint/2010/main" val="330732463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spcAft>
                <a:spcPts val="600"/>
              </a:spcAft>
            </a:pPr>
            <a:r>
              <a:rPr lang="en-US" dirty="0"/>
              <a:t>We will be looking at 3 case studies.  For each case study you should design the path to Adobe Experience Manager Cloud Service</a:t>
            </a:r>
          </a:p>
          <a:p>
            <a:pPr lvl="1">
              <a:spcAft>
                <a:spcPts val="600"/>
              </a:spcAft>
            </a:pPr>
            <a:endParaRPr lang="en-US" sz="1900" dirty="0"/>
          </a:p>
          <a:p>
            <a:pPr>
              <a:spcAft>
                <a:spcPts val="600"/>
              </a:spcAft>
            </a:pPr>
            <a:r>
              <a:rPr lang="en-US" dirty="0"/>
              <a:t>You have 45 minutes to work on your case study, then we will discuss each case study solution as a group.</a:t>
            </a:r>
          </a:p>
        </p:txBody>
      </p:sp>
      <p:sp>
        <p:nvSpPr>
          <p:cNvPr id="2" name="Title 1"/>
          <p:cNvSpPr>
            <a:spLocks noGrp="1"/>
          </p:cNvSpPr>
          <p:nvPr>
            <p:ph type="title"/>
          </p:nvPr>
        </p:nvSpPr>
        <p:spPr/>
        <p:txBody>
          <a:bodyPr>
            <a:normAutofit/>
          </a:bodyPr>
          <a:lstStyle/>
          <a:p>
            <a:r>
              <a:rPr lang="en-US" dirty="0"/>
              <a:t>AEM Project Group Exercise</a:t>
            </a:r>
          </a:p>
        </p:txBody>
      </p:sp>
    </p:spTree>
    <p:extLst>
      <p:ext uri="{BB962C8B-B14F-4D97-AF65-F5344CB8AC3E}">
        <p14:creationId xmlns:p14="http://schemas.microsoft.com/office/powerpoint/2010/main" val="68510028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0137DF7-A37C-4CDB-8B6B-F02F47BA7FBF}"/>
              </a:ext>
            </a:extLst>
          </p:cNvPr>
          <p:cNvSpPr>
            <a:spLocks noGrp="1"/>
          </p:cNvSpPr>
          <p:nvPr>
            <p:ph idx="1"/>
          </p:nvPr>
        </p:nvSpPr>
        <p:spPr>
          <a:xfrm>
            <a:off x="320040" y="1073672"/>
            <a:ext cx="11579384" cy="5181600"/>
          </a:xfrm>
        </p:spPr>
        <p:txBody>
          <a:bodyPr/>
          <a:lstStyle/>
          <a:p>
            <a:r>
              <a:rPr lang="en-US" dirty="0"/>
              <a:t>General Cloud Service Deployment Process</a:t>
            </a:r>
          </a:p>
          <a:p>
            <a:pPr lvl="1"/>
            <a:r>
              <a:rPr lang="en-US" dirty="0"/>
              <a:t>Code is managed in a customer git repo</a:t>
            </a:r>
          </a:p>
          <a:p>
            <a:pPr lvl="1"/>
            <a:r>
              <a:rPr lang="en-US" dirty="0"/>
              <a:t>Normal development occurs</a:t>
            </a:r>
          </a:p>
          <a:p>
            <a:pPr lvl="1"/>
            <a:r>
              <a:rPr lang="en-US" dirty="0"/>
              <a:t>Branches can then be pushed into the Cloud Manager git for Cloud</a:t>
            </a:r>
          </a:p>
          <a:p>
            <a:pPr lvl="1"/>
            <a:r>
              <a:rPr lang="en-US" dirty="0"/>
              <a:t>Code is tested in non-production before moving to production</a:t>
            </a:r>
          </a:p>
          <a:p>
            <a:r>
              <a:rPr lang="en-US" dirty="0"/>
              <a:t>Use the Cloud Service SDK</a:t>
            </a:r>
          </a:p>
          <a:p>
            <a:pPr lvl="1"/>
            <a:r>
              <a:rPr lang="en-US" dirty="0"/>
              <a:t>Local Development environment is not exactly the same</a:t>
            </a:r>
          </a:p>
          <a:p>
            <a:pPr lvl="1"/>
            <a:r>
              <a:rPr lang="en-US" dirty="0"/>
              <a:t>New Dispatcher project module</a:t>
            </a:r>
          </a:p>
          <a:p>
            <a:endParaRPr lang="en-US" dirty="0"/>
          </a:p>
          <a:p>
            <a:endParaRPr lang="en-US" dirty="0"/>
          </a:p>
        </p:txBody>
      </p:sp>
      <p:sp>
        <p:nvSpPr>
          <p:cNvPr id="4" name="Title 3">
            <a:extLst>
              <a:ext uri="{FF2B5EF4-FFF2-40B4-BE49-F238E27FC236}">
                <a16:creationId xmlns:a16="http://schemas.microsoft.com/office/drawing/2014/main" id="{6CCF73E3-42F0-3E45-ABD7-D877BB94B247}"/>
              </a:ext>
            </a:extLst>
          </p:cNvPr>
          <p:cNvSpPr>
            <a:spLocks noGrp="1"/>
          </p:cNvSpPr>
          <p:nvPr>
            <p:ph type="title"/>
          </p:nvPr>
        </p:nvSpPr>
        <p:spPr/>
        <p:txBody>
          <a:bodyPr/>
          <a:lstStyle/>
          <a:p>
            <a:r>
              <a:rPr lang="en-US" dirty="0"/>
              <a:t>Key Takeaways</a:t>
            </a:r>
          </a:p>
        </p:txBody>
      </p:sp>
    </p:spTree>
    <p:extLst>
      <p:ext uri="{BB962C8B-B14F-4D97-AF65-F5344CB8AC3E}">
        <p14:creationId xmlns:p14="http://schemas.microsoft.com/office/powerpoint/2010/main" val="197385407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0137DF7-A37C-4CDB-8B6B-F02F47BA7FBF}"/>
              </a:ext>
            </a:extLst>
          </p:cNvPr>
          <p:cNvSpPr>
            <a:spLocks noGrp="1"/>
          </p:cNvSpPr>
          <p:nvPr>
            <p:ph idx="1"/>
          </p:nvPr>
        </p:nvSpPr>
        <p:spPr>
          <a:xfrm>
            <a:off x="320040" y="1073672"/>
            <a:ext cx="11579384" cy="5181600"/>
          </a:xfrm>
        </p:spPr>
        <p:txBody>
          <a:bodyPr/>
          <a:lstStyle/>
          <a:p>
            <a:r>
              <a:rPr lang="en-US" dirty="0"/>
              <a:t>Cloud Manager is single, essential entry point</a:t>
            </a:r>
          </a:p>
          <a:p>
            <a:endParaRPr lang="en-US" dirty="0"/>
          </a:p>
          <a:p>
            <a:r>
              <a:rPr lang="en-US" dirty="0"/>
              <a:t>Cloud Manager Pipeline Gates</a:t>
            </a:r>
          </a:p>
          <a:p>
            <a:pPr lvl="1"/>
            <a:r>
              <a:rPr lang="en-US" dirty="0"/>
              <a:t>Code Quality</a:t>
            </a:r>
          </a:p>
          <a:p>
            <a:pPr lvl="1"/>
            <a:r>
              <a:rPr lang="en-US" dirty="0"/>
              <a:t>Performance Testing</a:t>
            </a:r>
          </a:p>
          <a:p>
            <a:pPr lvl="1"/>
            <a:r>
              <a:rPr lang="en-US" dirty="0"/>
              <a:t>Security Testing</a:t>
            </a:r>
          </a:p>
          <a:p>
            <a:endParaRPr lang="en-US" dirty="0"/>
          </a:p>
          <a:p>
            <a:endParaRPr lang="en-US" dirty="0"/>
          </a:p>
          <a:p>
            <a:endParaRPr lang="en-US" dirty="0"/>
          </a:p>
        </p:txBody>
      </p:sp>
      <p:sp>
        <p:nvSpPr>
          <p:cNvPr id="4" name="Title 3">
            <a:extLst>
              <a:ext uri="{FF2B5EF4-FFF2-40B4-BE49-F238E27FC236}">
                <a16:creationId xmlns:a16="http://schemas.microsoft.com/office/drawing/2014/main" id="{34E94014-3DD0-5F49-A600-423A1FC56D28}"/>
              </a:ext>
            </a:extLst>
          </p:cNvPr>
          <p:cNvSpPr>
            <a:spLocks noGrp="1"/>
          </p:cNvSpPr>
          <p:nvPr>
            <p:ph type="title"/>
          </p:nvPr>
        </p:nvSpPr>
        <p:spPr/>
        <p:txBody>
          <a:bodyPr/>
          <a:lstStyle/>
          <a:p>
            <a:r>
              <a:rPr lang="en-US" dirty="0"/>
              <a:t>Key Takeaways</a:t>
            </a:r>
          </a:p>
        </p:txBody>
      </p:sp>
    </p:spTree>
    <p:extLst>
      <p:ext uri="{BB962C8B-B14F-4D97-AF65-F5344CB8AC3E}">
        <p14:creationId xmlns:p14="http://schemas.microsoft.com/office/powerpoint/2010/main" val="894739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EB216CE-3A0C-A04C-BB6E-3E6A30D4C2DF}"/>
              </a:ext>
            </a:extLst>
          </p:cNvPr>
          <p:cNvSpPr>
            <a:spLocks noGrp="1"/>
          </p:cNvSpPr>
          <p:nvPr>
            <p:ph idx="1"/>
          </p:nvPr>
        </p:nvSpPr>
        <p:spPr>
          <a:xfrm>
            <a:off x="320040" y="1073672"/>
            <a:ext cx="11579384" cy="5181600"/>
          </a:xfrm>
        </p:spPr>
        <p:txBody>
          <a:bodyPr>
            <a:normAutofit/>
          </a:bodyPr>
          <a:lstStyle/>
          <a:p>
            <a:r>
              <a:rPr lang="en-US" sz="1600" dirty="0"/>
              <a:t>© 2021 Adobe, Inc. All rights reserved. </a:t>
            </a:r>
          </a:p>
          <a:p>
            <a:r>
              <a:rPr lang="en-US" sz="1600" dirty="0"/>
              <a:t>Every effort was made to ensure that the information in this document was complete and accurate at the time of printing. However, information is subject to change and Adobe cannot assume responsibility for any errors or omissions. Changes or corrections to the information contained in this document may be incorporated in future issues.</a:t>
            </a:r>
          </a:p>
          <a:p>
            <a:r>
              <a:rPr lang="en-US" sz="1600" dirty="0"/>
              <a:t>This copyrighted guide along with other materials for this course may not be recorded, reproduced, duplicated, reverse engineered or adapted.</a:t>
            </a:r>
          </a:p>
          <a:p>
            <a:r>
              <a:rPr lang="en-US" sz="1600" dirty="0"/>
              <a:t>Training is intended only for those individuals who have registered and paid for it; training access URLs, user names and passwords, or access of any kind may not be shared.</a:t>
            </a:r>
          </a:p>
          <a:p>
            <a:r>
              <a:rPr lang="en-US" sz="1600" dirty="0"/>
              <a:t>This document and other materials for this course are Adobe confidential and proprietary information which must be retained in confidence by the recipient.</a:t>
            </a:r>
          </a:p>
        </p:txBody>
      </p:sp>
      <p:sp>
        <p:nvSpPr>
          <p:cNvPr id="4" name="Title 3">
            <a:extLst>
              <a:ext uri="{FF2B5EF4-FFF2-40B4-BE49-F238E27FC236}">
                <a16:creationId xmlns:a16="http://schemas.microsoft.com/office/drawing/2014/main" id="{66497F3D-DBAF-F54A-9BE8-A2266E1D5687}"/>
              </a:ext>
            </a:extLst>
          </p:cNvPr>
          <p:cNvSpPr>
            <a:spLocks noGrp="1"/>
          </p:cNvSpPr>
          <p:nvPr>
            <p:ph type="title"/>
          </p:nvPr>
        </p:nvSpPr>
        <p:spPr>
          <a:xfrm>
            <a:off x="320040" y="296432"/>
            <a:ext cx="11579385" cy="625475"/>
          </a:xfrm>
        </p:spPr>
        <p:txBody>
          <a:bodyPr/>
          <a:lstStyle/>
          <a:p>
            <a:r>
              <a:rPr lang="en-US" dirty="0"/>
              <a:t>Legal and Confidentiality Information</a:t>
            </a:r>
          </a:p>
        </p:txBody>
      </p:sp>
    </p:spTree>
    <p:extLst>
      <p:ext uri="{BB962C8B-B14F-4D97-AF65-F5344CB8AC3E}">
        <p14:creationId xmlns:p14="http://schemas.microsoft.com/office/powerpoint/2010/main" val="1341587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5981" y="1233801"/>
            <a:ext cx="7664802" cy="4604709"/>
          </a:xfrm>
          <a:prstGeom prst="rect">
            <a:avLst/>
          </a:prstGeom>
        </p:spPr>
      </p:pic>
      <p:sp>
        <p:nvSpPr>
          <p:cNvPr id="2" name="Title 1"/>
          <p:cNvSpPr>
            <a:spLocks noGrp="1"/>
          </p:cNvSpPr>
          <p:nvPr>
            <p:ph type="title"/>
          </p:nvPr>
        </p:nvSpPr>
        <p:spPr>
          <a:xfrm>
            <a:off x="320040" y="296432"/>
            <a:ext cx="11579385" cy="625475"/>
          </a:xfrm>
        </p:spPr>
        <p:txBody>
          <a:bodyPr/>
          <a:lstStyle/>
          <a:p>
            <a:r>
              <a:rPr lang="en-US" dirty="0"/>
              <a:t>JCR Advantages</a:t>
            </a:r>
          </a:p>
        </p:txBody>
      </p:sp>
      <p:sp>
        <p:nvSpPr>
          <p:cNvPr id="6" name="Content Placeholder 5"/>
          <p:cNvSpPr>
            <a:spLocks noGrp="1"/>
          </p:cNvSpPr>
          <p:nvPr>
            <p:ph idx="1"/>
          </p:nvPr>
        </p:nvSpPr>
        <p:spPr>
          <a:xfrm>
            <a:off x="320675" y="2275608"/>
            <a:ext cx="3816443" cy="3979141"/>
          </a:xfrm>
        </p:spPr>
        <p:txBody>
          <a:bodyPr/>
          <a:lstStyle/>
          <a:p>
            <a:r>
              <a:rPr lang="en-US" dirty="0"/>
              <a:t>JCR provides a generic application data store for structured and unstructured content.</a:t>
            </a:r>
          </a:p>
          <a:p>
            <a:endParaRPr lang="en-US" dirty="0"/>
          </a:p>
        </p:txBody>
      </p:sp>
      <p:sp>
        <p:nvSpPr>
          <p:cNvPr id="4" name="Slide Number Placeholder 3"/>
          <p:cNvSpPr>
            <a:spLocks noGrp="1"/>
          </p:cNvSpPr>
          <p:nvPr>
            <p:ph type="sldNum" sz="quarter" idx="4294967295"/>
          </p:nvPr>
        </p:nvSpPr>
        <p:spPr>
          <a:xfrm>
            <a:off x="0" y="6565900"/>
            <a:ext cx="1016000" cy="168275"/>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20</a:t>
            </a:fld>
            <a:endParaRPr lang="en-US" dirty="0"/>
          </a:p>
        </p:txBody>
      </p:sp>
      <p:cxnSp>
        <p:nvCxnSpPr>
          <p:cNvPr id="8" name="Straight Connector 7"/>
          <p:cNvCxnSpPr/>
          <p:nvPr/>
        </p:nvCxnSpPr>
        <p:spPr>
          <a:xfrm>
            <a:off x="4271551" y="1055915"/>
            <a:ext cx="0" cy="50836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3FE8EEF-3565-444F-8631-80668DB9647E}"/>
              </a:ext>
            </a:extLst>
          </p:cNvPr>
          <p:cNvSpPr/>
          <p:nvPr/>
        </p:nvSpPr>
        <p:spPr>
          <a:xfrm>
            <a:off x="491399" y="5116367"/>
            <a:ext cx="3394798" cy="1015663"/>
          </a:xfrm>
          <a:prstGeom prst="rect">
            <a:avLst/>
          </a:prstGeom>
        </p:spPr>
        <p:txBody>
          <a:bodyPr wrap="square">
            <a:spAutoFit/>
          </a:bodyPr>
          <a:lstStyle/>
          <a:p>
            <a:r>
              <a:rPr lang="en-US" sz="2000" i="1" dirty="0"/>
              <a:t>Looks like a file system… </a:t>
            </a:r>
            <a:br>
              <a:rPr lang="en-US" sz="2000" i="1" dirty="0"/>
            </a:br>
            <a:r>
              <a:rPr lang="en-US" sz="2000" i="1" dirty="0"/>
              <a:t>Acts like a database…</a:t>
            </a:r>
            <a:br>
              <a:rPr lang="en-US" sz="2000" i="1" dirty="0"/>
            </a:br>
            <a:r>
              <a:rPr lang="en-US" sz="2000" b="1" i="1" dirty="0"/>
              <a:t>Best of both worlds</a:t>
            </a:r>
          </a:p>
        </p:txBody>
      </p:sp>
    </p:spTree>
    <p:extLst>
      <p:ext uri="{BB962C8B-B14F-4D97-AF65-F5344CB8AC3E}">
        <p14:creationId xmlns:p14="http://schemas.microsoft.com/office/powerpoint/2010/main" val="278569704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 y="1073672"/>
            <a:ext cx="11579384" cy="5181600"/>
          </a:xfrm>
        </p:spPr>
        <p:txBody>
          <a:bodyPr>
            <a:normAutofit fontScale="85000" lnSpcReduction="20000"/>
          </a:bodyPr>
          <a:lstStyle/>
          <a:p>
            <a:r>
              <a:rPr lang="en-US" dirty="0"/>
              <a:t>Cloud Manager</a:t>
            </a:r>
          </a:p>
          <a:p>
            <a:pPr lvl="1"/>
            <a:r>
              <a:rPr lang="en-US" dirty="0">
                <a:hlinkClick r:id="rId3"/>
              </a:rPr>
              <a:t>https://docs.adobe.com/content/help/en/experience-manager-learn/foundation/cloud-manager/understand-cloud-manager-for-aem.html</a:t>
            </a:r>
            <a:endParaRPr lang="en-US" dirty="0"/>
          </a:p>
          <a:p>
            <a:endParaRPr lang="en-US" dirty="0"/>
          </a:p>
          <a:p>
            <a:r>
              <a:rPr lang="en-US" dirty="0"/>
              <a:t>Implementing Applications for AEM Cloud Service</a:t>
            </a:r>
          </a:p>
          <a:p>
            <a:pPr lvl="1"/>
            <a:r>
              <a:rPr lang="en-US" dirty="0">
                <a:hlinkClick r:id="rId4"/>
              </a:rPr>
              <a:t>https://docs.adobe.com/content/help/en/experience-manager-cloud-service/implementing/home.html</a:t>
            </a:r>
            <a:endParaRPr lang="en-US" dirty="0"/>
          </a:p>
          <a:p>
            <a:endParaRPr lang="en-US" dirty="0"/>
          </a:p>
          <a:p>
            <a:r>
              <a:rPr lang="en-US" dirty="0"/>
              <a:t>Cloud Service SDK</a:t>
            </a:r>
          </a:p>
          <a:p>
            <a:pPr lvl="1"/>
            <a:r>
              <a:rPr lang="en-US" dirty="0">
                <a:hlinkClick r:id="rId5"/>
              </a:rPr>
              <a:t>https://docs.adobe.com/content/help/en/experience-manager-cloud-service/implementing/developing/aem-as-a-cloud-service-sdk.html</a:t>
            </a:r>
            <a:endParaRPr lang="en-US" dirty="0"/>
          </a:p>
          <a:p>
            <a:endParaRPr lang="en-US" dirty="0"/>
          </a:p>
          <a:p>
            <a:r>
              <a:rPr lang="en-US" dirty="0"/>
              <a:t>Structure of an AEM project</a:t>
            </a:r>
          </a:p>
          <a:p>
            <a:pPr lvl="1"/>
            <a:r>
              <a:rPr lang="en-US" dirty="0">
                <a:hlinkClick r:id="rId6"/>
              </a:rPr>
              <a:t>https://docs.adobe.com/content/help/en/experience-manager-cloud-service/implementing/developing/aem-project-content-package-structure.html</a:t>
            </a:r>
            <a:endParaRPr lang="en-US" dirty="0"/>
          </a:p>
        </p:txBody>
      </p:sp>
      <p:sp>
        <p:nvSpPr>
          <p:cNvPr id="2" name="Title 1"/>
          <p:cNvSpPr>
            <a:spLocks noGrp="1"/>
          </p:cNvSpPr>
          <p:nvPr>
            <p:ph type="title"/>
          </p:nvPr>
        </p:nvSpPr>
        <p:spPr>
          <a:xfrm>
            <a:off x="320040" y="296432"/>
            <a:ext cx="11579385" cy="625475"/>
          </a:xfrm>
        </p:spPr>
        <p:txBody>
          <a:bodyPr vert="horz" lIns="91440" tIns="45720" rIns="91440" bIns="45720" rtlCol="0" anchor="ctr">
            <a:normAutofit/>
          </a:bodyPr>
          <a:lstStyle/>
          <a:p>
            <a:r>
              <a:rPr lang="en-US" dirty="0"/>
              <a:t>resources</a:t>
            </a:r>
          </a:p>
        </p:txBody>
      </p:sp>
      <p:sp>
        <p:nvSpPr>
          <p:cNvPr id="4" name="Slide Number Placeholder 3"/>
          <p:cNvSpPr>
            <a:spLocks noGrp="1"/>
          </p:cNvSpPr>
          <p:nvPr>
            <p:ph type="sldNum" sz="quarter" idx="4294967295"/>
          </p:nvPr>
        </p:nvSpPr>
        <p:spPr>
          <a:xfrm>
            <a:off x="0" y="6565900"/>
            <a:ext cx="1016000" cy="168275"/>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200</a:t>
            </a:fld>
            <a:endParaRPr lang="en-US" dirty="0"/>
          </a:p>
        </p:txBody>
      </p:sp>
    </p:spTree>
    <p:extLst>
      <p:ext uri="{BB962C8B-B14F-4D97-AF65-F5344CB8AC3E}">
        <p14:creationId xmlns:p14="http://schemas.microsoft.com/office/powerpoint/2010/main" val="66233055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DBC8B9-496D-8048-A3B4-949F9325E5EA}"/>
              </a:ext>
            </a:extLst>
          </p:cNvPr>
          <p:cNvSpPr>
            <a:spLocks noGrp="1"/>
          </p:cNvSpPr>
          <p:nvPr>
            <p:ph sz="quarter" idx="13"/>
          </p:nvPr>
        </p:nvSpPr>
        <p:spPr/>
        <p:txBody>
          <a:bodyPr/>
          <a:lstStyle/>
          <a:p>
            <a:r>
              <a:rPr lang="en-US" dirty="0"/>
              <a:t>Security</a:t>
            </a:r>
          </a:p>
        </p:txBody>
      </p:sp>
    </p:spTree>
    <p:extLst>
      <p:ext uri="{BB962C8B-B14F-4D97-AF65-F5344CB8AC3E}">
        <p14:creationId xmlns:p14="http://schemas.microsoft.com/office/powerpoint/2010/main" val="16891301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DE2B01E-8AF0-8244-88A1-497AA6B968C5}"/>
              </a:ext>
            </a:extLst>
          </p:cNvPr>
          <p:cNvSpPr>
            <a:spLocks noGrp="1"/>
          </p:cNvSpPr>
          <p:nvPr>
            <p:ph idx="1"/>
          </p:nvPr>
        </p:nvSpPr>
        <p:spPr>
          <a:xfrm>
            <a:off x="320040" y="1073672"/>
            <a:ext cx="11579384" cy="5181600"/>
          </a:xfrm>
        </p:spPr>
        <p:txBody>
          <a:bodyPr>
            <a:normAutofit fontScale="92500"/>
          </a:bodyPr>
          <a:lstStyle/>
          <a:p>
            <a:r>
              <a:rPr lang="en-US" dirty="0"/>
              <a:t>Cross-site scripting (XSS)</a:t>
            </a:r>
          </a:p>
          <a:p>
            <a:pPr lvl="1"/>
            <a:r>
              <a:rPr lang="en-US" dirty="0"/>
              <a:t>Causing a website to execute malicious script code that has been previously uploaded by an attacker</a:t>
            </a:r>
          </a:p>
          <a:p>
            <a:r>
              <a:rPr lang="en-US" dirty="0"/>
              <a:t>SQL injection (</a:t>
            </a:r>
            <a:r>
              <a:rPr lang="en-US" dirty="0" err="1"/>
              <a:t>SQLi</a:t>
            </a:r>
            <a:r>
              <a:rPr lang="en-US" dirty="0"/>
              <a:t>)</a:t>
            </a:r>
          </a:p>
          <a:p>
            <a:pPr lvl="1"/>
            <a:r>
              <a:rPr lang="en-US" dirty="0"/>
              <a:t>A user enters malicious SQL statements into a field on a web page</a:t>
            </a:r>
          </a:p>
          <a:p>
            <a:r>
              <a:rPr lang="en-US" dirty="0"/>
              <a:t>Path traversal </a:t>
            </a:r>
          </a:p>
          <a:p>
            <a:pPr lvl="1"/>
            <a:r>
              <a:rPr lang="en-US" dirty="0"/>
              <a:t>Access unauthorized files or directories outside the web root folder by injecting patterns, such as “../”</a:t>
            </a:r>
          </a:p>
          <a:p>
            <a:r>
              <a:rPr lang="en-US" dirty="0"/>
              <a:t>Local file inclusion (LFI)</a:t>
            </a:r>
          </a:p>
          <a:p>
            <a:pPr lvl="1"/>
            <a:r>
              <a:rPr lang="en-US" dirty="0"/>
              <a:t>Use path traversal to or similar mechanism to cause the web application to execute a </a:t>
            </a:r>
            <a:r>
              <a:rPr lang="en-US" dirty="0" err="1"/>
              <a:t>fiile</a:t>
            </a:r>
            <a:r>
              <a:rPr lang="en-US" dirty="0"/>
              <a:t> residing elsewhere on the server</a:t>
            </a:r>
          </a:p>
          <a:p>
            <a:r>
              <a:rPr lang="en-US" dirty="0"/>
              <a:t>Distributed denial of service </a:t>
            </a:r>
          </a:p>
          <a:p>
            <a:pPr lvl="1"/>
            <a:r>
              <a:rPr lang="en-US" dirty="0"/>
              <a:t>Bombard a targeted web server with requests</a:t>
            </a:r>
          </a:p>
        </p:txBody>
      </p:sp>
      <p:sp>
        <p:nvSpPr>
          <p:cNvPr id="3" name="Title 2">
            <a:extLst>
              <a:ext uri="{FF2B5EF4-FFF2-40B4-BE49-F238E27FC236}">
                <a16:creationId xmlns:a16="http://schemas.microsoft.com/office/drawing/2014/main" id="{6B481366-4187-1241-894F-666111DF2A83}"/>
              </a:ext>
            </a:extLst>
          </p:cNvPr>
          <p:cNvSpPr>
            <a:spLocks noGrp="1"/>
          </p:cNvSpPr>
          <p:nvPr>
            <p:ph type="title"/>
          </p:nvPr>
        </p:nvSpPr>
        <p:spPr>
          <a:xfrm>
            <a:off x="320040" y="296432"/>
            <a:ext cx="11579385" cy="625475"/>
          </a:xfrm>
        </p:spPr>
        <p:txBody>
          <a:bodyPr/>
          <a:lstStyle/>
          <a:p>
            <a:r>
              <a:rPr lang="en-US" dirty="0"/>
              <a:t>Common web application attack techniques</a:t>
            </a:r>
          </a:p>
        </p:txBody>
      </p:sp>
      <p:sp>
        <p:nvSpPr>
          <p:cNvPr id="2" name="Slide Number Placeholder 1">
            <a:extLst>
              <a:ext uri="{FF2B5EF4-FFF2-40B4-BE49-F238E27FC236}">
                <a16:creationId xmlns:a16="http://schemas.microsoft.com/office/drawing/2014/main" id="{D8F5D1B5-B7C8-5B44-84C7-B3FA113FD506}"/>
              </a:ext>
            </a:extLst>
          </p:cNvPr>
          <p:cNvSpPr>
            <a:spLocks noGrp="1"/>
          </p:cNvSpPr>
          <p:nvPr>
            <p:ph type="sldNum" sz="quarter" idx="4294967295"/>
          </p:nvPr>
        </p:nvSpPr>
        <p:spPr>
          <a:xfrm>
            <a:off x="0" y="6565900"/>
            <a:ext cx="1016000" cy="168275"/>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202</a:t>
            </a:fld>
            <a:endParaRPr lang="en-US" dirty="0"/>
          </a:p>
        </p:txBody>
      </p:sp>
    </p:spTree>
    <p:extLst>
      <p:ext uri="{BB962C8B-B14F-4D97-AF65-F5344CB8AC3E}">
        <p14:creationId xmlns:p14="http://schemas.microsoft.com/office/powerpoint/2010/main" val="226454262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320040" y="1073672"/>
            <a:ext cx="11579384" cy="5181600"/>
          </a:xfrm>
        </p:spPr>
        <p:txBody>
          <a:bodyPr/>
          <a:lstStyle/>
          <a:p>
            <a:r>
              <a:rPr lang="en-US" dirty="0"/>
              <a:t>The following basic rules should always be applied to secure a website:</a:t>
            </a:r>
          </a:p>
          <a:p>
            <a:pPr lvl="1"/>
            <a:r>
              <a:rPr lang="en-US" dirty="0"/>
              <a:t>Make available as little information about your system as required</a:t>
            </a:r>
          </a:p>
          <a:p>
            <a:pPr lvl="1"/>
            <a:r>
              <a:rPr lang="en-US" dirty="0"/>
              <a:t>Emphasize access restriction and correct access implementation</a:t>
            </a:r>
          </a:p>
          <a:p>
            <a:pPr lvl="1"/>
            <a:r>
              <a:rPr lang="en-US" dirty="0"/>
              <a:t>Filter out invalid requests as early as possible, </a:t>
            </a:r>
            <a:r>
              <a:rPr lang="en-US" dirty="0" err="1"/>
              <a:t>e.g</a:t>
            </a:r>
            <a:r>
              <a:rPr lang="en-US" dirty="0"/>
              <a:t>, on firewall, web server or, dispatcher</a:t>
            </a:r>
          </a:p>
          <a:p>
            <a:pPr lvl="1"/>
            <a:r>
              <a:rPr lang="en-US" dirty="0"/>
              <a:t>Do not trust any information coming from the user or from an author to be safe</a:t>
            </a:r>
          </a:p>
          <a:p>
            <a:pPr lvl="2"/>
            <a:r>
              <a:rPr lang="en-US" dirty="0"/>
              <a:t>This includes making sure to protect against XSS and CSRF attacks</a:t>
            </a:r>
          </a:p>
          <a:p>
            <a:pPr lvl="0"/>
            <a:endParaRPr lang="en-US" dirty="0"/>
          </a:p>
          <a:p>
            <a:endParaRPr lang="en-US" dirty="0"/>
          </a:p>
        </p:txBody>
      </p:sp>
      <p:sp>
        <p:nvSpPr>
          <p:cNvPr id="2" name="Titel 1"/>
          <p:cNvSpPr>
            <a:spLocks noGrp="1"/>
          </p:cNvSpPr>
          <p:nvPr>
            <p:ph type="title"/>
          </p:nvPr>
        </p:nvSpPr>
        <p:spPr>
          <a:xfrm>
            <a:off x="320040" y="296432"/>
            <a:ext cx="11579385" cy="625475"/>
          </a:xfrm>
        </p:spPr>
        <p:txBody>
          <a:bodyPr>
            <a:normAutofit/>
          </a:bodyPr>
          <a:lstStyle/>
          <a:p>
            <a:r>
              <a:rPr lang="en-US" dirty="0"/>
              <a:t>Basic website security concepts</a:t>
            </a:r>
          </a:p>
        </p:txBody>
      </p:sp>
    </p:spTree>
    <p:extLst>
      <p:ext uri="{BB962C8B-B14F-4D97-AF65-F5344CB8AC3E}">
        <p14:creationId xmlns:p14="http://schemas.microsoft.com/office/powerpoint/2010/main" val="167024801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320040" y="1073672"/>
            <a:ext cx="11579384" cy="5181600"/>
          </a:xfrm>
        </p:spPr>
        <p:txBody>
          <a:bodyPr>
            <a:normAutofit/>
          </a:bodyPr>
          <a:lstStyle/>
          <a:p>
            <a:r>
              <a:rPr lang="en-US" dirty="0"/>
              <a:t>Even minor flaws should be fixed because:</a:t>
            </a:r>
          </a:p>
          <a:p>
            <a:pPr lvl="1"/>
            <a:r>
              <a:rPr lang="en-US" dirty="0"/>
              <a:t>attacking a website often needs more than one loophole.</a:t>
            </a:r>
          </a:p>
          <a:p>
            <a:pPr lvl="1"/>
            <a:r>
              <a:rPr lang="en-US" dirty="0"/>
              <a:t>even a combination of small loopholes can lead to severe security issues.</a:t>
            </a:r>
          </a:p>
          <a:p>
            <a:endParaRPr lang="de-DE" dirty="0"/>
          </a:p>
        </p:txBody>
      </p:sp>
      <p:sp>
        <p:nvSpPr>
          <p:cNvPr id="2" name="Titel 1"/>
          <p:cNvSpPr>
            <a:spLocks noGrp="1"/>
          </p:cNvSpPr>
          <p:nvPr>
            <p:ph type="title"/>
          </p:nvPr>
        </p:nvSpPr>
        <p:spPr>
          <a:xfrm>
            <a:off x="320040" y="296432"/>
            <a:ext cx="11579385" cy="625475"/>
          </a:xfrm>
        </p:spPr>
        <p:txBody>
          <a:bodyPr>
            <a:normAutofit/>
          </a:bodyPr>
          <a:lstStyle/>
          <a:p>
            <a:r>
              <a:rPr lang="de-DE" dirty="0"/>
              <a:t>Every </a:t>
            </a:r>
            <a:r>
              <a:rPr lang="de-DE" dirty="0" err="1"/>
              <a:t>security</a:t>
            </a:r>
            <a:r>
              <a:rPr lang="de-DE" dirty="0"/>
              <a:t> </a:t>
            </a:r>
            <a:r>
              <a:rPr lang="de-DE" dirty="0" err="1"/>
              <a:t>issue</a:t>
            </a:r>
            <a:r>
              <a:rPr lang="de-DE" dirty="0"/>
              <a:t> </a:t>
            </a:r>
            <a:r>
              <a:rPr lang="de-DE" dirty="0" err="1"/>
              <a:t>matters</a:t>
            </a:r>
            <a:endParaRPr lang="de-DE" dirty="0"/>
          </a:p>
        </p:txBody>
      </p:sp>
    </p:spTree>
    <p:extLst>
      <p:ext uri="{BB962C8B-B14F-4D97-AF65-F5344CB8AC3E}">
        <p14:creationId xmlns:p14="http://schemas.microsoft.com/office/powerpoint/2010/main" val="391816690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C956A3D-E44D-ED4A-8E37-62F4689F13B7}"/>
              </a:ext>
            </a:extLst>
          </p:cNvPr>
          <p:cNvSpPr>
            <a:spLocks noGrp="1"/>
          </p:cNvSpPr>
          <p:nvPr>
            <p:ph idx="1"/>
          </p:nvPr>
        </p:nvSpPr>
        <p:spPr>
          <a:xfrm>
            <a:off x="320040" y="1073672"/>
            <a:ext cx="11579384" cy="5181600"/>
          </a:xfrm>
        </p:spPr>
        <p:txBody>
          <a:bodyPr/>
          <a:lstStyle/>
          <a:p>
            <a:r>
              <a:rPr lang="en-US" dirty="0"/>
              <a:t>Vulnerability scanning and security testing</a:t>
            </a:r>
          </a:p>
          <a:p>
            <a:pPr lvl="1"/>
            <a:r>
              <a:rPr lang="en-US" dirty="0"/>
              <a:t>Scanning and testing content repositories, networks and applications throughout the development lifecycle can identify where the vulnerabilities are, how dangerous they are and how to mitigate them</a:t>
            </a:r>
          </a:p>
          <a:p>
            <a:r>
              <a:rPr lang="en-US" dirty="0"/>
              <a:t>Web application firewalls (WAFs)</a:t>
            </a:r>
          </a:p>
          <a:p>
            <a:pPr lvl="1"/>
            <a:r>
              <a:rPr lang="en-US" dirty="0"/>
              <a:t>An important line of defense for critical applications and data, the WAF controls access to web applications using rules</a:t>
            </a:r>
          </a:p>
          <a:p>
            <a:r>
              <a:rPr lang="en-US" dirty="0"/>
              <a:t>Training</a:t>
            </a:r>
          </a:p>
          <a:p>
            <a:pPr lvl="1"/>
            <a:r>
              <a:rPr lang="en-US" dirty="0"/>
              <a:t>Proper training provides your developers, testers, project managers and architects with information about the latest components of secure software development</a:t>
            </a:r>
          </a:p>
        </p:txBody>
      </p:sp>
      <p:sp>
        <p:nvSpPr>
          <p:cNvPr id="3" name="Title 2">
            <a:extLst>
              <a:ext uri="{FF2B5EF4-FFF2-40B4-BE49-F238E27FC236}">
                <a16:creationId xmlns:a16="http://schemas.microsoft.com/office/drawing/2014/main" id="{71CA5737-83DD-9C4A-A9B8-2F9429810BB5}"/>
              </a:ext>
            </a:extLst>
          </p:cNvPr>
          <p:cNvSpPr>
            <a:spLocks noGrp="1"/>
          </p:cNvSpPr>
          <p:nvPr>
            <p:ph type="title"/>
          </p:nvPr>
        </p:nvSpPr>
        <p:spPr>
          <a:xfrm>
            <a:off x="320040" y="296432"/>
            <a:ext cx="11579385" cy="625475"/>
          </a:xfrm>
        </p:spPr>
        <p:txBody>
          <a:bodyPr/>
          <a:lstStyle/>
          <a:p>
            <a:r>
              <a:rPr lang="en-US" dirty="0"/>
              <a:t>Protection against attack</a:t>
            </a:r>
          </a:p>
        </p:txBody>
      </p:sp>
      <p:sp>
        <p:nvSpPr>
          <p:cNvPr id="2" name="Slide Number Placeholder 1">
            <a:extLst>
              <a:ext uri="{FF2B5EF4-FFF2-40B4-BE49-F238E27FC236}">
                <a16:creationId xmlns:a16="http://schemas.microsoft.com/office/drawing/2014/main" id="{24181250-935A-B342-85FA-4C6E5729C555}"/>
              </a:ext>
            </a:extLst>
          </p:cNvPr>
          <p:cNvSpPr>
            <a:spLocks noGrp="1"/>
          </p:cNvSpPr>
          <p:nvPr>
            <p:ph type="sldNum" sz="quarter" idx="4294967295"/>
          </p:nvPr>
        </p:nvSpPr>
        <p:spPr>
          <a:xfrm>
            <a:off x="0" y="6565900"/>
            <a:ext cx="1016000" cy="168275"/>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205</a:t>
            </a:fld>
            <a:endParaRPr lang="en-US" dirty="0"/>
          </a:p>
        </p:txBody>
      </p:sp>
    </p:spTree>
    <p:extLst>
      <p:ext uri="{BB962C8B-B14F-4D97-AF65-F5344CB8AC3E}">
        <p14:creationId xmlns:p14="http://schemas.microsoft.com/office/powerpoint/2010/main" val="124354137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143D5D-C6B4-49AF-A2CB-7A00A3DBD258}"/>
              </a:ext>
            </a:extLst>
          </p:cNvPr>
          <p:cNvSpPr>
            <a:spLocks noGrp="1"/>
          </p:cNvSpPr>
          <p:nvPr>
            <p:ph type="title"/>
          </p:nvPr>
        </p:nvSpPr>
        <p:spPr/>
        <p:txBody>
          <a:bodyPr/>
          <a:lstStyle/>
          <a:p>
            <a:r>
              <a:rPr lang="en-US" dirty="0"/>
              <a:t>User Administration and Security</a:t>
            </a:r>
          </a:p>
        </p:txBody>
      </p:sp>
      <p:sp>
        <p:nvSpPr>
          <p:cNvPr id="2" name="Content Placeholder 1">
            <a:extLst>
              <a:ext uri="{FF2B5EF4-FFF2-40B4-BE49-F238E27FC236}">
                <a16:creationId xmlns:a16="http://schemas.microsoft.com/office/drawing/2014/main" id="{4CAE3C4D-1689-6E47-914F-06B50323DEB1}"/>
              </a:ext>
            </a:extLst>
          </p:cNvPr>
          <p:cNvSpPr>
            <a:spLocks noGrp="1"/>
          </p:cNvSpPr>
          <p:nvPr>
            <p:ph idx="1"/>
          </p:nvPr>
        </p:nvSpPr>
        <p:spPr/>
        <p:txBody>
          <a:bodyPr>
            <a:normAutofit fontScale="92500" lnSpcReduction="10000"/>
          </a:bodyPr>
          <a:lstStyle/>
          <a:p>
            <a:pPr>
              <a:buClr>
                <a:srgbClr val="FBB034"/>
              </a:buClr>
            </a:pPr>
            <a:r>
              <a:rPr lang="en-US" sz="2399" dirty="0">
                <a:solidFill>
                  <a:srgbClr val="000000"/>
                </a:solidFill>
                <a:latin typeface="Adobe Clean"/>
              </a:rPr>
              <a:t>Authentication</a:t>
            </a:r>
          </a:p>
          <a:p>
            <a:pPr marL="378268" lvl="1">
              <a:buClr>
                <a:srgbClr val="FBB034"/>
              </a:buClr>
            </a:pPr>
            <a:r>
              <a:rPr lang="en-US" sz="1799" dirty="0">
                <a:solidFill>
                  <a:srgbClr val="000000"/>
                </a:solidFill>
                <a:latin typeface="Adobe Clean"/>
              </a:rPr>
              <a:t>Process of identifying and verifying a user</a:t>
            </a:r>
          </a:p>
          <a:p>
            <a:pPr marL="378268" lvl="1">
              <a:buClr>
                <a:srgbClr val="FBB034"/>
              </a:buClr>
            </a:pPr>
            <a:r>
              <a:rPr lang="en-US" sz="1799" dirty="0">
                <a:solidFill>
                  <a:srgbClr val="000000"/>
                </a:solidFill>
                <a:latin typeface="Adobe Clean"/>
              </a:rPr>
              <a:t>Proving who you are</a:t>
            </a:r>
          </a:p>
          <a:p>
            <a:pPr marL="102499" lvl="1" indent="0">
              <a:buClr>
                <a:srgbClr val="FBB034"/>
              </a:buClr>
              <a:buNone/>
            </a:pPr>
            <a:r>
              <a:rPr lang="en-US" sz="2399" dirty="0">
                <a:solidFill>
                  <a:srgbClr val="000000"/>
                </a:solidFill>
                <a:latin typeface="Adobe Clean"/>
              </a:rPr>
              <a:t>Access Control</a:t>
            </a:r>
          </a:p>
          <a:p>
            <a:pPr marL="378268" lvl="1">
              <a:buClr>
                <a:srgbClr val="FBB034"/>
              </a:buClr>
            </a:pPr>
            <a:r>
              <a:rPr lang="en-US" sz="1799" dirty="0">
                <a:solidFill>
                  <a:srgbClr val="000000"/>
                </a:solidFill>
                <a:latin typeface="Adobe Clean"/>
              </a:rPr>
              <a:t>Restriction of access to a resource</a:t>
            </a:r>
          </a:p>
          <a:p>
            <a:pPr marL="378268" lvl="1">
              <a:buClr>
                <a:srgbClr val="FBB034"/>
              </a:buClr>
            </a:pPr>
            <a:r>
              <a:rPr lang="en-US" sz="1799" dirty="0">
                <a:solidFill>
                  <a:srgbClr val="000000"/>
                </a:solidFill>
                <a:latin typeface="Adobe Clean"/>
              </a:rPr>
              <a:t>Typically stored in list(s) of permissions granted or denied </a:t>
            </a:r>
          </a:p>
          <a:p>
            <a:pPr marL="378268" lvl="1">
              <a:buClr>
                <a:srgbClr val="FBB034"/>
              </a:buClr>
            </a:pPr>
            <a:r>
              <a:rPr lang="en-US" sz="1799" dirty="0">
                <a:solidFill>
                  <a:srgbClr val="000000"/>
                </a:solidFill>
                <a:latin typeface="Adobe Clean"/>
              </a:rPr>
              <a:t>Example: </a:t>
            </a:r>
            <a:r>
              <a:rPr lang="en-US" sz="1799" i="1" dirty="0">
                <a:solidFill>
                  <a:srgbClr val="000000"/>
                </a:solidFill>
                <a:latin typeface="Adobe Clean"/>
              </a:rPr>
              <a:t>A page is read-only to users in a specific user group</a:t>
            </a:r>
          </a:p>
          <a:p>
            <a:pPr marL="102499" lvl="1" indent="0">
              <a:buClr>
                <a:srgbClr val="FBB034"/>
              </a:buClr>
              <a:buNone/>
            </a:pPr>
            <a:r>
              <a:rPr lang="en-US" sz="2399" dirty="0">
                <a:solidFill>
                  <a:srgbClr val="000000"/>
                </a:solidFill>
                <a:latin typeface="Adobe Clean"/>
              </a:rPr>
              <a:t>Authorization</a:t>
            </a:r>
          </a:p>
          <a:p>
            <a:pPr marL="378268" lvl="1">
              <a:buClr>
                <a:srgbClr val="FBB034"/>
              </a:buClr>
            </a:pPr>
            <a:r>
              <a:rPr lang="en-US" sz="1799" dirty="0">
                <a:solidFill>
                  <a:srgbClr val="000000"/>
                </a:solidFill>
                <a:latin typeface="Adobe Clean"/>
              </a:rPr>
              <a:t>Determining whether a user is allowed to take action on specific areas within the system</a:t>
            </a:r>
          </a:p>
          <a:p>
            <a:pPr marL="378268" lvl="1">
              <a:buClr>
                <a:srgbClr val="FBB034"/>
              </a:buClr>
            </a:pPr>
            <a:r>
              <a:rPr lang="en-US" sz="1799" dirty="0">
                <a:solidFill>
                  <a:srgbClr val="000000"/>
                </a:solidFill>
                <a:latin typeface="Adobe Clean"/>
              </a:rPr>
              <a:t>Comparing an identity against a list of permissions</a:t>
            </a:r>
          </a:p>
          <a:p>
            <a:pPr marL="378268" lvl="1">
              <a:buClr>
                <a:srgbClr val="FBB034"/>
              </a:buClr>
            </a:pPr>
            <a:r>
              <a:rPr lang="en-US" sz="1799" dirty="0">
                <a:solidFill>
                  <a:srgbClr val="000000"/>
                </a:solidFill>
                <a:latin typeface="Adobe Clean"/>
              </a:rPr>
              <a:t>Example: </a:t>
            </a:r>
            <a:r>
              <a:rPr lang="en-US" sz="1799" i="1" dirty="0">
                <a:solidFill>
                  <a:srgbClr val="000000"/>
                </a:solidFill>
                <a:latin typeface="Adobe Clean"/>
              </a:rPr>
              <a:t>Users in the authors group cannot create new templates</a:t>
            </a:r>
            <a:endParaRPr lang="en-US" dirty="0"/>
          </a:p>
        </p:txBody>
      </p:sp>
      <p:pic>
        <p:nvPicPr>
          <p:cNvPr id="6" name="Picture 5">
            <a:extLst>
              <a:ext uri="{FF2B5EF4-FFF2-40B4-BE49-F238E27FC236}">
                <a16:creationId xmlns:a16="http://schemas.microsoft.com/office/drawing/2014/main" id="{0F722630-2B2A-45D1-802E-395C2CB61385}"/>
              </a:ext>
            </a:extLst>
          </p:cNvPr>
          <p:cNvPicPr>
            <a:picLocks noChangeAspect="1"/>
          </p:cNvPicPr>
          <p:nvPr/>
        </p:nvPicPr>
        <p:blipFill>
          <a:blip r:embed="rId3"/>
          <a:stretch>
            <a:fillRect/>
          </a:stretch>
        </p:blipFill>
        <p:spPr>
          <a:xfrm>
            <a:off x="6709064" y="1819832"/>
            <a:ext cx="4872199" cy="2902425"/>
          </a:xfrm>
          <a:prstGeom prst="rect">
            <a:avLst/>
          </a:prstGeom>
          <a:ln>
            <a:noFill/>
          </a:ln>
          <a:effectLst>
            <a:outerShdw blurRad="292100" dist="139700" dir="2700000" algn="tl" rotWithShape="0">
              <a:srgbClr val="333333">
                <a:alpha val="65000"/>
              </a:srgbClr>
            </a:outerShdw>
          </a:effectLst>
        </p:spPr>
      </p:pic>
      <p:sp>
        <p:nvSpPr>
          <p:cNvPr id="7" name="Slide Number Placeholder 3">
            <a:extLst>
              <a:ext uri="{FF2B5EF4-FFF2-40B4-BE49-F238E27FC236}">
                <a16:creationId xmlns:a16="http://schemas.microsoft.com/office/drawing/2014/main" id="{448D8078-4349-404E-9C2E-C950F6A13C18}"/>
              </a:ext>
            </a:extLst>
          </p:cNvPr>
          <p:cNvSpPr txBox="1">
            <a:spLocks/>
          </p:cNvSpPr>
          <p:nvPr/>
        </p:nvSpPr>
        <p:spPr>
          <a:xfrm>
            <a:off x="5586679" y="6565084"/>
            <a:ext cx="1015470" cy="16823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z="800">
                <a:solidFill>
                  <a:prstClr val="white"/>
                </a:solidFill>
                <a:latin typeface="Adobe Clean"/>
              </a:rPr>
              <a:pPr algn="ctr"/>
              <a:t>206</a:t>
            </a:fld>
            <a:endParaRPr lang="en-US" sz="800" dirty="0">
              <a:solidFill>
                <a:prstClr val="white"/>
              </a:solidFill>
              <a:latin typeface="Adobe Clean"/>
            </a:endParaRPr>
          </a:p>
        </p:txBody>
      </p:sp>
    </p:spTree>
    <p:extLst>
      <p:ext uri="{BB962C8B-B14F-4D97-AF65-F5344CB8AC3E}">
        <p14:creationId xmlns:p14="http://schemas.microsoft.com/office/powerpoint/2010/main" val="401126169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320040" y="1073672"/>
            <a:ext cx="11579384" cy="5181600"/>
          </a:xfrm>
        </p:spPr>
        <p:txBody>
          <a:bodyPr>
            <a:normAutofit/>
          </a:bodyPr>
          <a:lstStyle/>
          <a:p>
            <a:r>
              <a:rPr lang="de-DE" b="1" dirty="0"/>
              <a:t>JCR Actions </a:t>
            </a:r>
            <a:r>
              <a:rPr lang="de-DE" dirty="0" err="1"/>
              <a:t>define</a:t>
            </a:r>
            <a:r>
              <a:rPr lang="de-DE" dirty="0"/>
              <a:t> </a:t>
            </a:r>
            <a:r>
              <a:rPr lang="de-DE" dirty="0" err="1"/>
              <a:t>the</a:t>
            </a:r>
            <a:r>
              <a:rPr lang="de-DE" dirty="0"/>
              <a:t> </a:t>
            </a:r>
            <a:r>
              <a:rPr lang="de-DE" dirty="0" err="1"/>
              <a:t>right</a:t>
            </a:r>
            <a:r>
              <a:rPr lang="de-DE" dirty="0"/>
              <a:t> </a:t>
            </a:r>
            <a:r>
              <a:rPr lang="de-DE" dirty="0" err="1"/>
              <a:t>that</a:t>
            </a:r>
            <a:r>
              <a:rPr lang="de-DE" dirty="0"/>
              <a:t> </a:t>
            </a:r>
            <a:r>
              <a:rPr lang="de-DE" dirty="0" err="1"/>
              <a:t>can</a:t>
            </a:r>
            <a:r>
              <a:rPr lang="de-DE" dirty="0"/>
              <a:t> </a:t>
            </a:r>
            <a:r>
              <a:rPr lang="de-DE" dirty="0" err="1"/>
              <a:t>be</a:t>
            </a:r>
            <a:r>
              <a:rPr lang="de-DE" dirty="0"/>
              <a:t> </a:t>
            </a:r>
            <a:r>
              <a:rPr lang="de-DE" dirty="0" err="1"/>
              <a:t>assigned</a:t>
            </a:r>
            <a:r>
              <a:rPr lang="de-DE" dirty="0"/>
              <a:t> </a:t>
            </a:r>
            <a:r>
              <a:rPr lang="de-DE" dirty="0" err="1"/>
              <a:t>to</a:t>
            </a:r>
            <a:r>
              <a:rPr lang="de-DE" dirty="0"/>
              <a:t> a </a:t>
            </a:r>
            <a:r>
              <a:rPr lang="de-DE" dirty="0" err="1"/>
              <a:t>group</a:t>
            </a:r>
            <a:endParaRPr lang="de-DE" dirty="0"/>
          </a:p>
          <a:p>
            <a:r>
              <a:rPr lang="de-DE" b="1" dirty="0"/>
              <a:t>JCR </a:t>
            </a:r>
            <a:r>
              <a:rPr lang="de-DE" b="1" dirty="0" err="1"/>
              <a:t>Permissions</a:t>
            </a:r>
            <a:r>
              <a:rPr lang="de-DE" b="1" dirty="0"/>
              <a:t> </a:t>
            </a:r>
            <a:r>
              <a:rPr lang="de-DE" dirty="0" err="1"/>
              <a:t>allow</a:t>
            </a:r>
            <a:r>
              <a:rPr lang="de-DE" dirty="0"/>
              <a:t> </a:t>
            </a:r>
            <a:r>
              <a:rPr lang="de-DE" dirty="0" err="1"/>
              <a:t>or</a:t>
            </a:r>
            <a:r>
              <a:rPr lang="de-DE" dirty="0"/>
              <a:t> </a:t>
            </a:r>
            <a:r>
              <a:rPr lang="de-DE" dirty="0" err="1"/>
              <a:t>deny</a:t>
            </a:r>
            <a:r>
              <a:rPr lang="de-DE" dirty="0"/>
              <a:t> a </a:t>
            </a:r>
            <a:r>
              <a:rPr lang="de-DE" dirty="0" err="1"/>
              <a:t>user</a:t>
            </a:r>
            <a:r>
              <a:rPr lang="de-DE" dirty="0"/>
              <a:t> </a:t>
            </a:r>
            <a:r>
              <a:rPr lang="de-DE" dirty="0" err="1"/>
              <a:t>to</a:t>
            </a:r>
            <a:r>
              <a:rPr lang="de-DE" dirty="0"/>
              <a:t> </a:t>
            </a:r>
            <a:r>
              <a:rPr lang="de-DE" dirty="0" err="1"/>
              <a:t>perform</a:t>
            </a:r>
            <a:r>
              <a:rPr lang="de-DE" dirty="0"/>
              <a:t> an </a:t>
            </a:r>
            <a:r>
              <a:rPr lang="de-DE" dirty="0" err="1"/>
              <a:t>action</a:t>
            </a:r>
            <a:r>
              <a:rPr lang="de-DE" dirty="0"/>
              <a:t> on a </a:t>
            </a:r>
            <a:r>
              <a:rPr lang="de-DE" dirty="0" err="1"/>
              <a:t>resource</a:t>
            </a:r>
            <a:endParaRPr lang="de-DE" dirty="0"/>
          </a:p>
          <a:p>
            <a:pPr lvl="1"/>
            <a:r>
              <a:rPr lang="de-DE" dirty="0" err="1"/>
              <a:t>For</a:t>
            </a:r>
            <a:r>
              <a:rPr lang="de-DE" dirty="0"/>
              <a:t> </a:t>
            </a:r>
            <a:r>
              <a:rPr lang="de-DE" dirty="0" err="1"/>
              <a:t>each</a:t>
            </a:r>
            <a:r>
              <a:rPr lang="de-DE" dirty="0"/>
              <a:t> </a:t>
            </a:r>
            <a:r>
              <a:rPr lang="de-DE" dirty="0" err="1"/>
              <a:t>action</a:t>
            </a:r>
            <a:r>
              <a:rPr lang="de-DE" dirty="0"/>
              <a:t> </a:t>
            </a:r>
            <a:r>
              <a:rPr lang="de-DE" dirty="0" err="1"/>
              <a:t>and</a:t>
            </a:r>
            <a:r>
              <a:rPr lang="de-DE" dirty="0"/>
              <a:t> on </a:t>
            </a:r>
            <a:r>
              <a:rPr lang="de-DE" dirty="0" err="1"/>
              <a:t>each</a:t>
            </a:r>
            <a:r>
              <a:rPr lang="de-DE" dirty="0"/>
              <a:t> </a:t>
            </a:r>
            <a:r>
              <a:rPr lang="de-DE" dirty="0" err="1"/>
              <a:t>resource</a:t>
            </a:r>
            <a:r>
              <a:rPr lang="de-DE" dirty="0"/>
              <a:t> in </a:t>
            </a:r>
            <a:r>
              <a:rPr lang="de-DE" dirty="0" err="1"/>
              <a:t>the</a:t>
            </a:r>
            <a:r>
              <a:rPr lang="de-DE" dirty="0"/>
              <a:t> </a:t>
            </a:r>
            <a:r>
              <a:rPr lang="de-DE" dirty="0" err="1"/>
              <a:t>repository</a:t>
            </a:r>
            <a:r>
              <a:rPr lang="de-DE" dirty="0"/>
              <a:t>, a </a:t>
            </a:r>
            <a:r>
              <a:rPr lang="de-DE" dirty="0" err="1"/>
              <a:t>user</a:t>
            </a:r>
            <a:r>
              <a:rPr lang="de-DE" dirty="0"/>
              <a:t> </a:t>
            </a:r>
            <a:r>
              <a:rPr lang="de-DE" dirty="0" err="1"/>
              <a:t>can</a:t>
            </a:r>
            <a:r>
              <a:rPr lang="de-DE" dirty="0"/>
              <a:t> </a:t>
            </a:r>
            <a:r>
              <a:rPr lang="de-DE" dirty="0" err="1"/>
              <a:t>have</a:t>
            </a:r>
            <a:r>
              <a:rPr lang="de-DE" dirty="0"/>
              <a:t> </a:t>
            </a:r>
            <a:r>
              <a:rPr lang="de-DE" dirty="0" err="1"/>
              <a:t>either</a:t>
            </a:r>
            <a:r>
              <a:rPr lang="de-DE" dirty="0"/>
              <a:t> </a:t>
            </a:r>
            <a:r>
              <a:rPr lang="de-DE" dirty="0" err="1"/>
              <a:t>permission</a:t>
            </a:r>
            <a:r>
              <a:rPr lang="de-DE" dirty="0"/>
              <a:t> </a:t>
            </a:r>
            <a:r>
              <a:rPr lang="de-DE" dirty="0" err="1"/>
              <a:t>state</a:t>
            </a:r>
            <a:r>
              <a:rPr lang="de-DE" dirty="0"/>
              <a:t> </a:t>
            </a:r>
            <a:r>
              <a:rPr lang="de-DE" dirty="0" err="1"/>
              <a:t>Allow</a:t>
            </a:r>
            <a:r>
              <a:rPr lang="de-DE" dirty="0"/>
              <a:t> </a:t>
            </a:r>
            <a:r>
              <a:rPr lang="de-DE" dirty="0" err="1"/>
              <a:t>or</a:t>
            </a:r>
            <a:r>
              <a:rPr lang="de-DE" dirty="0"/>
              <a:t> </a:t>
            </a:r>
            <a:r>
              <a:rPr lang="de-DE" dirty="0" err="1"/>
              <a:t>Deny</a:t>
            </a:r>
            <a:r>
              <a:rPr lang="de-DE" dirty="0"/>
              <a:t>.</a:t>
            </a:r>
          </a:p>
          <a:p>
            <a:r>
              <a:rPr lang="en-US" dirty="0"/>
              <a:t>Experience Manager permissions are granted through the various </a:t>
            </a:r>
            <a:r>
              <a:rPr lang="en-US" dirty="0" err="1"/>
              <a:t>permissioning</a:t>
            </a:r>
            <a:r>
              <a:rPr lang="en-US" dirty="0"/>
              <a:t> consoles:</a:t>
            </a:r>
          </a:p>
          <a:p>
            <a:pPr lvl="1"/>
            <a:r>
              <a:rPr lang="en-US" dirty="0"/>
              <a:t>Configuration Browser</a:t>
            </a:r>
          </a:p>
          <a:p>
            <a:pPr lvl="1"/>
            <a:r>
              <a:rPr lang="en-US" dirty="0"/>
              <a:t>Page Properties permissions tab</a:t>
            </a:r>
          </a:p>
          <a:p>
            <a:pPr lvl="1"/>
            <a:r>
              <a:rPr lang="en-US" dirty="0"/>
              <a:t>Asset Folder Properties permissions tab</a:t>
            </a:r>
          </a:p>
          <a:p>
            <a:pPr lvl="1"/>
            <a:r>
              <a:rPr lang="en-US" dirty="0"/>
              <a:t>AEM Permissions console (Tools &gt; Security &gt; Permissions) </a:t>
            </a:r>
          </a:p>
        </p:txBody>
      </p:sp>
      <p:sp>
        <p:nvSpPr>
          <p:cNvPr id="2" name="Titel 1"/>
          <p:cNvSpPr>
            <a:spLocks noGrp="1"/>
          </p:cNvSpPr>
          <p:nvPr>
            <p:ph type="title"/>
          </p:nvPr>
        </p:nvSpPr>
        <p:spPr>
          <a:xfrm>
            <a:off x="320040" y="296432"/>
            <a:ext cx="11579385" cy="625475"/>
          </a:xfrm>
        </p:spPr>
        <p:txBody>
          <a:bodyPr>
            <a:normAutofit/>
          </a:bodyPr>
          <a:lstStyle/>
          <a:p>
            <a:r>
              <a:rPr lang="de-DE" dirty="0"/>
              <a:t>Actions and Permissions Best Practices</a:t>
            </a:r>
          </a:p>
        </p:txBody>
      </p:sp>
    </p:spTree>
    <p:extLst>
      <p:ext uri="{BB962C8B-B14F-4D97-AF65-F5344CB8AC3E}">
        <p14:creationId xmlns:p14="http://schemas.microsoft.com/office/powerpoint/2010/main" val="148735172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320040" y="1073672"/>
            <a:ext cx="11579384" cy="5181600"/>
          </a:xfrm>
        </p:spPr>
        <p:txBody>
          <a:bodyPr>
            <a:normAutofit/>
          </a:bodyPr>
          <a:lstStyle/>
          <a:p>
            <a:r>
              <a:rPr lang="en-US" dirty="0"/>
              <a:t>Experience Manager includes out-of-the-box users</a:t>
            </a:r>
          </a:p>
          <a:p>
            <a:r>
              <a:rPr lang="en-US" dirty="0"/>
              <a:t>Before going into production:</a:t>
            </a:r>
          </a:p>
          <a:p>
            <a:pPr lvl="1"/>
            <a:r>
              <a:rPr lang="en-US" dirty="0"/>
              <a:t>Delete all sample/unused users (e.g., application sample/test users)</a:t>
            </a:r>
          </a:p>
          <a:p>
            <a:pPr lvl="1"/>
            <a:r>
              <a:rPr lang="en-US" dirty="0"/>
              <a:t>Change the password for ALL out-of-the-box users</a:t>
            </a:r>
          </a:p>
        </p:txBody>
      </p:sp>
      <p:sp>
        <p:nvSpPr>
          <p:cNvPr id="2" name="Titel 1"/>
          <p:cNvSpPr>
            <a:spLocks noGrp="1"/>
          </p:cNvSpPr>
          <p:nvPr>
            <p:ph type="title"/>
          </p:nvPr>
        </p:nvSpPr>
        <p:spPr>
          <a:xfrm>
            <a:off x="320040" y="296432"/>
            <a:ext cx="11579385" cy="625475"/>
          </a:xfrm>
        </p:spPr>
        <p:txBody>
          <a:bodyPr>
            <a:normAutofit/>
          </a:bodyPr>
          <a:lstStyle/>
          <a:p>
            <a:r>
              <a:rPr lang="de-DE" dirty="0"/>
              <a:t>Actions and Permissions Best Practices (</a:t>
            </a:r>
            <a:r>
              <a:rPr lang="de-DE" dirty="0" err="1"/>
              <a:t>cont</a:t>
            </a:r>
            <a:r>
              <a:rPr lang="de-DE" dirty="0"/>
              <a:t>)</a:t>
            </a:r>
          </a:p>
        </p:txBody>
      </p:sp>
    </p:spTree>
    <p:extLst>
      <p:ext uri="{BB962C8B-B14F-4D97-AF65-F5344CB8AC3E}">
        <p14:creationId xmlns:p14="http://schemas.microsoft.com/office/powerpoint/2010/main" val="53492805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320040" y="1073672"/>
            <a:ext cx="11579384" cy="5181600"/>
          </a:xfrm>
        </p:spPr>
        <p:txBody>
          <a:bodyPr>
            <a:normAutofit/>
          </a:bodyPr>
          <a:lstStyle/>
          <a:p>
            <a:pPr lvl="0"/>
            <a:r>
              <a:rPr lang="en-US" dirty="0"/>
              <a:t>Use groups to assign permissions rather than users</a:t>
            </a:r>
            <a:endParaRPr lang="de-DE" dirty="0"/>
          </a:p>
          <a:p>
            <a:pPr lvl="1"/>
            <a:r>
              <a:rPr lang="en-US" dirty="0"/>
              <a:t>You have many more users than groups, so groups simplify the structure.</a:t>
            </a:r>
            <a:endParaRPr lang="de-DE" dirty="0"/>
          </a:p>
          <a:p>
            <a:pPr lvl="1"/>
            <a:r>
              <a:rPr lang="en-US" dirty="0"/>
              <a:t>Groups help provide an overview over all accounts.</a:t>
            </a:r>
            <a:endParaRPr lang="de-DE" dirty="0"/>
          </a:p>
          <a:p>
            <a:pPr lvl="1"/>
            <a:r>
              <a:rPr lang="en-US" dirty="0"/>
              <a:t>Inheritance is simpler with groups.</a:t>
            </a:r>
            <a:endParaRPr lang="de-DE" dirty="0"/>
          </a:p>
          <a:p>
            <a:pPr lvl="1"/>
            <a:r>
              <a:rPr lang="en-US" dirty="0"/>
              <a:t>Users come and go. Groups are long-term.</a:t>
            </a:r>
            <a:endParaRPr lang="de-DE" dirty="0"/>
          </a:p>
          <a:p>
            <a:pPr lvl="0"/>
            <a:r>
              <a:rPr lang="en-US" dirty="0"/>
              <a:t>Always use Allow statements to specify the access rights of the group principal (wherever possible). Avoid using a Deny statement.</a:t>
            </a:r>
            <a:endParaRPr lang="de-DE" dirty="0"/>
          </a:p>
          <a:p>
            <a:pPr lvl="0"/>
            <a:r>
              <a:rPr lang="en-US" dirty="0"/>
              <a:t>Keep it simple</a:t>
            </a:r>
            <a:endParaRPr lang="de-DE" dirty="0"/>
          </a:p>
        </p:txBody>
      </p:sp>
      <p:sp>
        <p:nvSpPr>
          <p:cNvPr id="2" name="Titel 1"/>
          <p:cNvSpPr>
            <a:spLocks noGrp="1"/>
          </p:cNvSpPr>
          <p:nvPr>
            <p:ph type="title"/>
          </p:nvPr>
        </p:nvSpPr>
        <p:spPr>
          <a:xfrm>
            <a:off x="320040" y="296432"/>
            <a:ext cx="11579385" cy="625475"/>
          </a:xfrm>
        </p:spPr>
        <p:txBody>
          <a:bodyPr>
            <a:normAutofit/>
          </a:bodyPr>
          <a:lstStyle/>
          <a:p>
            <a:r>
              <a:rPr lang="de-DE" dirty="0"/>
              <a:t>ACL (Access Control Lists) Best Practices </a:t>
            </a:r>
          </a:p>
        </p:txBody>
      </p:sp>
    </p:spTree>
    <p:extLst>
      <p:ext uri="{BB962C8B-B14F-4D97-AF65-F5344CB8AC3E}">
        <p14:creationId xmlns:p14="http://schemas.microsoft.com/office/powerpoint/2010/main" val="13485622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296432"/>
            <a:ext cx="11579385" cy="625475"/>
          </a:xfrm>
        </p:spPr>
        <p:txBody>
          <a:bodyPr>
            <a:normAutofit/>
          </a:bodyPr>
          <a:lstStyle/>
          <a:p>
            <a:r>
              <a:rPr lang="en-US" dirty="0"/>
              <a:t>Content Repository</a:t>
            </a:r>
          </a:p>
        </p:txBody>
      </p:sp>
      <p:sp>
        <p:nvSpPr>
          <p:cNvPr id="4" name="Slide Number Placeholder 3"/>
          <p:cNvSpPr>
            <a:spLocks noGrp="1"/>
          </p:cNvSpPr>
          <p:nvPr>
            <p:ph type="sldNum" sz="quarter" idx="4294967295"/>
          </p:nvPr>
        </p:nvSpPr>
        <p:spPr>
          <a:xfrm>
            <a:off x="0" y="0"/>
            <a:ext cx="0" cy="0"/>
          </a:xfrm>
        </p:spPr>
        <p:txBody>
          <a:bodyPr/>
          <a:lstStyle/>
          <a:p>
            <a:endParaRPr lang="en-US" dirty="0"/>
          </a:p>
        </p:txBody>
      </p:sp>
      <p:grpSp>
        <p:nvGrpSpPr>
          <p:cNvPr id="8" name="Group 7">
            <a:extLst>
              <a:ext uri="{FF2B5EF4-FFF2-40B4-BE49-F238E27FC236}">
                <a16:creationId xmlns:a16="http://schemas.microsoft.com/office/drawing/2014/main" id="{183C49D0-E9D3-4366-B01B-D83C3BB3402E}"/>
              </a:ext>
            </a:extLst>
          </p:cNvPr>
          <p:cNvGrpSpPr/>
          <p:nvPr/>
        </p:nvGrpSpPr>
        <p:grpSpPr>
          <a:xfrm>
            <a:off x="2359464" y="857005"/>
            <a:ext cx="3389134" cy="3465294"/>
            <a:chOff x="1663700" y="1003300"/>
            <a:chExt cx="3390900" cy="3467100"/>
          </a:xfrm>
        </p:grpSpPr>
        <p:sp>
          <p:nvSpPr>
            <p:cNvPr id="9" name="Oval 8">
              <a:extLst>
                <a:ext uri="{FF2B5EF4-FFF2-40B4-BE49-F238E27FC236}">
                  <a16:creationId xmlns:a16="http://schemas.microsoft.com/office/drawing/2014/main" id="{DFD2146A-AC03-4A0C-A386-C95D56736D7E}"/>
                </a:ext>
              </a:extLst>
            </p:cNvPr>
            <p:cNvSpPr/>
            <p:nvPr/>
          </p:nvSpPr>
          <p:spPr>
            <a:xfrm>
              <a:off x="1663700" y="1003300"/>
              <a:ext cx="3390900" cy="3467100"/>
            </a:xfrm>
            <a:prstGeom prst="ellipse">
              <a:avLst/>
            </a:prstGeom>
            <a:solidFill>
              <a:schemeClr val="accent2">
                <a:lumMod val="75000"/>
              </a:schemeClr>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3852"/>
              <a:r>
                <a:rPr lang="en-US" sz="1998" dirty="0">
                  <a:solidFill>
                    <a:srgbClr val="FFFFFF"/>
                  </a:solidFill>
                  <a:latin typeface="Adobe Clean"/>
                  <a:ea typeface="ＭＳ Ｐゴシック" charset="0"/>
                  <a:cs typeface="Trade Gothic Bold" charset="0"/>
                </a:rPr>
                <a:t>Transactions</a:t>
              </a:r>
            </a:p>
            <a:p>
              <a:pPr algn="ctr" defTabSz="913852"/>
              <a:r>
                <a:rPr lang="en-US" sz="1998" dirty="0">
                  <a:solidFill>
                    <a:srgbClr val="FFFFFF"/>
                  </a:solidFill>
                  <a:latin typeface="Adobe Clean"/>
                  <a:ea typeface="ＭＳ Ｐゴシック" charset="0"/>
                  <a:cs typeface="Trade Gothic Bold" charset="0"/>
                </a:rPr>
                <a:t>Query</a:t>
              </a:r>
            </a:p>
            <a:p>
              <a:pPr algn="ctr" defTabSz="913852"/>
              <a:r>
                <a:rPr lang="en-US" sz="1998" dirty="0">
                  <a:solidFill>
                    <a:srgbClr val="FFFFFF"/>
                  </a:solidFill>
                  <a:latin typeface="Adobe Clean"/>
                  <a:ea typeface="ＭＳ Ｐゴシック" charset="0"/>
                  <a:cs typeface="Trade Gothic Bold" charset="0"/>
                </a:rPr>
                <a:t>Structure</a:t>
              </a:r>
            </a:p>
            <a:p>
              <a:pPr algn="ctr" defTabSz="913852"/>
              <a:r>
                <a:rPr lang="en-US" sz="1998" dirty="0">
                  <a:solidFill>
                    <a:srgbClr val="FFFFFF"/>
                  </a:solidFill>
                  <a:latin typeface="Adobe Clean"/>
                  <a:ea typeface="ＭＳ Ｐゴシック" charset="0"/>
                  <a:cs typeface="Trade Gothic Bold" charset="0"/>
                </a:rPr>
                <a:t>Integrity</a:t>
              </a:r>
            </a:p>
          </p:txBody>
        </p:sp>
        <p:sp>
          <p:nvSpPr>
            <p:cNvPr id="10" name="Rectangle 9">
              <a:extLst>
                <a:ext uri="{FF2B5EF4-FFF2-40B4-BE49-F238E27FC236}">
                  <a16:creationId xmlns:a16="http://schemas.microsoft.com/office/drawing/2014/main" id="{F7024729-DE1C-4B87-BD57-2D361D05621D}"/>
                </a:ext>
              </a:extLst>
            </p:cNvPr>
            <p:cNvSpPr/>
            <p:nvPr/>
          </p:nvSpPr>
          <p:spPr>
            <a:xfrm>
              <a:off x="1945570" y="1352199"/>
              <a:ext cx="2839860" cy="2917272"/>
            </a:xfrm>
            <a:prstGeom prst="rect">
              <a:avLst/>
            </a:prstGeom>
            <a:noFill/>
          </p:spPr>
          <p:txBody>
            <a:bodyPr spcFirstLastPara="1" wrap="square" lIns="91392" tIns="45696" rIns="91392" bIns="45696" numCol="1">
              <a:prstTxWarp prst="textArchUp">
                <a:avLst>
                  <a:gd name="adj" fmla="val 11281866"/>
                </a:avLst>
              </a:prstTxWarp>
              <a:spAutoFit/>
            </a:bodyPr>
            <a:lstStyle/>
            <a:p>
              <a:pPr algn="ctr" defTabSz="913852"/>
              <a:r>
                <a:rPr lang="en-US" sz="3198" dirty="0">
                  <a:ln w="12700">
                    <a:noFill/>
                    <a:prstDash val="solid"/>
                  </a:ln>
                  <a:solidFill>
                    <a:srgbClr val="FFFFFF"/>
                  </a:solidFill>
                  <a:latin typeface="Adobe Clean"/>
                </a:rPr>
                <a:t>RDBMS Features</a:t>
              </a:r>
            </a:p>
          </p:txBody>
        </p:sp>
      </p:grpSp>
      <p:grpSp>
        <p:nvGrpSpPr>
          <p:cNvPr id="11" name="Group 10">
            <a:extLst>
              <a:ext uri="{FF2B5EF4-FFF2-40B4-BE49-F238E27FC236}">
                <a16:creationId xmlns:a16="http://schemas.microsoft.com/office/drawing/2014/main" id="{8A703733-06B7-493C-AFF9-70AD089669DD}"/>
              </a:ext>
            </a:extLst>
          </p:cNvPr>
          <p:cNvGrpSpPr/>
          <p:nvPr/>
        </p:nvGrpSpPr>
        <p:grpSpPr>
          <a:xfrm>
            <a:off x="307816" y="420667"/>
            <a:ext cx="11538288" cy="5902425"/>
            <a:chOff x="304800" y="419100"/>
            <a:chExt cx="11544300" cy="5905500"/>
          </a:xfrm>
        </p:grpSpPr>
        <p:sp>
          <p:nvSpPr>
            <p:cNvPr id="12" name="Oval 11">
              <a:extLst>
                <a:ext uri="{FF2B5EF4-FFF2-40B4-BE49-F238E27FC236}">
                  <a16:creationId xmlns:a16="http://schemas.microsoft.com/office/drawing/2014/main" id="{0F44FE1A-F8C2-4F1A-BE7E-83F045088D29}"/>
                </a:ext>
              </a:extLst>
            </p:cNvPr>
            <p:cNvSpPr/>
            <p:nvPr/>
          </p:nvSpPr>
          <p:spPr>
            <a:xfrm>
              <a:off x="304800" y="419100"/>
              <a:ext cx="11544300" cy="5905500"/>
            </a:xfrm>
            <a:prstGeom prst="ellipse">
              <a:avLst/>
            </a:prstGeom>
            <a:noFill/>
            <a:ln w="38100">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852"/>
              <a:endParaRPr lang="en-US" sz="1798" dirty="0">
                <a:solidFill>
                  <a:prstClr val="white"/>
                </a:solidFill>
                <a:latin typeface="Adobe Clean"/>
              </a:endParaRPr>
            </a:p>
          </p:txBody>
        </p:sp>
        <p:sp>
          <p:nvSpPr>
            <p:cNvPr id="13" name="Rectangle 12">
              <a:extLst>
                <a:ext uri="{FF2B5EF4-FFF2-40B4-BE49-F238E27FC236}">
                  <a16:creationId xmlns:a16="http://schemas.microsoft.com/office/drawing/2014/main" id="{69BD0DEE-18D0-4C5C-A8DC-F8C348BFAF41}"/>
                </a:ext>
              </a:extLst>
            </p:cNvPr>
            <p:cNvSpPr/>
            <p:nvPr/>
          </p:nvSpPr>
          <p:spPr>
            <a:xfrm>
              <a:off x="3438108" y="5100935"/>
              <a:ext cx="5275803" cy="923330"/>
            </a:xfrm>
            <a:prstGeom prst="rect">
              <a:avLst/>
            </a:prstGeom>
            <a:noFill/>
          </p:spPr>
          <p:txBody>
            <a:bodyPr spcFirstLastPara="1" wrap="none" lIns="91392" tIns="45696" rIns="91392" bIns="45696" numCol="1">
              <a:prstTxWarp prst="textArchDown">
                <a:avLst>
                  <a:gd name="adj" fmla="val 21568274"/>
                </a:avLst>
              </a:prstTxWarp>
              <a:spAutoFit/>
            </a:bodyPr>
            <a:lstStyle/>
            <a:p>
              <a:pPr algn="ctr" defTabSz="913852"/>
              <a:r>
                <a:rPr lang="en-US" sz="3600" dirty="0">
                  <a:ln w="12700">
                    <a:noFill/>
                    <a:prstDash val="solid"/>
                  </a:ln>
                  <a:latin typeface="Adobe Clean"/>
                </a:rPr>
                <a:t>Other Good Stuff</a:t>
              </a:r>
            </a:p>
          </p:txBody>
        </p:sp>
        <p:sp>
          <p:nvSpPr>
            <p:cNvPr id="14" name="TextBox 13">
              <a:extLst>
                <a:ext uri="{FF2B5EF4-FFF2-40B4-BE49-F238E27FC236}">
                  <a16:creationId xmlns:a16="http://schemas.microsoft.com/office/drawing/2014/main" id="{EE485F09-89C6-4BA8-AC0C-61695C18D2E3}"/>
                </a:ext>
              </a:extLst>
            </p:cNvPr>
            <p:cNvSpPr txBox="1"/>
            <p:nvPr/>
          </p:nvSpPr>
          <p:spPr>
            <a:xfrm>
              <a:off x="3573143" y="4437770"/>
              <a:ext cx="2502865" cy="1015663"/>
            </a:xfrm>
            <a:prstGeom prst="rect">
              <a:avLst/>
            </a:prstGeom>
            <a:noFill/>
          </p:spPr>
          <p:txBody>
            <a:bodyPr wrap="none" rtlCol="0">
              <a:spAutoFit/>
            </a:bodyPr>
            <a:lstStyle/>
            <a:p>
              <a:pPr algn="r" defTabSz="913852"/>
              <a:r>
                <a:rPr lang="en-US" sz="1998" dirty="0">
                  <a:latin typeface="Adobe Clean"/>
                </a:rPr>
                <a:t>Multi-Value Properties</a:t>
              </a:r>
            </a:p>
            <a:p>
              <a:pPr algn="r" defTabSz="913852"/>
              <a:r>
                <a:rPr lang="en-US" sz="1998" dirty="0">
                  <a:latin typeface="Adobe Clean"/>
                </a:rPr>
                <a:t>Unstructured</a:t>
              </a:r>
            </a:p>
            <a:p>
              <a:pPr algn="r" defTabSz="913852"/>
              <a:r>
                <a:rPr lang="en-US" sz="1998" dirty="0">
                  <a:latin typeface="Adobe Clean"/>
                </a:rPr>
                <a:t>Ordering</a:t>
              </a:r>
            </a:p>
          </p:txBody>
        </p:sp>
        <p:sp>
          <p:nvSpPr>
            <p:cNvPr id="15" name="TextBox 14">
              <a:extLst>
                <a:ext uri="{FF2B5EF4-FFF2-40B4-BE49-F238E27FC236}">
                  <a16:creationId xmlns:a16="http://schemas.microsoft.com/office/drawing/2014/main" id="{B0A48960-871C-446B-88ED-DF1FB1529615}"/>
                </a:ext>
              </a:extLst>
            </p:cNvPr>
            <p:cNvSpPr txBox="1"/>
            <p:nvPr/>
          </p:nvSpPr>
          <p:spPr>
            <a:xfrm>
              <a:off x="6247851" y="4437770"/>
              <a:ext cx="1492716" cy="1015663"/>
            </a:xfrm>
            <a:prstGeom prst="rect">
              <a:avLst/>
            </a:prstGeom>
            <a:noFill/>
          </p:spPr>
          <p:txBody>
            <a:bodyPr wrap="none" rtlCol="0">
              <a:spAutoFit/>
            </a:bodyPr>
            <a:lstStyle/>
            <a:p>
              <a:pPr defTabSz="913852"/>
              <a:r>
                <a:rPr lang="en-US" sz="1998" dirty="0">
                  <a:latin typeface="Adobe Clean"/>
                </a:rPr>
                <a:t>Full Text</a:t>
              </a:r>
            </a:p>
            <a:p>
              <a:pPr defTabSz="913852"/>
              <a:r>
                <a:rPr lang="en-US" sz="1998" dirty="0">
                  <a:latin typeface="Adobe Clean"/>
                </a:rPr>
                <a:t>Versioning</a:t>
              </a:r>
            </a:p>
            <a:p>
              <a:pPr defTabSz="913852"/>
              <a:r>
                <a:rPr lang="en-US" sz="1998" dirty="0">
                  <a:latin typeface="Adobe Clean"/>
                </a:rPr>
                <a:t>Observation</a:t>
              </a:r>
            </a:p>
          </p:txBody>
        </p:sp>
      </p:grpSp>
      <p:sp>
        <p:nvSpPr>
          <p:cNvPr id="16" name="Chevron 12">
            <a:extLst>
              <a:ext uri="{FF2B5EF4-FFF2-40B4-BE49-F238E27FC236}">
                <a16:creationId xmlns:a16="http://schemas.microsoft.com/office/drawing/2014/main" id="{5302D901-A1ED-4F34-82A9-8FA343F34924}"/>
              </a:ext>
            </a:extLst>
          </p:cNvPr>
          <p:cNvSpPr/>
          <p:nvPr/>
        </p:nvSpPr>
        <p:spPr>
          <a:xfrm>
            <a:off x="59018" y="4058506"/>
            <a:ext cx="2582169" cy="1016577"/>
          </a:xfrm>
          <a:prstGeom prst="chevron">
            <a:avLst>
              <a:gd name="adj" fmla="val 45613"/>
            </a:avLst>
          </a:prstGeom>
          <a:solidFill>
            <a:schemeClr val="accent4">
              <a:lumMod val="75000"/>
            </a:schemeClr>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endParaRPr lang="en-US" sz="1798" dirty="0">
              <a:solidFill>
                <a:srgbClr val="000000"/>
              </a:solidFill>
              <a:latin typeface="Adobe Clean"/>
            </a:endParaRPr>
          </a:p>
        </p:txBody>
      </p:sp>
      <p:grpSp>
        <p:nvGrpSpPr>
          <p:cNvPr id="18" name="Group 17">
            <a:extLst>
              <a:ext uri="{FF2B5EF4-FFF2-40B4-BE49-F238E27FC236}">
                <a16:creationId xmlns:a16="http://schemas.microsoft.com/office/drawing/2014/main" id="{E7140E01-30A5-418A-93A6-1F3A0F761A06}"/>
              </a:ext>
            </a:extLst>
          </p:cNvPr>
          <p:cNvGrpSpPr/>
          <p:nvPr/>
        </p:nvGrpSpPr>
        <p:grpSpPr>
          <a:xfrm>
            <a:off x="6420371" y="857005"/>
            <a:ext cx="3389134" cy="3465294"/>
            <a:chOff x="6985000" y="1003300"/>
            <a:chExt cx="3390900" cy="3467100"/>
          </a:xfrm>
        </p:grpSpPr>
        <p:sp>
          <p:nvSpPr>
            <p:cNvPr id="19" name="Oval 18">
              <a:extLst>
                <a:ext uri="{FF2B5EF4-FFF2-40B4-BE49-F238E27FC236}">
                  <a16:creationId xmlns:a16="http://schemas.microsoft.com/office/drawing/2014/main" id="{5614F1E3-B810-469C-BDB9-F3F79F9986C5}"/>
                </a:ext>
              </a:extLst>
            </p:cNvPr>
            <p:cNvSpPr/>
            <p:nvPr/>
          </p:nvSpPr>
          <p:spPr>
            <a:xfrm>
              <a:off x="6985000" y="1003300"/>
              <a:ext cx="3390900" cy="3467100"/>
            </a:xfrm>
            <a:prstGeom prst="ellipse">
              <a:avLst/>
            </a:prstGeom>
            <a:solidFill>
              <a:schemeClr val="accent2">
                <a:lumMod val="50000"/>
              </a:schemeClr>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3852"/>
              <a:r>
                <a:rPr lang="en-US" sz="1998" dirty="0">
                  <a:solidFill>
                    <a:srgbClr val="FFFFFF"/>
                  </a:solidFill>
                  <a:latin typeface="Adobe Clean"/>
                  <a:ea typeface="ＭＳ Ｐゴシック" charset="0"/>
                  <a:cs typeface="Trade Gothic Bold" charset="0"/>
                </a:rPr>
                <a:t>Binaries</a:t>
              </a:r>
            </a:p>
            <a:p>
              <a:pPr algn="ctr" defTabSz="913852"/>
              <a:r>
                <a:rPr lang="en-US" sz="1998" dirty="0">
                  <a:solidFill>
                    <a:srgbClr val="FFFFFF"/>
                  </a:solidFill>
                  <a:latin typeface="Adobe Clean"/>
                  <a:ea typeface="ＭＳ Ｐゴシック" charset="0"/>
                  <a:cs typeface="Trade Gothic Bold" charset="0"/>
                </a:rPr>
                <a:t>Hierarchy</a:t>
              </a:r>
            </a:p>
            <a:p>
              <a:pPr algn="ctr" defTabSz="913852"/>
              <a:r>
                <a:rPr lang="en-US" sz="1998" dirty="0">
                  <a:solidFill>
                    <a:srgbClr val="FFFFFF"/>
                  </a:solidFill>
                  <a:latin typeface="Adobe Clean"/>
                  <a:ea typeface="ＭＳ Ｐゴシック" charset="0"/>
                  <a:cs typeface="Trade Gothic Bold" charset="0"/>
                </a:rPr>
                <a:t>Locking</a:t>
              </a:r>
            </a:p>
            <a:p>
              <a:pPr algn="ctr" defTabSz="913852"/>
              <a:r>
                <a:rPr lang="en-US" sz="1998" dirty="0">
                  <a:solidFill>
                    <a:srgbClr val="FFFFFF"/>
                  </a:solidFill>
                  <a:latin typeface="Adobe Clean"/>
                  <a:ea typeface="ＭＳ Ｐゴシック" charset="0"/>
                  <a:cs typeface="Trade Gothic Bold" charset="0"/>
                </a:rPr>
                <a:t>Access Control</a:t>
              </a:r>
            </a:p>
          </p:txBody>
        </p:sp>
        <p:sp>
          <p:nvSpPr>
            <p:cNvPr id="20" name="Rectangle 19">
              <a:extLst>
                <a:ext uri="{FF2B5EF4-FFF2-40B4-BE49-F238E27FC236}">
                  <a16:creationId xmlns:a16="http://schemas.microsoft.com/office/drawing/2014/main" id="{962B03A3-4F11-406A-887A-F071DB080AFF}"/>
                </a:ext>
              </a:extLst>
            </p:cNvPr>
            <p:cNvSpPr/>
            <p:nvPr/>
          </p:nvSpPr>
          <p:spPr>
            <a:xfrm>
              <a:off x="7270513" y="1305166"/>
              <a:ext cx="2883374" cy="3011338"/>
            </a:xfrm>
            <a:prstGeom prst="rect">
              <a:avLst/>
            </a:prstGeom>
            <a:noFill/>
          </p:spPr>
          <p:txBody>
            <a:bodyPr spcFirstLastPara="1" wrap="square" lIns="91392" tIns="45696" rIns="91392" bIns="45696" numCol="1">
              <a:prstTxWarp prst="textArchUp">
                <a:avLst>
                  <a:gd name="adj" fmla="val 10411458"/>
                </a:avLst>
              </a:prstTxWarp>
              <a:spAutoFit/>
            </a:bodyPr>
            <a:lstStyle/>
            <a:p>
              <a:pPr algn="ctr" defTabSz="913852"/>
              <a:r>
                <a:rPr lang="en-US" sz="3198" dirty="0">
                  <a:ln w="12700">
                    <a:noFill/>
                    <a:prstDash val="solid"/>
                  </a:ln>
                  <a:solidFill>
                    <a:prstClr val="white"/>
                  </a:solidFill>
                  <a:latin typeface="Adobe Clean"/>
                </a:rPr>
                <a:t>File System Features</a:t>
              </a:r>
            </a:p>
          </p:txBody>
        </p:sp>
      </p:grpSp>
      <p:sp>
        <p:nvSpPr>
          <p:cNvPr id="21" name="TextBox 20">
            <a:extLst>
              <a:ext uri="{FF2B5EF4-FFF2-40B4-BE49-F238E27FC236}">
                <a16:creationId xmlns:a16="http://schemas.microsoft.com/office/drawing/2014/main" id="{4CA90CBF-5747-4955-864A-3D00ABF02D50}"/>
              </a:ext>
            </a:extLst>
          </p:cNvPr>
          <p:cNvSpPr txBox="1"/>
          <p:nvPr/>
        </p:nvSpPr>
        <p:spPr>
          <a:xfrm>
            <a:off x="523904" y="4121474"/>
            <a:ext cx="1785464" cy="830740"/>
          </a:xfrm>
          <a:prstGeom prst="rect">
            <a:avLst/>
          </a:prstGeom>
          <a:noFill/>
        </p:spPr>
        <p:txBody>
          <a:bodyPr wrap="square" rtlCol="0">
            <a:spAutoFit/>
          </a:bodyPr>
          <a:lstStyle/>
          <a:p>
            <a:pPr algn="ctr" defTabSz="913852"/>
            <a:r>
              <a:rPr lang="en-US" sz="2399" dirty="0">
                <a:solidFill>
                  <a:srgbClr val="FFFFFF"/>
                </a:solidFill>
                <a:latin typeface="Adobe Clean"/>
              </a:rPr>
              <a:t>Standardized</a:t>
            </a:r>
          </a:p>
          <a:p>
            <a:pPr algn="ctr" defTabSz="913852"/>
            <a:r>
              <a:rPr lang="en-US" sz="2399" dirty="0">
                <a:solidFill>
                  <a:srgbClr val="FFFFFF"/>
                </a:solidFill>
                <a:latin typeface="Adobe Clean"/>
              </a:rPr>
              <a:t>API</a:t>
            </a:r>
          </a:p>
        </p:txBody>
      </p:sp>
      <p:sp>
        <p:nvSpPr>
          <p:cNvPr id="17" name="Rectangle 16">
            <a:extLst>
              <a:ext uri="{FF2B5EF4-FFF2-40B4-BE49-F238E27FC236}">
                <a16:creationId xmlns:a16="http://schemas.microsoft.com/office/drawing/2014/main" id="{B4B7B3F7-8869-5B42-9280-32059EFDAAF4}"/>
              </a:ext>
            </a:extLst>
          </p:cNvPr>
          <p:cNvSpPr/>
          <p:nvPr/>
        </p:nvSpPr>
        <p:spPr>
          <a:xfrm>
            <a:off x="9080585" y="5178603"/>
            <a:ext cx="2745267" cy="1015663"/>
          </a:xfrm>
          <a:prstGeom prst="rect">
            <a:avLst/>
          </a:prstGeom>
          <a:solidFill>
            <a:schemeClr val="accent4">
              <a:lumMod val="75000"/>
            </a:schemeClr>
          </a:solidFill>
        </p:spPr>
        <p:txBody>
          <a:bodyPr wrap="square">
            <a:spAutoFit/>
          </a:bodyPr>
          <a:lstStyle/>
          <a:p>
            <a:r>
              <a:rPr lang="en-US" sz="2000" i="1" dirty="0"/>
              <a:t>Looks like a file system… </a:t>
            </a:r>
            <a:br>
              <a:rPr lang="en-US" sz="2000" i="1" dirty="0"/>
            </a:br>
            <a:r>
              <a:rPr lang="en-US" sz="2000" i="1" dirty="0"/>
              <a:t>Acts like a database…</a:t>
            </a:r>
            <a:br>
              <a:rPr lang="en-US" sz="2000" i="1" dirty="0"/>
            </a:br>
            <a:r>
              <a:rPr lang="en-US" sz="2000" b="1" i="1" dirty="0"/>
              <a:t>Best of both worlds</a:t>
            </a:r>
          </a:p>
        </p:txBody>
      </p:sp>
    </p:spTree>
    <p:extLst>
      <p:ext uri="{BB962C8B-B14F-4D97-AF65-F5344CB8AC3E}">
        <p14:creationId xmlns:p14="http://schemas.microsoft.com/office/powerpoint/2010/main" val="2437093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2" presetClass="entr" presetSubtype="2"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000"/>
                                        <p:tgtEl>
                                          <p:spTgt spid="18"/>
                                        </p:tgtEl>
                                        <p:attrNameLst>
                                          <p:attrName>ppt_x</p:attrName>
                                        </p:attrNameLst>
                                      </p:cBhvr>
                                      <p:tavLst>
                                        <p:tav tm="0">
                                          <p:val>
                                            <p:strVal val="#ppt_x+#ppt_w*1.125000"/>
                                          </p:val>
                                        </p:tav>
                                        <p:tav tm="100000">
                                          <p:val>
                                            <p:strVal val="#ppt_x"/>
                                          </p:val>
                                        </p:tav>
                                      </p:tavLst>
                                    </p:anim>
                                    <p:animEffect transition="in" filter="wipe(left)">
                                      <p:cBhvr>
                                        <p:cTn id="12" dur="1000"/>
                                        <p:tgtEl>
                                          <p:spTgt spid="18"/>
                                        </p:tgtEl>
                                      </p:cBhvr>
                                    </p:animEffect>
                                  </p:childTnLst>
                                </p:cTn>
                              </p:par>
                            </p:childTnLst>
                          </p:cTn>
                        </p:par>
                        <p:par>
                          <p:cTn id="13" fill="hold">
                            <p:stCondLst>
                              <p:cond delay="1000"/>
                            </p:stCondLst>
                            <p:childTnLst>
                              <p:par>
                                <p:cTn id="14" presetID="21" presetClass="entr" presetSubtype="1"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heel(1)">
                                      <p:cBhvr>
                                        <p:cTn id="16" dur="20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0-#ppt_w/2"/>
                                          </p:val>
                                        </p:tav>
                                        <p:tav tm="100000">
                                          <p:val>
                                            <p:strVal val="#ppt_x"/>
                                          </p:val>
                                        </p:tav>
                                      </p:tavLst>
                                    </p:anim>
                                    <p:anim calcmode="lin" valueType="num">
                                      <p:cBhvr additive="base">
                                        <p:cTn id="22" dur="500" fill="hold"/>
                                        <p:tgtEl>
                                          <p:spTgt spid="21"/>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0-#ppt_w/2"/>
                                          </p:val>
                                        </p:tav>
                                        <p:tav tm="100000">
                                          <p:val>
                                            <p:strVal val="#ppt_x"/>
                                          </p:val>
                                        </p:tav>
                                      </p:tavLst>
                                    </p:anim>
                                    <p:anim calcmode="lin" valueType="num">
                                      <p:cBhvr additive="base">
                                        <p:cTn id="26"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320040" y="1073672"/>
            <a:ext cx="11579384" cy="5181600"/>
          </a:xfrm>
        </p:spPr>
        <p:txBody>
          <a:bodyPr>
            <a:normAutofit/>
          </a:bodyPr>
          <a:lstStyle/>
          <a:p>
            <a:r>
              <a:rPr lang="en-US" dirty="0"/>
              <a:t>We have seen that ACLs are based on content hierarchy and child nodes inherit permissions.</a:t>
            </a:r>
          </a:p>
          <a:p>
            <a:r>
              <a:rPr lang="en-US" dirty="0"/>
              <a:t>As a consequence, security and access requirements should be a main driver when designing the content structure:</a:t>
            </a:r>
          </a:p>
          <a:p>
            <a:pPr lvl="1"/>
            <a:r>
              <a:rPr lang="en-US" dirty="0"/>
              <a:t>Managing access should be easy</a:t>
            </a:r>
          </a:p>
          <a:p>
            <a:pPr lvl="1"/>
            <a:r>
              <a:rPr lang="en-US" dirty="0"/>
              <a:t>Enforcing access control should come for free</a:t>
            </a:r>
          </a:p>
          <a:p>
            <a:r>
              <a:rPr lang="en-US" dirty="0"/>
              <a:t>Avoid copying content to containers such as /var/* for temporary operations or backup purposes.</a:t>
            </a:r>
          </a:p>
          <a:p>
            <a:r>
              <a:rPr lang="en-US" dirty="0"/>
              <a:t>Verify a proper permission setup.</a:t>
            </a:r>
          </a:p>
        </p:txBody>
      </p:sp>
      <p:sp>
        <p:nvSpPr>
          <p:cNvPr id="5" name="Titel 1"/>
          <p:cNvSpPr>
            <a:spLocks noGrp="1"/>
          </p:cNvSpPr>
          <p:nvPr>
            <p:ph type="title"/>
          </p:nvPr>
        </p:nvSpPr>
        <p:spPr>
          <a:xfrm>
            <a:off x="320040" y="296432"/>
            <a:ext cx="11579385" cy="625475"/>
          </a:xfrm>
        </p:spPr>
        <p:txBody>
          <a:bodyPr>
            <a:normAutofit/>
          </a:bodyPr>
          <a:lstStyle/>
          <a:p>
            <a:r>
              <a:rPr lang="de-DE" dirty="0"/>
              <a:t>ACL (Access Control Lists) Best Practices </a:t>
            </a:r>
          </a:p>
        </p:txBody>
      </p:sp>
    </p:spTree>
    <p:extLst>
      <p:ext uri="{BB962C8B-B14F-4D97-AF65-F5344CB8AC3E}">
        <p14:creationId xmlns:p14="http://schemas.microsoft.com/office/powerpoint/2010/main" val="402583245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26A5A-CC19-E549-A833-6270C872137F}"/>
              </a:ext>
            </a:extLst>
          </p:cNvPr>
          <p:cNvSpPr>
            <a:spLocks noGrp="1"/>
          </p:cNvSpPr>
          <p:nvPr>
            <p:ph type="title"/>
          </p:nvPr>
        </p:nvSpPr>
        <p:spPr>
          <a:xfrm>
            <a:off x="320040" y="296432"/>
            <a:ext cx="11579385" cy="625475"/>
          </a:xfrm>
        </p:spPr>
        <p:txBody>
          <a:bodyPr/>
          <a:lstStyle/>
          <a:p>
            <a:r>
              <a:rPr lang="es-ES_tradnl" dirty="0" err="1"/>
              <a:t>Example</a:t>
            </a:r>
            <a:r>
              <a:rPr lang="es-ES_tradnl" dirty="0"/>
              <a:t> </a:t>
            </a:r>
            <a:r>
              <a:rPr lang="es-ES_tradnl" dirty="0" err="1"/>
              <a:t>Group</a:t>
            </a:r>
            <a:r>
              <a:rPr lang="es-ES_tradnl" dirty="0"/>
              <a:t> </a:t>
            </a:r>
            <a:r>
              <a:rPr lang="es-ES_tradnl" dirty="0" err="1"/>
              <a:t>Hierarchies</a:t>
            </a:r>
            <a:endParaRPr lang="es-ES_tradnl" dirty="0"/>
          </a:p>
        </p:txBody>
      </p:sp>
      <p:sp>
        <p:nvSpPr>
          <p:cNvPr id="4" name="Slide Number Placeholder 3">
            <a:extLst>
              <a:ext uri="{FF2B5EF4-FFF2-40B4-BE49-F238E27FC236}">
                <a16:creationId xmlns:a16="http://schemas.microsoft.com/office/drawing/2014/main" id="{B44C1451-1DE7-7344-8B0A-8C8A370FA6BB}"/>
              </a:ext>
            </a:extLst>
          </p:cNvPr>
          <p:cNvSpPr>
            <a:spLocks noGrp="1"/>
          </p:cNvSpPr>
          <p:nvPr>
            <p:ph type="sldNum" sz="quarter" idx="4294967295"/>
          </p:nvPr>
        </p:nvSpPr>
        <p:spPr>
          <a:xfrm>
            <a:off x="0" y="6565900"/>
            <a:ext cx="1016000" cy="168275"/>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211</a:t>
            </a:fld>
            <a:endParaRPr lang="en-US" dirty="0"/>
          </a:p>
        </p:txBody>
      </p:sp>
      <p:sp>
        <p:nvSpPr>
          <p:cNvPr id="10" name="Oval 9">
            <a:extLst>
              <a:ext uri="{FF2B5EF4-FFF2-40B4-BE49-F238E27FC236}">
                <a16:creationId xmlns:a16="http://schemas.microsoft.com/office/drawing/2014/main" id="{40774A90-EA12-B547-8DB8-5A18613B6309}"/>
              </a:ext>
            </a:extLst>
          </p:cNvPr>
          <p:cNvSpPr/>
          <p:nvPr/>
        </p:nvSpPr>
        <p:spPr>
          <a:xfrm>
            <a:off x="6617599" y="2124529"/>
            <a:ext cx="4920343" cy="2971800"/>
          </a:xfrm>
          <a:prstGeom prst="ellipse">
            <a:avLst/>
          </a:prstGeom>
          <a:solidFill>
            <a:schemeClr val="accent5">
              <a:lumMod val="60000"/>
              <a:lumOff val="4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s-ES_tradnl" dirty="0"/>
          </a:p>
        </p:txBody>
      </p:sp>
      <p:sp>
        <p:nvSpPr>
          <p:cNvPr id="11" name="TextBox 10">
            <a:extLst>
              <a:ext uri="{FF2B5EF4-FFF2-40B4-BE49-F238E27FC236}">
                <a16:creationId xmlns:a16="http://schemas.microsoft.com/office/drawing/2014/main" id="{11902267-6B5A-F746-A321-F4E11B913144}"/>
              </a:ext>
            </a:extLst>
          </p:cNvPr>
          <p:cNvSpPr txBox="1"/>
          <p:nvPr/>
        </p:nvSpPr>
        <p:spPr>
          <a:xfrm>
            <a:off x="8386527" y="2266044"/>
            <a:ext cx="1382485" cy="369332"/>
          </a:xfrm>
          <a:prstGeom prst="rect">
            <a:avLst/>
          </a:prstGeom>
          <a:noFill/>
        </p:spPr>
        <p:txBody>
          <a:bodyPr wrap="square" rtlCol="0">
            <a:spAutoFit/>
          </a:bodyPr>
          <a:lstStyle/>
          <a:p>
            <a:r>
              <a:rPr lang="es-ES_tradnl" dirty="0" err="1"/>
              <a:t>Contributors</a:t>
            </a:r>
            <a:endParaRPr lang="es-ES_tradnl" dirty="0"/>
          </a:p>
        </p:txBody>
      </p:sp>
      <p:sp>
        <p:nvSpPr>
          <p:cNvPr id="14" name="Oval 13">
            <a:extLst>
              <a:ext uri="{FF2B5EF4-FFF2-40B4-BE49-F238E27FC236}">
                <a16:creationId xmlns:a16="http://schemas.microsoft.com/office/drawing/2014/main" id="{AD037B96-47A0-AC41-A2D0-442B91FE784E}"/>
              </a:ext>
            </a:extLst>
          </p:cNvPr>
          <p:cNvSpPr/>
          <p:nvPr/>
        </p:nvSpPr>
        <p:spPr>
          <a:xfrm>
            <a:off x="6888950" y="2958493"/>
            <a:ext cx="2797988" cy="1727919"/>
          </a:xfrm>
          <a:prstGeom prst="ellipse">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s-ES_tradnl" dirty="0"/>
          </a:p>
        </p:txBody>
      </p:sp>
      <p:sp>
        <p:nvSpPr>
          <p:cNvPr id="15" name="TextBox 14">
            <a:extLst>
              <a:ext uri="{FF2B5EF4-FFF2-40B4-BE49-F238E27FC236}">
                <a16:creationId xmlns:a16="http://schemas.microsoft.com/office/drawing/2014/main" id="{923D7B3A-0B4D-FE4A-9EE6-9554D26F393B}"/>
              </a:ext>
            </a:extLst>
          </p:cNvPr>
          <p:cNvSpPr txBox="1"/>
          <p:nvPr/>
        </p:nvSpPr>
        <p:spPr>
          <a:xfrm>
            <a:off x="7430152" y="3077480"/>
            <a:ext cx="1734099" cy="369332"/>
          </a:xfrm>
          <a:prstGeom prst="rect">
            <a:avLst/>
          </a:prstGeom>
          <a:noFill/>
        </p:spPr>
        <p:txBody>
          <a:bodyPr wrap="square" rtlCol="0">
            <a:spAutoFit/>
          </a:bodyPr>
          <a:lstStyle/>
          <a:p>
            <a:r>
              <a:rPr lang="es-ES_tradnl" dirty="0"/>
              <a:t>Content </a:t>
            </a:r>
            <a:r>
              <a:rPr lang="es-ES_tradnl" dirty="0" err="1"/>
              <a:t>Authors</a:t>
            </a:r>
            <a:endParaRPr lang="es-ES_tradnl" dirty="0"/>
          </a:p>
        </p:txBody>
      </p:sp>
      <p:sp>
        <p:nvSpPr>
          <p:cNvPr id="16" name="Oval 15">
            <a:extLst>
              <a:ext uri="{FF2B5EF4-FFF2-40B4-BE49-F238E27FC236}">
                <a16:creationId xmlns:a16="http://schemas.microsoft.com/office/drawing/2014/main" id="{DACB8BE5-3BA4-0E4A-91F6-2C86DF0630F2}"/>
              </a:ext>
            </a:extLst>
          </p:cNvPr>
          <p:cNvSpPr/>
          <p:nvPr/>
        </p:nvSpPr>
        <p:spPr>
          <a:xfrm>
            <a:off x="7418196" y="3469340"/>
            <a:ext cx="1580017" cy="1055914"/>
          </a:xfrm>
          <a:prstGeom prst="ellipse">
            <a:avLst/>
          </a:prstGeom>
          <a:solidFill>
            <a:schemeClr val="accent6">
              <a:lumMod val="60000"/>
              <a:lumOff val="4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s-ES_tradnl" dirty="0" err="1"/>
              <a:t>groupX</a:t>
            </a:r>
            <a:endParaRPr lang="es-ES_tradnl" dirty="0"/>
          </a:p>
        </p:txBody>
      </p:sp>
      <p:sp>
        <p:nvSpPr>
          <p:cNvPr id="18" name="Oval 17">
            <a:extLst>
              <a:ext uri="{FF2B5EF4-FFF2-40B4-BE49-F238E27FC236}">
                <a16:creationId xmlns:a16="http://schemas.microsoft.com/office/drawing/2014/main" id="{610A23CC-31D0-0947-81F3-626BD1F03C8C}"/>
              </a:ext>
            </a:extLst>
          </p:cNvPr>
          <p:cNvSpPr/>
          <p:nvPr/>
        </p:nvSpPr>
        <p:spPr>
          <a:xfrm>
            <a:off x="320040" y="1537906"/>
            <a:ext cx="5973867" cy="4020236"/>
          </a:xfrm>
          <a:prstGeom prst="ellipse">
            <a:avLst/>
          </a:prstGeom>
          <a:solidFill>
            <a:schemeClr val="accent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s-ES_tradnl" dirty="0"/>
          </a:p>
        </p:txBody>
      </p:sp>
      <p:sp>
        <p:nvSpPr>
          <p:cNvPr id="19" name="Oval 18">
            <a:extLst>
              <a:ext uri="{FF2B5EF4-FFF2-40B4-BE49-F238E27FC236}">
                <a16:creationId xmlns:a16="http://schemas.microsoft.com/office/drawing/2014/main" id="{E5B5674B-600D-A940-8644-6B3DDF40B4F0}"/>
              </a:ext>
            </a:extLst>
          </p:cNvPr>
          <p:cNvSpPr/>
          <p:nvPr/>
        </p:nvSpPr>
        <p:spPr>
          <a:xfrm>
            <a:off x="792473" y="2258898"/>
            <a:ext cx="4920343" cy="2688770"/>
          </a:xfrm>
          <a:prstGeom prst="ellipse">
            <a:avLst/>
          </a:prstGeom>
          <a:solidFill>
            <a:schemeClr val="accent5">
              <a:lumMod val="60000"/>
              <a:lumOff val="4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s-ES_tradnl" dirty="0"/>
          </a:p>
        </p:txBody>
      </p:sp>
      <p:sp>
        <p:nvSpPr>
          <p:cNvPr id="20" name="TextBox 19">
            <a:extLst>
              <a:ext uri="{FF2B5EF4-FFF2-40B4-BE49-F238E27FC236}">
                <a16:creationId xmlns:a16="http://schemas.microsoft.com/office/drawing/2014/main" id="{13E317A9-A380-F545-9E51-F304094AF645}"/>
              </a:ext>
            </a:extLst>
          </p:cNvPr>
          <p:cNvSpPr txBox="1"/>
          <p:nvPr/>
        </p:nvSpPr>
        <p:spPr>
          <a:xfrm>
            <a:off x="2438309" y="2442144"/>
            <a:ext cx="1382485" cy="369332"/>
          </a:xfrm>
          <a:prstGeom prst="rect">
            <a:avLst/>
          </a:prstGeom>
          <a:noFill/>
        </p:spPr>
        <p:txBody>
          <a:bodyPr wrap="square" rtlCol="0">
            <a:spAutoFit/>
          </a:bodyPr>
          <a:lstStyle/>
          <a:p>
            <a:r>
              <a:rPr lang="es-ES_tradnl" dirty="0" err="1"/>
              <a:t>Contributors</a:t>
            </a:r>
            <a:endParaRPr lang="es-ES_tradnl" dirty="0"/>
          </a:p>
        </p:txBody>
      </p:sp>
      <p:sp>
        <p:nvSpPr>
          <p:cNvPr id="21" name="Oval 20">
            <a:extLst>
              <a:ext uri="{FF2B5EF4-FFF2-40B4-BE49-F238E27FC236}">
                <a16:creationId xmlns:a16="http://schemas.microsoft.com/office/drawing/2014/main" id="{B3B03AA9-0C21-534B-9F00-FED02F6DE334}"/>
              </a:ext>
            </a:extLst>
          </p:cNvPr>
          <p:cNvSpPr/>
          <p:nvPr/>
        </p:nvSpPr>
        <p:spPr>
          <a:xfrm>
            <a:off x="3496779" y="2958493"/>
            <a:ext cx="1580017" cy="1055914"/>
          </a:xfrm>
          <a:prstGeom prst="ellipse">
            <a:avLst/>
          </a:prstGeom>
          <a:solidFill>
            <a:schemeClr val="accent6">
              <a:lumMod val="60000"/>
              <a:lumOff val="4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s-ES_tradnl" dirty="0" err="1"/>
              <a:t>groupX</a:t>
            </a:r>
            <a:endParaRPr lang="es-ES_tradnl" dirty="0"/>
          </a:p>
        </p:txBody>
      </p:sp>
      <p:sp>
        <p:nvSpPr>
          <p:cNvPr id="22" name="Oval 21">
            <a:extLst>
              <a:ext uri="{FF2B5EF4-FFF2-40B4-BE49-F238E27FC236}">
                <a16:creationId xmlns:a16="http://schemas.microsoft.com/office/drawing/2014/main" id="{F13ABAB4-EDCF-2B4C-ACE0-19E749266DCA}"/>
              </a:ext>
            </a:extLst>
          </p:cNvPr>
          <p:cNvSpPr/>
          <p:nvPr/>
        </p:nvSpPr>
        <p:spPr>
          <a:xfrm>
            <a:off x="1280742" y="3023806"/>
            <a:ext cx="1580017" cy="1055914"/>
          </a:xfrm>
          <a:prstGeom prst="ellipse">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s-ES_tradnl" dirty="0"/>
              <a:t>Content </a:t>
            </a:r>
            <a:r>
              <a:rPr lang="es-ES_tradnl" dirty="0" err="1"/>
              <a:t>Authors</a:t>
            </a:r>
            <a:endParaRPr lang="es-ES_tradnl" dirty="0"/>
          </a:p>
        </p:txBody>
      </p:sp>
      <p:sp>
        <p:nvSpPr>
          <p:cNvPr id="24" name="TextBox 23">
            <a:extLst>
              <a:ext uri="{FF2B5EF4-FFF2-40B4-BE49-F238E27FC236}">
                <a16:creationId xmlns:a16="http://schemas.microsoft.com/office/drawing/2014/main" id="{B035D36C-5C7D-B34E-9527-CC6891450340}"/>
              </a:ext>
            </a:extLst>
          </p:cNvPr>
          <p:cNvSpPr txBox="1"/>
          <p:nvPr/>
        </p:nvSpPr>
        <p:spPr>
          <a:xfrm>
            <a:off x="2561401" y="1735058"/>
            <a:ext cx="1382485" cy="369332"/>
          </a:xfrm>
          <a:prstGeom prst="rect">
            <a:avLst/>
          </a:prstGeom>
          <a:noFill/>
        </p:spPr>
        <p:txBody>
          <a:bodyPr wrap="square" rtlCol="0">
            <a:spAutoFit/>
          </a:bodyPr>
          <a:lstStyle/>
          <a:p>
            <a:r>
              <a:rPr lang="es-ES_tradnl" dirty="0" err="1"/>
              <a:t>Everyone</a:t>
            </a:r>
            <a:endParaRPr lang="es-ES_tradnl" dirty="0"/>
          </a:p>
        </p:txBody>
      </p:sp>
      <p:sp>
        <p:nvSpPr>
          <p:cNvPr id="17" name="Oval 16">
            <a:extLst>
              <a:ext uri="{FF2B5EF4-FFF2-40B4-BE49-F238E27FC236}">
                <a16:creationId xmlns:a16="http://schemas.microsoft.com/office/drawing/2014/main" id="{74E420F6-CDD1-224D-9BBA-B4CD8DF5789F}"/>
              </a:ext>
            </a:extLst>
          </p:cNvPr>
          <p:cNvSpPr/>
          <p:nvPr/>
        </p:nvSpPr>
        <p:spPr>
          <a:xfrm>
            <a:off x="9686938" y="2927508"/>
            <a:ext cx="1768930" cy="864490"/>
          </a:xfrm>
          <a:prstGeom prst="ellipse">
            <a:avLst/>
          </a:prstGeom>
          <a:solidFill>
            <a:schemeClr val="accent3">
              <a:lumMod val="60000"/>
              <a:lumOff val="4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s-ES_tradnl" dirty="0" err="1"/>
              <a:t>Application</a:t>
            </a:r>
            <a:endParaRPr lang="es-ES_tradnl" dirty="0"/>
          </a:p>
          <a:p>
            <a:pPr algn="ctr"/>
            <a:r>
              <a:rPr lang="es-ES_tradnl" dirty="0" err="1"/>
              <a:t>Admin</a:t>
            </a:r>
            <a:endParaRPr lang="es-ES_tradnl" dirty="0"/>
          </a:p>
        </p:txBody>
      </p:sp>
    </p:spTree>
    <p:extLst>
      <p:ext uri="{BB962C8B-B14F-4D97-AF65-F5344CB8AC3E}">
        <p14:creationId xmlns:p14="http://schemas.microsoft.com/office/powerpoint/2010/main" val="9366872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05ECCB-C64C-E741-A443-17DC28236176}"/>
              </a:ext>
            </a:extLst>
          </p:cNvPr>
          <p:cNvSpPr>
            <a:spLocks noGrp="1"/>
          </p:cNvSpPr>
          <p:nvPr>
            <p:ph sz="quarter" idx="13"/>
          </p:nvPr>
        </p:nvSpPr>
        <p:spPr>
          <a:xfrm>
            <a:off x="794580" y="3611621"/>
            <a:ext cx="7892219" cy="1394267"/>
          </a:xfrm>
        </p:spPr>
        <p:txBody>
          <a:bodyPr/>
          <a:lstStyle/>
          <a:p>
            <a:r>
              <a:rPr lang="en-US" dirty="0"/>
              <a:t>Security - Dispatcher </a:t>
            </a:r>
          </a:p>
        </p:txBody>
      </p:sp>
    </p:spTree>
    <p:extLst>
      <p:ext uri="{BB962C8B-B14F-4D97-AF65-F5344CB8AC3E}">
        <p14:creationId xmlns:p14="http://schemas.microsoft.com/office/powerpoint/2010/main" val="2306900345"/>
      </p:ext>
    </p:extLst>
  </p:cSld>
  <p:clrMapOvr>
    <a:masterClrMapping/>
  </p:clrMapOvr>
  <p:transition>
    <p:fade/>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spcAft>
                <a:spcPts val="700"/>
              </a:spcAft>
              <a:buNone/>
            </a:pPr>
            <a:r>
              <a:rPr lang="en-US" dirty="0"/>
              <a:t>For websites that do not require end user login, d</a:t>
            </a:r>
            <a:r>
              <a:rPr lang="en-US" sz="2400" dirty="0"/>
              <a:t>isable all means of getting an authenticated session.  </a:t>
            </a:r>
            <a:r>
              <a:rPr lang="en-US" dirty="0"/>
              <a:t>T</a:t>
            </a:r>
            <a:r>
              <a:rPr lang="en-US" sz="2400" dirty="0"/>
              <a:t>he following two rules can be implemented:</a:t>
            </a:r>
            <a:endParaRPr lang="de-DE" sz="2400" dirty="0"/>
          </a:p>
          <a:p>
            <a:pPr marL="0" indent="0">
              <a:spcAft>
                <a:spcPts val="700"/>
              </a:spcAft>
              <a:buNone/>
            </a:pPr>
            <a:r>
              <a:rPr lang="en-US" sz="2400" dirty="0">
                <a:solidFill>
                  <a:srgbClr val="000000"/>
                </a:solidFill>
                <a:cs typeface="Consolas"/>
              </a:rPr>
              <a:t>	</a:t>
            </a:r>
            <a:r>
              <a:rPr lang="en-US" sz="2400" i="1" dirty="0">
                <a:solidFill>
                  <a:srgbClr val="000000"/>
                </a:solidFill>
                <a:cs typeface="Consolas"/>
              </a:rPr>
              <a:t>/1010 { /type "deny" /glob "* *</a:t>
            </a:r>
            <a:r>
              <a:rPr lang="en-US" sz="2400" i="1" dirty="0" err="1">
                <a:solidFill>
                  <a:srgbClr val="000000"/>
                </a:solidFill>
                <a:cs typeface="Consolas"/>
              </a:rPr>
              <a:t>sling:authRequestLogin</a:t>
            </a:r>
            <a:r>
              <a:rPr lang="en-US" sz="2400" i="1" dirty="0">
                <a:solidFill>
                  <a:srgbClr val="000000"/>
                </a:solidFill>
                <a:cs typeface="Consolas"/>
              </a:rPr>
              <a:t>*"} </a:t>
            </a:r>
            <a:endParaRPr lang="de-DE" sz="2400" i="1" dirty="0">
              <a:solidFill>
                <a:srgbClr val="000000"/>
              </a:solidFill>
              <a:cs typeface="Consolas"/>
            </a:endParaRPr>
          </a:p>
          <a:p>
            <a:pPr marL="0" indent="0">
              <a:spcAft>
                <a:spcPts val="700"/>
              </a:spcAft>
              <a:buNone/>
            </a:pPr>
            <a:r>
              <a:rPr lang="en-US" sz="2400" i="1" dirty="0">
                <a:solidFill>
                  <a:srgbClr val="000000"/>
                </a:solidFill>
                <a:cs typeface="Consolas"/>
              </a:rPr>
              <a:t>	/1011 { /type "deny" /glob "* *</a:t>
            </a:r>
            <a:r>
              <a:rPr lang="en-US" sz="2400" i="1" dirty="0" err="1">
                <a:solidFill>
                  <a:srgbClr val="000000"/>
                </a:solidFill>
                <a:cs typeface="Consolas"/>
              </a:rPr>
              <a:t>j_security_check</a:t>
            </a:r>
            <a:r>
              <a:rPr lang="en-US" sz="2400" i="1" dirty="0">
                <a:solidFill>
                  <a:srgbClr val="000000"/>
                </a:solidFill>
                <a:cs typeface="Consolas"/>
              </a:rPr>
              <a:t>*"} </a:t>
            </a:r>
          </a:p>
          <a:p>
            <a:pPr marL="0" indent="0">
              <a:spcAft>
                <a:spcPts val="700"/>
              </a:spcAft>
              <a:buNone/>
            </a:pPr>
            <a:endParaRPr lang="de-DE" sz="2400" dirty="0">
              <a:solidFill>
                <a:srgbClr val="000000"/>
              </a:solidFill>
              <a:cs typeface="Consolas"/>
            </a:endParaRPr>
          </a:p>
          <a:p>
            <a:pPr marL="0" indent="0">
              <a:spcAft>
                <a:spcPts val="700"/>
              </a:spcAft>
              <a:buNone/>
            </a:pPr>
            <a:r>
              <a:rPr lang="en-US" sz="2400" dirty="0"/>
              <a:t>In addition, HTTP headers </a:t>
            </a:r>
            <a:r>
              <a:rPr lang="en-US" sz="2400" b="1" dirty="0"/>
              <a:t>authorization</a:t>
            </a:r>
            <a:r>
              <a:rPr lang="en-US" sz="2400" dirty="0"/>
              <a:t> and </a:t>
            </a:r>
            <a:r>
              <a:rPr lang="en-US" sz="2400" b="1" dirty="0"/>
              <a:t>proxy-authorization </a:t>
            </a:r>
            <a:r>
              <a:rPr lang="en-US" sz="2400" dirty="0"/>
              <a:t>should not be included in the </a:t>
            </a:r>
            <a:r>
              <a:rPr lang="en-US" sz="2400" b="1" dirty="0"/>
              <a:t>/</a:t>
            </a:r>
            <a:r>
              <a:rPr lang="en-US" sz="2400" b="1" dirty="0" err="1"/>
              <a:t>clientheaders</a:t>
            </a:r>
            <a:r>
              <a:rPr lang="en-US" sz="2400" dirty="0"/>
              <a:t> section (</a:t>
            </a:r>
            <a:r>
              <a:rPr lang="en-US" sz="2400" b="1" i="1" dirty="0" err="1"/>
              <a:t>clientheaders.any</a:t>
            </a:r>
            <a:r>
              <a:rPr lang="en-US" sz="2400" dirty="0"/>
              <a:t>)</a:t>
            </a:r>
            <a:endParaRPr lang="de-DE" sz="2400" dirty="0"/>
          </a:p>
          <a:p>
            <a:endParaRPr lang="en-US" dirty="0"/>
          </a:p>
        </p:txBody>
      </p:sp>
      <p:sp>
        <p:nvSpPr>
          <p:cNvPr id="2" name="Title 1"/>
          <p:cNvSpPr>
            <a:spLocks noGrp="1"/>
          </p:cNvSpPr>
          <p:nvPr>
            <p:ph type="title"/>
          </p:nvPr>
        </p:nvSpPr>
        <p:spPr/>
        <p:txBody>
          <a:bodyPr/>
          <a:lstStyle/>
          <a:p>
            <a:r>
              <a:rPr lang="en-US" dirty="0"/>
              <a:t>Security Considerations - Dispatcher Configuration</a:t>
            </a:r>
          </a:p>
        </p:txBody>
      </p:sp>
      <p:sp>
        <p:nvSpPr>
          <p:cNvPr id="4" name="Slide Number Placeholder 3"/>
          <p:cNvSpPr>
            <a:spLocks noGrp="1"/>
          </p:cNvSpPr>
          <p:nvPr>
            <p:ph type="sldNum" sz="quarter" idx="4294967295"/>
          </p:nvPr>
        </p:nvSpPr>
        <p:spPr>
          <a:xfrm>
            <a:off x="0" y="6565900"/>
            <a:ext cx="1016000" cy="168275"/>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213</a:t>
            </a:fld>
            <a:endParaRPr lang="en-US" dirty="0"/>
          </a:p>
        </p:txBody>
      </p:sp>
    </p:spTree>
    <p:extLst>
      <p:ext uri="{BB962C8B-B14F-4D97-AF65-F5344CB8AC3E}">
        <p14:creationId xmlns:p14="http://schemas.microsoft.com/office/powerpoint/2010/main" val="403879713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320040" y="1073672"/>
            <a:ext cx="11579384" cy="5181600"/>
          </a:xfrm>
        </p:spPr>
        <p:txBody>
          <a:bodyPr>
            <a:normAutofit/>
          </a:bodyPr>
          <a:lstStyle/>
          <a:p>
            <a:r>
              <a:rPr lang="en-US" dirty="0"/>
              <a:t>Configure the dispatcher to reject invalid and incorrect requests wherever possible. </a:t>
            </a:r>
            <a:endParaRPr lang="de-DE" dirty="0"/>
          </a:p>
          <a:p>
            <a:r>
              <a:rPr lang="en-US" dirty="0"/>
              <a:t>Requests that are served should be configured from a whitelist: </a:t>
            </a:r>
          </a:p>
          <a:p>
            <a:pPr lvl="1"/>
            <a:r>
              <a:rPr lang="en-US" dirty="0"/>
              <a:t>Only content from valid resource trees and with valid extensions is served. </a:t>
            </a:r>
          </a:p>
          <a:p>
            <a:pPr lvl="1"/>
            <a:r>
              <a:rPr lang="en-US" dirty="0"/>
              <a:t>Both a security measure and a performance optimization method as the load on the Experience Manager instances is reduced</a:t>
            </a:r>
          </a:p>
        </p:txBody>
      </p:sp>
      <p:sp>
        <p:nvSpPr>
          <p:cNvPr id="2" name="Titel 1"/>
          <p:cNvSpPr>
            <a:spLocks noGrp="1"/>
          </p:cNvSpPr>
          <p:nvPr>
            <p:ph type="title"/>
          </p:nvPr>
        </p:nvSpPr>
        <p:spPr>
          <a:xfrm>
            <a:off x="320040" y="296432"/>
            <a:ext cx="11579385" cy="625475"/>
          </a:xfrm>
        </p:spPr>
        <p:txBody>
          <a:bodyPr>
            <a:normAutofit/>
          </a:bodyPr>
          <a:lstStyle/>
          <a:p>
            <a:r>
              <a:rPr lang="de-DE" dirty="0"/>
              <a:t>Security </a:t>
            </a:r>
            <a:r>
              <a:rPr lang="de-DE" dirty="0" err="1"/>
              <a:t>Considerations</a:t>
            </a:r>
            <a:r>
              <a:rPr lang="de-DE" dirty="0"/>
              <a:t> - Dispatcher </a:t>
            </a:r>
            <a:r>
              <a:rPr lang="de-DE" dirty="0" err="1"/>
              <a:t>Filtering</a:t>
            </a:r>
            <a:endParaRPr lang="de-DE" dirty="0"/>
          </a:p>
        </p:txBody>
      </p:sp>
    </p:spTree>
    <p:extLst>
      <p:ext uri="{BB962C8B-B14F-4D97-AF65-F5344CB8AC3E}">
        <p14:creationId xmlns:p14="http://schemas.microsoft.com/office/powerpoint/2010/main" val="404055806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471155-EC9A-3646-AE65-2209B37A240F}"/>
              </a:ext>
            </a:extLst>
          </p:cNvPr>
          <p:cNvSpPr>
            <a:spLocks noGrp="1"/>
          </p:cNvSpPr>
          <p:nvPr>
            <p:ph sz="quarter" idx="13"/>
          </p:nvPr>
        </p:nvSpPr>
        <p:spPr>
          <a:xfrm>
            <a:off x="794580" y="3611621"/>
            <a:ext cx="7892219" cy="1394267"/>
          </a:xfrm>
        </p:spPr>
        <p:txBody>
          <a:bodyPr/>
          <a:lstStyle/>
          <a:p>
            <a:r>
              <a:rPr lang="en-US" dirty="0"/>
              <a:t>Code Security</a:t>
            </a:r>
          </a:p>
        </p:txBody>
      </p:sp>
    </p:spTree>
    <p:extLst>
      <p:ext uri="{BB962C8B-B14F-4D97-AF65-F5344CB8AC3E}">
        <p14:creationId xmlns:p14="http://schemas.microsoft.com/office/powerpoint/2010/main" val="2488045285"/>
      </p:ext>
    </p:extLst>
  </p:cSld>
  <p:clrMapOvr>
    <a:masterClrMapping/>
  </p:clrMapOvr>
  <p:transition>
    <p:fade/>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 y="1073672"/>
            <a:ext cx="11579384" cy="5181600"/>
          </a:xfrm>
        </p:spPr>
        <p:txBody>
          <a:bodyPr>
            <a:normAutofit/>
          </a:bodyPr>
          <a:lstStyle/>
          <a:p>
            <a:r>
              <a:rPr lang="en-US" dirty="0"/>
              <a:t>Using Service-based Authentication for ResourceResolver and Repository session solves problems like:</a:t>
            </a:r>
          </a:p>
          <a:p>
            <a:pPr lvl="1"/>
            <a:r>
              <a:rPr lang="en-US" dirty="0"/>
              <a:t>Prevent over-use and abuse of administrative ResourceResolvers and/or JCR Sessions</a:t>
            </a:r>
          </a:p>
          <a:p>
            <a:pPr lvl="1"/>
            <a:r>
              <a:rPr lang="en-US" dirty="0"/>
              <a:t>Allow services access to ResourceResolvers and/or JCR Sessions without requiring hard-coded or configured passwords</a:t>
            </a:r>
          </a:p>
          <a:p>
            <a:pPr lvl="1"/>
            <a:r>
              <a:rPr lang="en-US" dirty="0"/>
              <a:t>Allow services to use service users that have been specially configured for service level access (as is usually done on Unix systems)</a:t>
            </a:r>
          </a:p>
          <a:p>
            <a:pPr lvl="1"/>
            <a:r>
              <a:rPr lang="en-US" dirty="0"/>
              <a:t>Allow administrators to configure the assignment of service users to services</a:t>
            </a:r>
          </a:p>
        </p:txBody>
      </p:sp>
      <p:sp>
        <p:nvSpPr>
          <p:cNvPr id="2" name="Title 1"/>
          <p:cNvSpPr>
            <a:spLocks noGrp="1"/>
          </p:cNvSpPr>
          <p:nvPr>
            <p:ph type="title"/>
          </p:nvPr>
        </p:nvSpPr>
        <p:spPr>
          <a:xfrm>
            <a:off x="320040" y="296432"/>
            <a:ext cx="11579385" cy="625475"/>
          </a:xfrm>
        </p:spPr>
        <p:txBody>
          <a:bodyPr>
            <a:normAutofit/>
          </a:bodyPr>
          <a:lstStyle/>
          <a:p>
            <a:r>
              <a:rPr lang="en-US" dirty="0"/>
              <a:t>Code Security</a:t>
            </a:r>
          </a:p>
        </p:txBody>
      </p:sp>
    </p:spTree>
    <p:extLst>
      <p:ext uri="{BB962C8B-B14F-4D97-AF65-F5344CB8AC3E}">
        <p14:creationId xmlns:p14="http://schemas.microsoft.com/office/powerpoint/2010/main" val="148353742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296432"/>
            <a:ext cx="11579385" cy="625475"/>
          </a:xfrm>
        </p:spPr>
        <p:txBody>
          <a:bodyPr/>
          <a:lstStyle/>
          <a:p>
            <a:r>
              <a:rPr lang="en-US" dirty="0"/>
              <a:t>Service User Mapping Example</a:t>
            </a:r>
          </a:p>
        </p:txBody>
      </p:sp>
      <p:sp>
        <p:nvSpPr>
          <p:cNvPr id="4" name="Slide Number Placeholder 3"/>
          <p:cNvSpPr>
            <a:spLocks noGrp="1"/>
          </p:cNvSpPr>
          <p:nvPr>
            <p:ph idx="4294967295"/>
          </p:nvPr>
        </p:nvSpPr>
        <p:spPr>
          <a:xfrm>
            <a:off x="0" y="1143000"/>
            <a:ext cx="11579225" cy="5181600"/>
          </a:xfrm>
        </p:spPr>
        <p:txBody>
          <a:bodyPr/>
          <a:lstStyle/>
          <a:p>
            <a:fld id="{90156F56-D5AE-4C6F-B826-C69D1BC521BB}" type="slidenum">
              <a:rPr lang="en-US"/>
              <a:pPr/>
              <a:t>217</a:t>
            </a:fld>
            <a:endParaRPr lang="en-US" dirty="0"/>
          </a:p>
        </p:txBody>
      </p:sp>
      <p:pic>
        <p:nvPicPr>
          <p:cNvPr id="9" name="Picture 8">
            <a:extLst>
              <a:ext uri="{FF2B5EF4-FFF2-40B4-BE49-F238E27FC236}">
                <a16:creationId xmlns:a16="http://schemas.microsoft.com/office/drawing/2014/main" id="{988D8FCB-3EBA-5441-A952-15A9CC0AB5C5}"/>
              </a:ext>
            </a:extLst>
          </p:cNvPr>
          <p:cNvPicPr>
            <a:picLocks noChangeAspect="1"/>
          </p:cNvPicPr>
          <p:nvPr/>
        </p:nvPicPr>
        <p:blipFill>
          <a:blip r:embed="rId3"/>
          <a:stretch>
            <a:fillRect/>
          </a:stretch>
        </p:blipFill>
        <p:spPr>
          <a:xfrm>
            <a:off x="304721" y="1067528"/>
            <a:ext cx="7745412" cy="293605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7AA7E981-9BCA-8149-968D-BAD0BFAD3E2B}"/>
              </a:ext>
            </a:extLst>
          </p:cNvPr>
          <p:cNvPicPr>
            <a:picLocks noChangeAspect="1"/>
          </p:cNvPicPr>
          <p:nvPr/>
        </p:nvPicPr>
        <p:blipFill>
          <a:blip r:embed="rId4"/>
          <a:stretch>
            <a:fillRect/>
          </a:stretch>
        </p:blipFill>
        <p:spPr>
          <a:xfrm>
            <a:off x="5029200" y="2124639"/>
            <a:ext cx="6854904" cy="4137615"/>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2B967EBC-27CE-BE4F-A456-4AF4FDDED98D}"/>
              </a:ext>
            </a:extLst>
          </p:cNvPr>
          <p:cNvPicPr>
            <a:picLocks noChangeAspect="1"/>
          </p:cNvPicPr>
          <p:nvPr/>
        </p:nvPicPr>
        <p:blipFill>
          <a:blip r:embed="rId5"/>
          <a:stretch>
            <a:fillRect/>
          </a:stretch>
        </p:blipFill>
        <p:spPr>
          <a:xfrm>
            <a:off x="1362949" y="4292188"/>
            <a:ext cx="4327357" cy="16814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0118195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 y="1073672"/>
            <a:ext cx="11579384" cy="5181600"/>
          </a:xfrm>
          <a:ln>
            <a:noFill/>
          </a:ln>
        </p:spPr>
        <p:txBody>
          <a:bodyPr/>
          <a:lstStyle/>
          <a:p>
            <a:r>
              <a:rPr lang="en-US" dirty="0"/>
              <a:t>ResourceResolver “borrows” JCR  access permissions </a:t>
            </a:r>
          </a:p>
          <a:p>
            <a:r>
              <a:rPr lang="en-US" dirty="0"/>
              <a:t>Permissions provided by an existing JCR user </a:t>
            </a:r>
          </a:p>
          <a:p>
            <a:r>
              <a:rPr lang="de-CH" dirty="0"/>
              <a:t>U</a:t>
            </a:r>
            <a:r>
              <a:rPr lang="en-US" dirty="0" err="1"/>
              <a:t>ser</a:t>
            </a:r>
            <a:r>
              <a:rPr lang="en-US" dirty="0"/>
              <a:t> is of type ”</a:t>
            </a:r>
            <a:r>
              <a:rPr lang="en-US" dirty="0" err="1"/>
              <a:t>rep:ServiceUser</a:t>
            </a:r>
            <a:r>
              <a:rPr lang="en-US" dirty="0"/>
              <a:t>”</a:t>
            </a:r>
          </a:p>
          <a:p>
            <a:endParaRPr lang="en-US" dirty="0"/>
          </a:p>
        </p:txBody>
      </p:sp>
      <p:sp>
        <p:nvSpPr>
          <p:cNvPr id="2" name="Title 1"/>
          <p:cNvSpPr>
            <a:spLocks noGrp="1"/>
          </p:cNvSpPr>
          <p:nvPr>
            <p:ph type="title"/>
          </p:nvPr>
        </p:nvSpPr>
        <p:spPr>
          <a:xfrm>
            <a:off x="320040" y="296432"/>
            <a:ext cx="11579385" cy="625475"/>
          </a:xfrm>
        </p:spPr>
        <p:txBody>
          <a:bodyPr/>
          <a:lstStyle/>
          <a:p>
            <a:r>
              <a:rPr lang="en-US" dirty="0"/>
              <a:t>Service User</a:t>
            </a:r>
          </a:p>
        </p:txBody>
      </p:sp>
      <p:sp>
        <p:nvSpPr>
          <p:cNvPr id="4" name="Slide Number Placeholder 3"/>
          <p:cNvSpPr>
            <a:spLocks noGrp="1"/>
          </p:cNvSpPr>
          <p:nvPr>
            <p:ph type="sldNum" sz="quarter" idx="4294967295"/>
          </p:nvPr>
        </p:nvSpPr>
        <p:spPr>
          <a:xfrm>
            <a:off x="0" y="6565900"/>
            <a:ext cx="1016000" cy="168275"/>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218</a:t>
            </a:fld>
            <a:endParaRPr lang="en-US" dirty="0"/>
          </a:p>
        </p:txBody>
      </p:sp>
      <p:sp>
        <p:nvSpPr>
          <p:cNvPr id="5" name="Rounded Rectangle 4">
            <a:extLst>
              <a:ext uri="{FF2B5EF4-FFF2-40B4-BE49-F238E27FC236}">
                <a16:creationId xmlns:a16="http://schemas.microsoft.com/office/drawing/2014/main" id="{52F00FBB-DF5B-5B4C-AE5D-CE8851A1E27E}"/>
              </a:ext>
            </a:extLst>
          </p:cNvPr>
          <p:cNvSpPr/>
          <p:nvPr/>
        </p:nvSpPr>
        <p:spPr>
          <a:xfrm>
            <a:off x="1649187" y="4506686"/>
            <a:ext cx="2106385" cy="14205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t>ResourceResolver</a:t>
            </a:r>
            <a:endParaRPr lang="en-US" dirty="0"/>
          </a:p>
        </p:txBody>
      </p:sp>
      <p:sp>
        <p:nvSpPr>
          <p:cNvPr id="6" name="Rounded Rectangle 5">
            <a:extLst>
              <a:ext uri="{FF2B5EF4-FFF2-40B4-BE49-F238E27FC236}">
                <a16:creationId xmlns:a16="http://schemas.microsoft.com/office/drawing/2014/main" id="{8EE5FAFC-1647-9444-89E4-2A891A812BD8}"/>
              </a:ext>
            </a:extLst>
          </p:cNvPr>
          <p:cNvSpPr/>
          <p:nvPr/>
        </p:nvSpPr>
        <p:spPr>
          <a:xfrm>
            <a:off x="4427218" y="4506686"/>
            <a:ext cx="2106385" cy="14205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t>User</a:t>
            </a:r>
          </a:p>
          <a:p>
            <a:pPr algn="ctr"/>
            <a:r>
              <a:rPr lang="de-CH" dirty="0"/>
              <a:t>Mapping</a:t>
            </a:r>
          </a:p>
          <a:p>
            <a:pPr algn="ctr"/>
            <a:r>
              <a:rPr lang="de-CH" dirty="0"/>
              <a:t>Service</a:t>
            </a:r>
            <a:endParaRPr lang="en-US" dirty="0"/>
          </a:p>
        </p:txBody>
      </p:sp>
      <p:sp>
        <p:nvSpPr>
          <p:cNvPr id="7" name="Rounded Rectangle 6">
            <a:extLst>
              <a:ext uri="{FF2B5EF4-FFF2-40B4-BE49-F238E27FC236}">
                <a16:creationId xmlns:a16="http://schemas.microsoft.com/office/drawing/2014/main" id="{CE7D133C-933D-A540-84E2-4134B1E674E9}"/>
              </a:ext>
            </a:extLst>
          </p:cNvPr>
          <p:cNvSpPr/>
          <p:nvPr/>
        </p:nvSpPr>
        <p:spPr>
          <a:xfrm>
            <a:off x="7190108" y="4506686"/>
            <a:ext cx="2106385" cy="14205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t>JCR </a:t>
            </a:r>
            <a:endParaRPr lang="en-US" dirty="0"/>
          </a:p>
        </p:txBody>
      </p:sp>
      <p:sp>
        <p:nvSpPr>
          <p:cNvPr id="8" name="Rounded Rectangle 7">
            <a:extLst>
              <a:ext uri="{FF2B5EF4-FFF2-40B4-BE49-F238E27FC236}">
                <a16:creationId xmlns:a16="http://schemas.microsoft.com/office/drawing/2014/main" id="{C5F4F824-A819-2048-9412-DA1C4A2C3C76}"/>
              </a:ext>
            </a:extLst>
          </p:cNvPr>
          <p:cNvSpPr/>
          <p:nvPr/>
        </p:nvSpPr>
        <p:spPr>
          <a:xfrm>
            <a:off x="4427218" y="3135086"/>
            <a:ext cx="2106385" cy="979714"/>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t>Service User</a:t>
            </a:r>
            <a:endParaRPr lang="en-US" dirty="0"/>
          </a:p>
        </p:txBody>
      </p:sp>
      <p:cxnSp>
        <p:nvCxnSpPr>
          <p:cNvPr id="10" name="Straight Arrow Connector 9">
            <a:extLst>
              <a:ext uri="{FF2B5EF4-FFF2-40B4-BE49-F238E27FC236}">
                <a16:creationId xmlns:a16="http://schemas.microsoft.com/office/drawing/2014/main" id="{9436FB4F-0689-A842-8212-BEFB87162871}"/>
              </a:ext>
            </a:extLst>
          </p:cNvPr>
          <p:cNvCxnSpPr/>
          <p:nvPr/>
        </p:nvCxnSpPr>
        <p:spPr>
          <a:xfrm>
            <a:off x="3755572" y="5216979"/>
            <a:ext cx="67164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07581A9-AAB4-0947-BF80-05068BA34E9E}"/>
              </a:ext>
            </a:extLst>
          </p:cNvPr>
          <p:cNvCxnSpPr/>
          <p:nvPr/>
        </p:nvCxnSpPr>
        <p:spPr>
          <a:xfrm>
            <a:off x="6521503" y="5256039"/>
            <a:ext cx="67164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AFD169F-0295-834C-AF97-D388480D8EC3}"/>
              </a:ext>
            </a:extLst>
          </p:cNvPr>
          <p:cNvCxnSpPr>
            <a:cxnSpLocks/>
            <a:endCxn id="6" idx="0"/>
          </p:cNvCxnSpPr>
          <p:nvPr/>
        </p:nvCxnSpPr>
        <p:spPr>
          <a:xfrm>
            <a:off x="5444688" y="4114800"/>
            <a:ext cx="13800" cy="39188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839928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626B54-45F8-6149-8B01-C5BB37168CBD}"/>
              </a:ext>
            </a:extLst>
          </p:cNvPr>
          <p:cNvSpPr>
            <a:spLocks noGrp="1"/>
          </p:cNvSpPr>
          <p:nvPr>
            <p:ph sz="quarter" idx="13"/>
          </p:nvPr>
        </p:nvSpPr>
        <p:spPr>
          <a:xfrm>
            <a:off x="794580" y="3611621"/>
            <a:ext cx="7892219" cy="1394267"/>
          </a:xfrm>
        </p:spPr>
        <p:txBody>
          <a:bodyPr/>
          <a:lstStyle/>
          <a:p>
            <a:r>
              <a:rPr lang="en-US" dirty="0"/>
              <a:t>Adobe IO</a:t>
            </a:r>
          </a:p>
        </p:txBody>
      </p:sp>
    </p:spTree>
    <p:extLst>
      <p:ext uri="{BB962C8B-B14F-4D97-AF65-F5344CB8AC3E}">
        <p14:creationId xmlns:p14="http://schemas.microsoft.com/office/powerpoint/2010/main" val="225636252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0040" y="296432"/>
            <a:ext cx="11579385" cy="625475"/>
          </a:xfrm>
        </p:spPr>
        <p:txBody>
          <a:bodyPr/>
          <a:lstStyle/>
          <a:p>
            <a:r>
              <a:rPr lang="en-US" dirty="0"/>
              <a:t>Oak Architecture</a:t>
            </a:r>
          </a:p>
        </p:txBody>
      </p:sp>
      <p:sp>
        <p:nvSpPr>
          <p:cNvPr id="3" name="Content Placeholder 2">
            <a:extLst>
              <a:ext uri="{FF2B5EF4-FFF2-40B4-BE49-F238E27FC236}">
                <a16:creationId xmlns:a16="http://schemas.microsoft.com/office/drawing/2014/main" id="{8377AB1C-B64D-DD4B-B419-134CC69627C2}"/>
              </a:ext>
            </a:extLst>
          </p:cNvPr>
          <p:cNvSpPr>
            <a:spLocks noGrp="1"/>
          </p:cNvSpPr>
          <p:nvPr>
            <p:ph idx="1"/>
          </p:nvPr>
        </p:nvSpPr>
        <p:spPr>
          <a:xfrm>
            <a:off x="320040" y="1073672"/>
            <a:ext cx="5774373" cy="5181600"/>
          </a:xfrm>
        </p:spPr>
        <p:txBody>
          <a:bodyPr>
            <a:normAutofit/>
          </a:bodyPr>
          <a:lstStyle/>
          <a:p>
            <a:r>
              <a:rPr lang="en-US" dirty="0"/>
              <a:t>Alternate implementation of  JSR-283</a:t>
            </a:r>
          </a:p>
          <a:p>
            <a:r>
              <a:rPr lang="en-US" dirty="0"/>
              <a:t>Core of the Granite repository</a:t>
            </a:r>
          </a:p>
          <a:p>
            <a:r>
              <a:rPr lang="en-US" dirty="0"/>
              <a:t>Primary goals of Jackrabbit Oak:</a:t>
            </a:r>
          </a:p>
          <a:p>
            <a:pPr lvl="1"/>
            <a:r>
              <a:rPr lang="en-US" dirty="0"/>
              <a:t>Scalability</a:t>
            </a:r>
          </a:p>
          <a:p>
            <a:pPr lvl="2"/>
            <a:r>
              <a:rPr lang="en-US" dirty="0"/>
              <a:t>Big repositories</a:t>
            </a:r>
          </a:p>
          <a:p>
            <a:pPr lvl="2"/>
            <a:r>
              <a:rPr lang="en-US" dirty="0"/>
              <a:t>Distributed repository with many cluster nodes</a:t>
            </a:r>
          </a:p>
          <a:p>
            <a:pPr lvl="1"/>
            <a:r>
              <a:rPr lang="en-US" dirty="0"/>
              <a:t>Improved write throughput, with parallel writes</a:t>
            </a:r>
          </a:p>
          <a:p>
            <a:pPr lvl="1"/>
            <a:r>
              <a:rPr lang="en-US" dirty="0"/>
              <a:t>Support for more Access Control Lists (ACLs)</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2350" y="420261"/>
            <a:ext cx="4262053" cy="57646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5647024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EF1881-CFF0-E64A-AC10-B83FB838A74F}"/>
              </a:ext>
            </a:extLst>
          </p:cNvPr>
          <p:cNvSpPr>
            <a:spLocks noGrp="1"/>
          </p:cNvSpPr>
          <p:nvPr>
            <p:ph idx="1"/>
          </p:nvPr>
        </p:nvSpPr>
        <p:spPr>
          <a:xfrm>
            <a:off x="320040" y="1073672"/>
            <a:ext cx="11579384" cy="5181600"/>
          </a:xfrm>
        </p:spPr>
        <p:txBody>
          <a:bodyPr/>
          <a:lstStyle/>
          <a:p>
            <a:r>
              <a:rPr lang="en-US" dirty="0"/>
              <a:t>Highlights:</a:t>
            </a:r>
          </a:p>
          <a:p>
            <a:pPr lvl="1"/>
            <a:r>
              <a:rPr lang="en-US" dirty="0"/>
              <a:t>API endpoint for Adobe Experience Platform</a:t>
            </a:r>
          </a:p>
          <a:p>
            <a:pPr lvl="1"/>
            <a:r>
              <a:rPr lang="en-US" dirty="0"/>
              <a:t>One stop shop for developers</a:t>
            </a:r>
          </a:p>
          <a:p>
            <a:pPr lvl="1"/>
            <a:r>
              <a:rPr lang="en-US" dirty="0"/>
              <a:t>Access to Adobe Sensei</a:t>
            </a:r>
          </a:p>
          <a:p>
            <a:pPr lvl="1"/>
            <a:r>
              <a:rPr lang="en-US" dirty="0"/>
              <a:t>Replaced the Marketing Cloud developer connection</a:t>
            </a:r>
          </a:p>
          <a:p>
            <a:pPr lvl="1"/>
            <a:r>
              <a:rPr lang="en-US" dirty="0"/>
              <a:t>Used to securely connect to Adobe’s products to Experience Manager </a:t>
            </a:r>
          </a:p>
          <a:p>
            <a:pPr lvl="1"/>
            <a:endParaRPr lang="en-US" dirty="0"/>
          </a:p>
          <a:p>
            <a:endParaRPr lang="en-US" dirty="0"/>
          </a:p>
          <a:p>
            <a:endParaRPr lang="en-US" dirty="0"/>
          </a:p>
        </p:txBody>
      </p:sp>
      <p:sp>
        <p:nvSpPr>
          <p:cNvPr id="2" name="Title 1">
            <a:extLst>
              <a:ext uri="{FF2B5EF4-FFF2-40B4-BE49-F238E27FC236}">
                <a16:creationId xmlns:a16="http://schemas.microsoft.com/office/drawing/2014/main" id="{547E544A-65EC-A842-A277-647E0A2D2AF1}"/>
              </a:ext>
            </a:extLst>
          </p:cNvPr>
          <p:cNvSpPr>
            <a:spLocks noGrp="1"/>
          </p:cNvSpPr>
          <p:nvPr>
            <p:ph type="title"/>
          </p:nvPr>
        </p:nvSpPr>
        <p:spPr>
          <a:xfrm>
            <a:off x="320040" y="296432"/>
            <a:ext cx="11579385" cy="625475"/>
          </a:xfrm>
        </p:spPr>
        <p:txBody>
          <a:bodyPr/>
          <a:lstStyle/>
          <a:p>
            <a:r>
              <a:rPr lang="en-US" dirty="0"/>
              <a:t>Adobe I/O</a:t>
            </a:r>
          </a:p>
        </p:txBody>
      </p:sp>
      <p:pic>
        <p:nvPicPr>
          <p:cNvPr id="4" name="Picture 3">
            <a:extLst>
              <a:ext uri="{FF2B5EF4-FFF2-40B4-BE49-F238E27FC236}">
                <a16:creationId xmlns:a16="http://schemas.microsoft.com/office/drawing/2014/main" id="{8D9B3EB4-FC82-2D4A-B7FB-2ACC834FC42A}"/>
              </a:ext>
            </a:extLst>
          </p:cNvPr>
          <p:cNvPicPr>
            <a:picLocks noChangeAspect="1"/>
          </p:cNvPicPr>
          <p:nvPr/>
        </p:nvPicPr>
        <p:blipFill>
          <a:blip r:embed="rId2"/>
          <a:stretch>
            <a:fillRect/>
          </a:stretch>
        </p:blipFill>
        <p:spPr>
          <a:xfrm>
            <a:off x="6687895" y="3974398"/>
            <a:ext cx="5180890" cy="2072357"/>
          </a:xfrm>
          <a:prstGeom prst="rect">
            <a:avLst/>
          </a:prstGeom>
        </p:spPr>
      </p:pic>
    </p:spTree>
    <p:extLst>
      <p:ext uri="{BB962C8B-B14F-4D97-AF65-F5344CB8AC3E}">
        <p14:creationId xmlns:p14="http://schemas.microsoft.com/office/powerpoint/2010/main" val="352560816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08B638-54E6-1343-9B0C-C1343FA12360}"/>
              </a:ext>
            </a:extLst>
          </p:cNvPr>
          <p:cNvSpPr>
            <a:spLocks noGrp="1"/>
          </p:cNvSpPr>
          <p:nvPr>
            <p:ph idx="1"/>
          </p:nvPr>
        </p:nvSpPr>
        <p:spPr>
          <a:xfrm>
            <a:off x="320040" y="1073672"/>
            <a:ext cx="11579384" cy="5181600"/>
          </a:xfrm>
        </p:spPr>
        <p:txBody>
          <a:bodyPr/>
          <a:lstStyle/>
          <a:p>
            <a:r>
              <a:rPr lang="en-US" dirty="0"/>
              <a:t>Example: </a:t>
            </a:r>
          </a:p>
          <a:p>
            <a:r>
              <a:rPr lang="en-US" dirty="0"/>
              <a:t>Adobe Identity Management System (IMS) Service  Account</a:t>
            </a:r>
          </a:p>
          <a:p>
            <a:r>
              <a:rPr lang="en-US" b="1" dirty="0"/>
              <a:t>Tools &gt; Security &gt; Adobe IMS Configurations</a:t>
            </a:r>
          </a:p>
          <a:p>
            <a:pPr lvl="1"/>
            <a:r>
              <a:rPr lang="en-US" dirty="0"/>
              <a:t>Create a new public certificate</a:t>
            </a:r>
          </a:p>
          <a:p>
            <a:r>
              <a:rPr lang="en-US" dirty="0"/>
              <a:t>Log in to Adobe I/O and select the integration</a:t>
            </a:r>
          </a:p>
          <a:p>
            <a:pPr lvl="1"/>
            <a:r>
              <a:rPr lang="en-US" dirty="0"/>
              <a:t>Add the public certificate from Experience Manager </a:t>
            </a:r>
          </a:p>
          <a:p>
            <a:r>
              <a:rPr lang="en-US" dirty="0"/>
              <a:t>Add the private key from Adobe I/O to the IMS config</a:t>
            </a:r>
          </a:p>
        </p:txBody>
      </p:sp>
      <p:sp>
        <p:nvSpPr>
          <p:cNvPr id="2" name="Title 1">
            <a:extLst>
              <a:ext uri="{FF2B5EF4-FFF2-40B4-BE49-F238E27FC236}">
                <a16:creationId xmlns:a16="http://schemas.microsoft.com/office/drawing/2014/main" id="{FA402F56-F47E-AC42-B487-BF6FC5DFA019}"/>
              </a:ext>
            </a:extLst>
          </p:cNvPr>
          <p:cNvSpPr>
            <a:spLocks noGrp="1"/>
          </p:cNvSpPr>
          <p:nvPr>
            <p:ph type="title"/>
          </p:nvPr>
        </p:nvSpPr>
        <p:spPr>
          <a:xfrm>
            <a:off x="320040" y="296432"/>
            <a:ext cx="11579385" cy="625475"/>
          </a:xfrm>
        </p:spPr>
        <p:txBody>
          <a:bodyPr/>
          <a:lstStyle/>
          <a:p>
            <a:r>
              <a:rPr lang="en-US" dirty="0"/>
              <a:t>Typical Setup of an I/O Integration</a:t>
            </a:r>
          </a:p>
        </p:txBody>
      </p:sp>
      <p:pic>
        <p:nvPicPr>
          <p:cNvPr id="4" name="Picture 3">
            <a:extLst>
              <a:ext uri="{FF2B5EF4-FFF2-40B4-BE49-F238E27FC236}">
                <a16:creationId xmlns:a16="http://schemas.microsoft.com/office/drawing/2014/main" id="{A4719184-637D-D341-B236-993F1C911CCB}"/>
              </a:ext>
            </a:extLst>
          </p:cNvPr>
          <p:cNvPicPr>
            <a:picLocks noChangeAspect="1"/>
          </p:cNvPicPr>
          <p:nvPr/>
        </p:nvPicPr>
        <p:blipFill>
          <a:blip r:embed="rId2"/>
          <a:stretch>
            <a:fillRect/>
          </a:stretch>
        </p:blipFill>
        <p:spPr>
          <a:xfrm>
            <a:off x="7662655" y="3225799"/>
            <a:ext cx="3972066" cy="2668595"/>
          </a:xfrm>
          <a:prstGeom prst="rect">
            <a:avLst/>
          </a:prstGeom>
          <a:ln>
            <a:solidFill>
              <a:schemeClr val="tx1">
                <a:lumMod val="50000"/>
                <a:lumOff val="50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9486802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DAD2F-B566-EE4C-97D0-DBE13C848AC4}"/>
              </a:ext>
            </a:extLst>
          </p:cNvPr>
          <p:cNvSpPr>
            <a:spLocks noGrp="1"/>
          </p:cNvSpPr>
          <p:nvPr>
            <p:ph type="title"/>
          </p:nvPr>
        </p:nvSpPr>
        <p:spPr>
          <a:xfrm>
            <a:off x="320040" y="296432"/>
            <a:ext cx="11579385" cy="625475"/>
          </a:xfrm>
        </p:spPr>
        <p:txBody>
          <a:bodyPr/>
          <a:lstStyle/>
          <a:p>
            <a:r>
              <a:rPr lang="en-US" dirty="0"/>
              <a:t>Adobe I/O Supported Services</a:t>
            </a:r>
          </a:p>
        </p:txBody>
      </p:sp>
      <p:sp>
        <p:nvSpPr>
          <p:cNvPr id="11" name="TextBox 10">
            <a:extLst>
              <a:ext uri="{FF2B5EF4-FFF2-40B4-BE49-F238E27FC236}">
                <a16:creationId xmlns:a16="http://schemas.microsoft.com/office/drawing/2014/main" id="{E13B9E0C-8907-0E44-A5E0-877256D12DD8}"/>
              </a:ext>
            </a:extLst>
          </p:cNvPr>
          <p:cNvSpPr txBox="1"/>
          <p:nvPr/>
        </p:nvSpPr>
        <p:spPr>
          <a:xfrm>
            <a:off x="8925791" y="6016336"/>
            <a:ext cx="2472152" cy="369332"/>
          </a:xfrm>
          <a:prstGeom prst="rect">
            <a:avLst/>
          </a:prstGeom>
          <a:noFill/>
        </p:spPr>
        <p:txBody>
          <a:bodyPr wrap="none" rtlCol="0">
            <a:spAutoFit/>
          </a:bodyPr>
          <a:lstStyle/>
          <a:p>
            <a:r>
              <a:rPr lang="en-US" dirty="0"/>
              <a:t>* through Adobe Launch</a:t>
            </a:r>
          </a:p>
        </p:txBody>
      </p:sp>
      <p:grpSp>
        <p:nvGrpSpPr>
          <p:cNvPr id="15" name="Group 14">
            <a:extLst>
              <a:ext uri="{FF2B5EF4-FFF2-40B4-BE49-F238E27FC236}">
                <a16:creationId xmlns:a16="http://schemas.microsoft.com/office/drawing/2014/main" id="{76A719F2-F695-394B-A0C9-056DE3AC3252}"/>
              </a:ext>
            </a:extLst>
          </p:cNvPr>
          <p:cNvGrpSpPr/>
          <p:nvPr/>
        </p:nvGrpSpPr>
        <p:grpSpPr>
          <a:xfrm>
            <a:off x="1163051" y="978658"/>
            <a:ext cx="8998816" cy="4900683"/>
            <a:chOff x="571501" y="1018995"/>
            <a:chExt cx="8998816" cy="4900683"/>
          </a:xfrm>
        </p:grpSpPr>
        <p:pic>
          <p:nvPicPr>
            <p:cNvPr id="10" name="Picture 9" descr="Graphical user interface, text, application, email&#10;&#10;Description automatically generated">
              <a:extLst>
                <a:ext uri="{FF2B5EF4-FFF2-40B4-BE49-F238E27FC236}">
                  <a16:creationId xmlns:a16="http://schemas.microsoft.com/office/drawing/2014/main" id="{97B60AED-F22F-A14F-B3F2-7EE092B23B36}"/>
                </a:ext>
              </a:extLst>
            </p:cNvPr>
            <p:cNvPicPr>
              <a:picLocks noChangeAspect="1"/>
            </p:cNvPicPr>
            <p:nvPr/>
          </p:nvPicPr>
          <p:blipFill>
            <a:blip r:embed="rId2"/>
            <a:stretch>
              <a:fillRect/>
            </a:stretch>
          </p:blipFill>
          <p:spPr>
            <a:xfrm>
              <a:off x="571501" y="1018995"/>
              <a:ext cx="8998816" cy="4900683"/>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CE3BFF97-094D-5145-BAD9-808FCB01A5FD}"/>
                </a:ext>
              </a:extLst>
            </p:cNvPr>
            <p:cNvSpPr txBox="1"/>
            <p:nvPr/>
          </p:nvSpPr>
          <p:spPr>
            <a:xfrm>
              <a:off x="3029875" y="1111828"/>
              <a:ext cx="274434" cy="369332"/>
            </a:xfrm>
            <a:prstGeom prst="rect">
              <a:avLst/>
            </a:prstGeom>
            <a:noFill/>
          </p:spPr>
          <p:txBody>
            <a:bodyPr wrap="none" rtlCol="0">
              <a:spAutoFit/>
            </a:bodyPr>
            <a:lstStyle/>
            <a:p>
              <a:r>
                <a:rPr lang="en-US" dirty="0"/>
                <a:t>*</a:t>
              </a:r>
            </a:p>
          </p:txBody>
        </p:sp>
        <p:sp>
          <p:nvSpPr>
            <p:cNvPr id="13" name="TextBox 12">
              <a:extLst>
                <a:ext uri="{FF2B5EF4-FFF2-40B4-BE49-F238E27FC236}">
                  <a16:creationId xmlns:a16="http://schemas.microsoft.com/office/drawing/2014/main" id="{E1C306E3-2E2D-0041-AE67-B854D7B2757A}"/>
                </a:ext>
              </a:extLst>
            </p:cNvPr>
            <p:cNvSpPr txBox="1"/>
            <p:nvPr/>
          </p:nvSpPr>
          <p:spPr>
            <a:xfrm>
              <a:off x="3029875" y="3612573"/>
              <a:ext cx="274434" cy="369332"/>
            </a:xfrm>
            <a:prstGeom prst="rect">
              <a:avLst/>
            </a:prstGeom>
            <a:noFill/>
          </p:spPr>
          <p:txBody>
            <a:bodyPr wrap="square" rtlCol="0">
              <a:spAutoFit/>
            </a:bodyPr>
            <a:lstStyle/>
            <a:p>
              <a:r>
                <a:rPr lang="en-US" dirty="0"/>
                <a:t>*</a:t>
              </a:r>
            </a:p>
          </p:txBody>
        </p:sp>
        <p:sp>
          <p:nvSpPr>
            <p:cNvPr id="14" name="TextBox 13">
              <a:extLst>
                <a:ext uri="{FF2B5EF4-FFF2-40B4-BE49-F238E27FC236}">
                  <a16:creationId xmlns:a16="http://schemas.microsoft.com/office/drawing/2014/main" id="{6C24FFE0-78B6-AB4B-B65B-34D45554604E}"/>
                </a:ext>
              </a:extLst>
            </p:cNvPr>
            <p:cNvSpPr txBox="1"/>
            <p:nvPr/>
          </p:nvSpPr>
          <p:spPr>
            <a:xfrm>
              <a:off x="6110287" y="1111828"/>
              <a:ext cx="274434" cy="369332"/>
            </a:xfrm>
            <a:prstGeom prst="rect">
              <a:avLst/>
            </a:prstGeom>
            <a:noFill/>
          </p:spPr>
          <p:txBody>
            <a:bodyPr wrap="none" rtlCol="0">
              <a:spAutoFit/>
            </a:bodyPr>
            <a:lstStyle/>
            <a:p>
              <a:r>
                <a:rPr lang="en-US" dirty="0"/>
                <a:t>*</a:t>
              </a:r>
            </a:p>
          </p:txBody>
        </p:sp>
      </p:grpSp>
    </p:spTree>
    <p:extLst>
      <p:ext uri="{BB962C8B-B14F-4D97-AF65-F5344CB8AC3E}">
        <p14:creationId xmlns:p14="http://schemas.microsoft.com/office/powerpoint/2010/main" val="211612535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FA41B4-C1BC-8342-9B88-2861D12940FB}"/>
              </a:ext>
            </a:extLst>
          </p:cNvPr>
          <p:cNvSpPr>
            <a:spLocks noGrp="1"/>
          </p:cNvSpPr>
          <p:nvPr>
            <p:ph sz="quarter" idx="13"/>
          </p:nvPr>
        </p:nvSpPr>
        <p:spPr>
          <a:xfrm>
            <a:off x="794580" y="3611621"/>
            <a:ext cx="7892219" cy="1394267"/>
          </a:xfrm>
        </p:spPr>
        <p:txBody>
          <a:bodyPr/>
          <a:lstStyle/>
          <a:p>
            <a:r>
              <a:rPr lang="en-US" dirty="0"/>
              <a:t>Authentication and Authentication Handlers</a:t>
            </a:r>
          </a:p>
        </p:txBody>
      </p:sp>
    </p:spTree>
    <p:extLst>
      <p:ext uri="{BB962C8B-B14F-4D97-AF65-F5344CB8AC3E}">
        <p14:creationId xmlns:p14="http://schemas.microsoft.com/office/powerpoint/2010/main" val="413060289"/>
      </p:ext>
    </p:extLst>
  </p:cSld>
  <p:clrMapOvr>
    <a:masterClrMapping/>
  </p:clrMapOvr>
  <p:transition>
    <p:fade/>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320040" y="1073672"/>
            <a:ext cx="11579384" cy="5181600"/>
          </a:xfrm>
        </p:spPr>
        <p:txBody>
          <a:bodyPr>
            <a:normAutofit/>
          </a:bodyPr>
          <a:lstStyle/>
          <a:p>
            <a:r>
              <a:rPr lang="en-US" dirty="0"/>
              <a:t>LDAP </a:t>
            </a:r>
          </a:p>
          <a:p>
            <a:pPr lvl="1"/>
            <a:r>
              <a:rPr lang="en-US" dirty="0"/>
              <a:t>Used for accessing centralized directory services</a:t>
            </a:r>
          </a:p>
          <a:p>
            <a:pPr lvl="1"/>
            <a:r>
              <a:rPr lang="en-US" dirty="0"/>
              <a:t>Helps to reduce the effort required to manage user accounts access by multiple applications</a:t>
            </a:r>
          </a:p>
          <a:p>
            <a:pPr lvl="1"/>
            <a:r>
              <a:rPr lang="en-US" dirty="0"/>
              <a:t>LDAP is often used for SSO</a:t>
            </a:r>
          </a:p>
          <a:p>
            <a:r>
              <a:rPr lang="en-US" dirty="0"/>
              <a:t>User accounts can be synchronized between the LDAP server and repository</a:t>
            </a:r>
          </a:p>
          <a:p>
            <a:pPr lvl="1"/>
            <a:r>
              <a:rPr lang="en-US" dirty="0"/>
              <a:t>This allows accounts to be assigned to repository groups</a:t>
            </a:r>
          </a:p>
          <a:p>
            <a:r>
              <a:rPr lang="en-US" dirty="0"/>
              <a:t>The repository uses LDAP authentication to authenticate users with credentials being passed to the LDAP server for validation, required for repository access</a:t>
            </a:r>
          </a:p>
          <a:p>
            <a:pPr lvl="1"/>
            <a:r>
              <a:rPr lang="en-US" dirty="0"/>
              <a:t>Successfully validated credentials can be cached by the repository, which improves performance</a:t>
            </a:r>
          </a:p>
          <a:p>
            <a:r>
              <a:rPr lang="de-DE" dirty="0"/>
              <a:t>LDAP </a:t>
            </a:r>
            <a:r>
              <a:rPr lang="de-DE" dirty="0" err="1"/>
              <a:t>server</a:t>
            </a:r>
            <a:r>
              <a:rPr lang="de-DE" dirty="0"/>
              <a:t> </a:t>
            </a:r>
            <a:r>
              <a:rPr lang="de-DE" dirty="0" err="1"/>
              <a:t>validation</a:t>
            </a:r>
            <a:r>
              <a:rPr lang="de-DE" dirty="0"/>
              <a:t> </a:t>
            </a:r>
            <a:r>
              <a:rPr lang="de-DE" dirty="0" err="1"/>
              <a:t>is</a:t>
            </a:r>
            <a:r>
              <a:rPr lang="de-DE" dirty="0"/>
              <a:t> </a:t>
            </a:r>
            <a:r>
              <a:rPr lang="de-DE" dirty="0" err="1"/>
              <a:t>no</a:t>
            </a:r>
            <a:r>
              <a:rPr lang="de-DE" dirty="0"/>
              <a:t> </a:t>
            </a:r>
            <a:r>
              <a:rPr lang="de-DE" dirty="0" err="1"/>
              <a:t>longer</a:t>
            </a:r>
            <a:r>
              <a:rPr lang="de-DE" dirty="0"/>
              <a:t> </a:t>
            </a:r>
            <a:r>
              <a:rPr lang="de-DE" dirty="0" err="1"/>
              <a:t>granted</a:t>
            </a:r>
            <a:r>
              <a:rPr lang="de-DE" dirty="0"/>
              <a:t> </a:t>
            </a:r>
            <a:r>
              <a:rPr lang="de-DE" dirty="0" err="1"/>
              <a:t>when</a:t>
            </a:r>
            <a:r>
              <a:rPr lang="de-DE" dirty="0"/>
              <a:t> an </a:t>
            </a:r>
            <a:r>
              <a:rPr lang="de-DE" dirty="0" err="1"/>
              <a:t>account</a:t>
            </a:r>
            <a:r>
              <a:rPr lang="de-DE" dirty="0"/>
              <a:t> </a:t>
            </a:r>
            <a:r>
              <a:rPr lang="de-DE" dirty="0" err="1"/>
              <a:t>is</a:t>
            </a:r>
            <a:r>
              <a:rPr lang="de-DE" dirty="0"/>
              <a:t> </a:t>
            </a:r>
            <a:r>
              <a:rPr lang="de-DE" dirty="0" err="1"/>
              <a:t>removed</a:t>
            </a:r>
            <a:endParaRPr lang="de-DE" dirty="0"/>
          </a:p>
          <a:p>
            <a:endParaRPr lang="de-DE" dirty="0"/>
          </a:p>
        </p:txBody>
      </p:sp>
      <p:sp>
        <p:nvSpPr>
          <p:cNvPr id="2" name="Titel 1"/>
          <p:cNvSpPr>
            <a:spLocks noGrp="1"/>
          </p:cNvSpPr>
          <p:nvPr>
            <p:ph type="title"/>
          </p:nvPr>
        </p:nvSpPr>
        <p:spPr>
          <a:xfrm>
            <a:off x="320040" y="296432"/>
            <a:ext cx="11579385" cy="625475"/>
          </a:xfrm>
        </p:spPr>
        <p:txBody>
          <a:bodyPr>
            <a:normAutofit/>
          </a:bodyPr>
          <a:lstStyle/>
          <a:p>
            <a:r>
              <a:rPr lang="en-US" dirty="0"/>
              <a:t>Lightweight Directory Access Protocol</a:t>
            </a:r>
            <a:endParaRPr lang="de-DE" dirty="0"/>
          </a:p>
        </p:txBody>
      </p:sp>
    </p:spTree>
    <p:extLst>
      <p:ext uri="{BB962C8B-B14F-4D97-AF65-F5344CB8AC3E}">
        <p14:creationId xmlns:p14="http://schemas.microsoft.com/office/powerpoint/2010/main" val="416497584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2"/>
          <p:cNvSpPr>
            <a:spLocks noGrp="1"/>
          </p:cNvSpPr>
          <p:nvPr>
            <p:ph idx="1"/>
          </p:nvPr>
        </p:nvSpPr>
        <p:spPr>
          <a:xfrm>
            <a:off x="320040" y="1073672"/>
            <a:ext cx="11579384" cy="5181600"/>
          </a:xfrm>
        </p:spPr>
        <p:txBody>
          <a:bodyPr/>
          <a:lstStyle/>
          <a:p>
            <a:r>
              <a:rPr lang="en-US" noProof="0" dirty="0"/>
              <a:t>Three main modules</a:t>
            </a:r>
          </a:p>
          <a:p>
            <a:pPr lvl="1"/>
            <a:r>
              <a:rPr lang="en-US" dirty="0"/>
              <a:t>External Login Module</a:t>
            </a:r>
          </a:p>
          <a:p>
            <a:pPr lvl="1"/>
            <a:r>
              <a:rPr lang="en-US" noProof="0" dirty="0"/>
              <a:t>Sync Handler</a:t>
            </a:r>
          </a:p>
          <a:p>
            <a:pPr lvl="1"/>
            <a:r>
              <a:rPr lang="en-US" noProof="0" dirty="0"/>
              <a:t>Identity Provider (IDP)</a:t>
            </a:r>
          </a:p>
        </p:txBody>
      </p:sp>
      <p:sp>
        <p:nvSpPr>
          <p:cNvPr id="2" name="Titel 1"/>
          <p:cNvSpPr>
            <a:spLocks noGrp="1"/>
          </p:cNvSpPr>
          <p:nvPr>
            <p:ph type="title"/>
          </p:nvPr>
        </p:nvSpPr>
        <p:spPr>
          <a:xfrm>
            <a:off x="320040" y="296432"/>
            <a:ext cx="11579385" cy="625475"/>
          </a:xfrm>
        </p:spPr>
        <p:txBody>
          <a:bodyPr>
            <a:noAutofit/>
          </a:bodyPr>
          <a:lstStyle/>
          <a:p>
            <a:r>
              <a:rPr lang="en-US" dirty="0"/>
              <a:t>Oak External Authentication</a:t>
            </a:r>
          </a:p>
        </p:txBody>
      </p:sp>
      <p:pic>
        <p:nvPicPr>
          <p:cNvPr id="3" name="Picture 2"/>
          <p:cNvPicPr>
            <a:picLocks noChangeAspect="1"/>
          </p:cNvPicPr>
          <p:nvPr/>
        </p:nvPicPr>
        <p:blipFill>
          <a:blip r:embed="rId3"/>
          <a:stretch>
            <a:fillRect/>
          </a:stretch>
        </p:blipFill>
        <p:spPr>
          <a:xfrm>
            <a:off x="3782471" y="1276056"/>
            <a:ext cx="8097111" cy="5069395"/>
          </a:xfrm>
          <a:prstGeom prst="rect">
            <a:avLst/>
          </a:prstGeom>
        </p:spPr>
      </p:pic>
      <p:sp>
        <p:nvSpPr>
          <p:cNvPr id="5" name="Slide Number Placeholder 3">
            <a:extLst>
              <a:ext uri="{FF2B5EF4-FFF2-40B4-BE49-F238E27FC236}">
                <a16:creationId xmlns:a16="http://schemas.microsoft.com/office/drawing/2014/main" id="{1A632748-5B3C-4745-B376-98C2CFE9B9CA}"/>
              </a:ext>
            </a:extLst>
          </p:cNvPr>
          <p:cNvSpPr txBox="1">
            <a:spLocks/>
          </p:cNvSpPr>
          <p:nvPr/>
        </p:nvSpPr>
        <p:spPr>
          <a:xfrm>
            <a:off x="5586679" y="6565084"/>
            <a:ext cx="1015470" cy="16823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z="800">
                <a:solidFill>
                  <a:prstClr val="white"/>
                </a:solidFill>
                <a:latin typeface="Adobe Clean"/>
              </a:rPr>
              <a:pPr algn="ctr"/>
              <a:t>225</a:t>
            </a:fld>
            <a:endParaRPr lang="en-US" sz="800" dirty="0">
              <a:solidFill>
                <a:prstClr val="white"/>
              </a:solidFill>
              <a:latin typeface="Adobe Clean"/>
            </a:endParaRPr>
          </a:p>
        </p:txBody>
      </p:sp>
    </p:spTree>
    <p:extLst>
      <p:ext uri="{BB962C8B-B14F-4D97-AF65-F5344CB8AC3E}">
        <p14:creationId xmlns:p14="http://schemas.microsoft.com/office/powerpoint/2010/main" val="90509079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F80E8B-1B0F-4297-8558-91F8C487C1F0}"/>
              </a:ext>
            </a:extLst>
          </p:cNvPr>
          <p:cNvSpPr>
            <a:spLocks noGrp="1"/>
          </p:cNvSpPr>
          <p:nvPr>
            <p:ph idx="1"/>
          </p:nvPr>
        </p:nvSpPr>
        <p:spPr>
          <a:xfrm>
            <a:off x="320040" y="1073672"/>
            <a:ext cx="11579384" cy="5181600"/>
          </a:xfrm>
        </p:spPr>
        <p:txBody>
          <a:bodyPr/>
          <a:lstStyle/>
          <a:p>
            <a:r>
              <a:rPr lang="en-US" dirty="0"/>
              <a:t>Defer authentication to a centralized server</a:t>
            </a:r>
          </a:p>
          <a:p>
            <a:endParaRPr lang="en-US" dirty="0"/>
          </a:p>
        </p:txBody>
      </p:sp>
      <p:sp>
        <p:nvSpPr>
          <p:cNvPr id="2" name="Title 1">
            <a:extLst>
              <a:ext uri="{FF2B5EF4-FFF2-40B4-BE49-F238E27FC236}">
                <a16:creationId xmlns:a16="http://schemas.microsoft.com/office/drawing/2014/main" id="{B1618B21-9565-485B-A969-303BBB32B03E}"/>
              </a:ext>
            </a:extLst>
          </p:cNvPr>
          <p:cNvSpPr>
            <a:spLocks noGrp="1"/>
          </p:cNvSpPr>
          <p:nvPr>
            <p:ph type="title"/>
          </p:nvPr>
        </p:nvSpPr>
        <p:spPr>
          <a:xfrm>
            <a:off x="320040" y="296432"/>
            <a:ext cx="11579385" cy="625475"/>
          </a:xfrm>
        </p:spPr>
        <p:txBody>
          <a:bodyPr/>
          <a:lstStyle/>
          <a:p>
            <a:r>
              <a:rPr lang="en-US" dirty="0"/>
              <a:t>Setting up SAML Authentication</a:t>
            </a:r>
          </a:p>
        </p:txBody>
      </p:sp>
      <p:sp>
        <p:nvSpPr>
          <p:cNvPr id="4" name="Rounded Rectangle 5">
            <a:extLst>
              <a:ext uri="{FF2B5EF4-FFF2-40B4-BE49-F238E27FC236}">
                <a16:creationId xmlns:a16="http://schemas.microsoft.com/office/drawing/2014/main" id="{10411A89-0F86-4B53-9D96-F9A45ADC2BB4}"/>
              </a:ext>
            </a:extLst>
          </p:cNvPr>
          <p:cNvSpPr/>
          <p:nvPr/>
        </p:nvSpPr>
        <p:spPr>
          <a:xfrm>
            <a:off x="4803858" y="2234731"/>
            <a:ext cx="5895682" cy="2477612"/>
          </a:xfrm>
          <a:prstGeom prst="roundRect">
            <a:avLst/>
          </a:prstGeom>
          <a:solidFill>
            <a:schemeClr val="accent2">
              <a:lumMod val="50000"/>
            </a:schemeClr>
          </a:solidFill>
          <a:ln>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3199" dirty="0">
              <a:solidFill>
                <a:prstClr val="white"/>
              </a:solidFill>
              <a:latin typeface="Adobe Clean"/>
            </a:endParaRPr>
          </a:p>
          <a:p>
            <a:pPr algn="ctr"/>
            <a:endParaRPr lang="en-US" sz="3199" dirty="0">
              <a:solidFill>
                <a:prstClr val="white"/>
              </a:solidFill>
              <a:latin typeface="Adobe Clean"/>
            </a:endParaRPr>
          </a:p>
          <a:p>
            <a:pPr algn="ctr"/>
            <a:r>
              <a:rPr lang="en-US" sz="3199" dirty="0">
                <a:solidFill>
                  <a:prstClr val="white"/>
                </a:solidFill>
                <a:latin typeface="Adobe Clean"/>
              </a:rPr>
              <a:t>OSGi Runtime environment</a:t>
            </a:r>
          </a:p>
          <a:p>
            <a:pPr algn="ctr"/>
            <a:endParaRPr lang="en-US" sz="3199" dirty="0">
              <a:solidFill>
                <a:prstClr val="white"/>
              </a:solidFill>
              <a:latin typeface="Adobe Clean"/>
            </a:endParaRPr>
          </a:p>
          <a:p>
            <a:pPr algn="ctr"/>
            <a:endParaRPr lang="en-US" sz="3199" dirty="0">
              <a:solidFill>
                <a:prstClr val="white"/>
              </a:solidFill>
              <a:latin typeface="Adobe Clean"/>
            </a:endParaRPr>
          </a:p>
          <a:p>
            <a:pPr algn="ctr"/>
            <a:endParaRPr lang="en-US" sz="3199" dirty="0">
              <a:solidFill>
                <a:prstClr val="white"/>
              </a:solidFill>
              <a:latin typeface="Adobe Clean"/>
            </a:endParaRPr>
          </a:p>
          <a:p>
            <a:pPr algn="ctr"/>
            <a:endParaRPr lang="en-US" sz="3199" dirty="0">
              <a:solidFill>
                <a:prstClr val="white"/>
              </a:solidFill>
              <a:latin typeface="Adobe Clean"/>
            </a:endParaRPr>
          </a:p>
          <a:p>
            <a:pPr algn="ctr"/>
            <a:endParaRPr lang="en-US" sz="3199" dirty="0">
              <a:solidFill>
                <a:prstClr val="white"/>
              </a:solidFill>
              <a:latin typeface="Adobe Clean"/>
            </a:endParaRPr>
          </a:p>
        </p:txBody>
      </p:sp>
      <p:sp>
        <p:nvSpPr>
          <p:cNvPr id="5" name="Rounded Rectangle 6">
            <a:extLst>
              <a:ext uri="{FF2B5EF4-FFF2-40B4-BE49-F238E27FC236}">
                <a16:creationId xmlns:a16="http://schemas.microsoft.com/office/drawing/2014/main" id="{0FF7897A-E962-4E9A-9A54-27BC0A1436DF}"/>
              </a:ext>
            </a:extLst>
          </p:cNvPr>
          <p:cNvSpPr/>
          <p:nvPr/>
        </p:nvSpPr>
        <p:spPr>
          <a:xfrm>
            <a:off x="9438551" y="3084523"/>
            <a:ext cx="1095880" cy="1416860"/>
          </a:xfrm>
          <a:prstGeom prst="roundRect">
            <a:avLst/>
          </a:prstGeom>
          <a:solidFill>
            <a:schemeClr val="accent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999" dirty="0">
                <a:solidFill>
                  <a:prstClr val="white"/>
                </a:solidFill>
                <a:latin typeface="Adobe Clean"/>
              </a:rPr>
              <a:t>JCR</a:t>
            </a:r>
          </a:p>
        </p:txBody>
      </p:sp>
      <p:sp>
        <p:nvSpPr>
          <p:cNvPr id="6" name="Rounded Rectangle 7">
            <a:extLst>
              <a:ext uri="{FF2B5EF4-FFF2-40B4-BE49-F238E27FC236}">
                <a16:creationId xmlns:a16="http://schemas.microsoft.com/office/drawing/2014/main" id="{4625AEDD-953D-497B-9497-65F7A6A89973}"/>
              </a:ext>
            </a:extLst>
          </p:cNvPr>
          <p:cNvSpPr/>
          <p:nvPr/>
        </p:nvSpPr>
        <p:spPr>
          <a:xfrm>
            <a:off x="8125101" y="3265139"/>
            <a:ext cx="1102490" cy="96480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dirty="0">
                <a:solidFill>
                  <a:srgbClr val="000000"/>
                </a:solidFill>
                <a:latin typeface="Adobe Clean"/>
              </a:rPr>
              <a:t>Servlet Engine (Jetty)</a:t>
            </a:r>
          </a:p>
        </p:txBody>
      </p:sp>
      <p:sp>
        <p:nvSpPr>
          <p:cNvPr id="7" name="Rounded Rectangle 8">
            <a:extLst>
              <a:ext uri="{FF2B5EF4-FFF2-40B4-BE49-F238E27FC236}">
                <a16:creationId xmlns:a16="http://schemas.microsoft.com/office/drawing/2014/main" id="{735D66C5-48A5-4355-8BF2-3DF7CED7D6EB}"/>
              </a:ext>
            </a:extLst>
          </p:cNvPr>
          <p:cNvSpPr/>
          <p:nvPr/>
        </p:nvSpPr>
        <p:spPr>
          <a:xfrm>
            <a:off x="5175016" y="3294922"/>
            <a:ext cx="1273831" cy="97764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dirty="0">
                <a:solidFill>
                  <a:srgbClr val="000000"/>
                </a:solidFill>
                <a:latin typeface="Adobe Clean"/>
              </a:rPr>
              <a:t>HTTP listener</a:t>
            </a:r>
          </a:p>
        </p:txBody>
      </p:sp>
      <p:sp>
        <p:nvSpPr>
          <p:cNvPr id="8" name="TextBox 7">
            <a:extLst>
              <a:ext uri="{FF2B5EF4-FFF2-40B4-BE49-F238E27FC236}">
                <a16:creationId xmlns:a16="http://schemas.microsoft.com/office/drawing/2014/main" id="{A20197EA-9C7D-4FC6-AA03-130ACC672DE0}"/>
              </a:ext>
            </a:extLst>
          </p:cNvPr>
          <p:cNvSpPr txBox="1"/>
          <p:nvPr/>
        </p:nvSpPr>
        <p:spPr>
          <a:xfrm>
            <a:off x="3311980" y="3066531"/>
            <a:ext cx="1123733" cy="584623"/>
          </a:xfrm>
          <a:prstGeom prst="rect">
            <a:avLst/>
          </a:prstGeom>
          <a:noFill/>
        </p:spPr>
        <p:txBody>
          <a:bodyPr wrap="none" rtlCol="0">
            <a:spAutoFit/>
          </a:bodyPr>
          <a:lstStyle/>
          <a:p>
            <a:r>
              <a:rPr lang="en-US" sz="3199" dirty="0">
                <a:solidFill>
                  <a:srgbClr val="000000"/>
                </a:solidFill>
                <a:latin typeface="Adobe Clean"/>
              </a:rPr>
              <a:t>HTTP</a:t>
            </a:r>
          </a:p>
        </p:txBody>
      </p:sp>
      <p:cxnSp>
        <p:nvCxnSpPr>
          <p:cNvPr id="9" name="Straight Connector 8">
            <a:extLst>
              <a:ext uri="{FF2B5EF4-FFF2-40B4-BE49-F238E27FC236}">
                <a16:creationId xmlns:a16="http://schemas.microsoft.com/office/drawing/2014/main" id="{CADD52EA-17D5-4255-94BF-D1989958D88E}"/>
              </a:ext>
            </a:extLst>
          </p:cNvPr>
          <p:cNvCxnSpPr>
            <a:stCxn id="9" idx="1"/>
          </p:cNvCxnSpPr>
          <p:nvPr/>
        </p:nvCxnSpPr>
        <p:spPr>
          <a:xfrm flipH="1">
            <a:off x="7798797" y="3805482"/>
            <a:ext cx="317194"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D3807C1-F307-439D-82A3-6B16AB78F0F9}"/>
              </a:ext>
            </a:extLst>
          </p:cNvPr>
          <p:cNvCxnSpPr/>
          <p:nvPr/>
        </p:nvCxnSpPr>
        <p:spPr>
          <a:xfrm>
            <a:off x="2617497" y="3805482"/>
            <a:ext cx="2557518" cy="0"/>
          </a:xfrm>
          <a:prstGeom prst="straightConnector1">
            <a:avLst/>
          </a:prstGeom>
          <a:ln w="825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DB3DE2-35D1-4D5B-A6DE-B367ED5DAA49}"/>
              </a:ext>
            </a:extLst>
          </p:cNvPr>
          <p:cNvCxnSpPr>
            <a:stCxn id="5" idx="1"/>
          </p:cNvCxnSpPr>
          <p:nvPr/>
        </p:nvCxnSpPr>
        <p:spPr>
          <a:xfrm flipH="1">
            <a:off x="9227591" y="3792952"/>
            <a:ext cx="210960" cy="5229"/>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ounded Rectangle 13">
            <a:extLst>
              <a:ext uri="{FF2B5EF4-FFF2-40B4-BE49-F238E27FC236}">
                <a16:creationId xmlns:a16="http://schemas.microsoft.com/office/drawing/2014/main" id="{A5E83B5A-0A9A-4263-938B-3605165F1C2B}"/>
              </a:ext>
            </a:extLst>
          </p:cNvPr>
          <p:cNvSpPr/>
          <p:nvPr/>
        </p:nvSpPr>
        <p:spPr>
          <a:xfrm>
            <a:off x="4962519" y="5011940"/>
            <a:ext cx="3783224" cy="1181379"/>
          </a:xfrm>
          <a:prstGeom prst="round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99" dirty="0">
                <a:solidFill>
                  <a:prstClr val="white"/>
                </a:solidFill>
                <a:latin typeface="Adobe Clean"/>
              </a:rPr>
              <a:t>Identity Provider (IDP)</a:t>
            </a:r>
          </a:p>
        </p:txBody>
      </p:sp>
      <p:cxnSp>
        <p:nvCxnSpPr>
          <p:cNvPr id="13" name="Straight Arrow Connector 12">
            <a:extLst>
              <a:ext uri="{FF2B5EF4-FFF2-40B4-BE49-F238E27FC236}">
                <a16:creationId xmlns:a16="http://schemas.microsoft.com/office/drawing/2014/main" id="{B60BAA20-B9A9-434B-B27F-CCB3AC860412}"/>
              </a:ext>
            </a:extLst>
          </p:cNvPr>
          <p:cNvCxnSpPr/>
          <p:nvPr/>
        </p:nvCxnSpPr>
        <p:spPr>
          <a:xfrm>
            <a:off x="6927023" y="4272567"/>
            <a:ext cx="0" cy="739371"/>
          </a:xfrm>
          <a:prstGeom prst="straightConnector1">
            <a:avLst/>
          </a:prstGeom>
          <a:ln w="889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4D76C0F-3647-4774-A139-06C835FE60E6}"/>
              </a:ext>
            </a:extLst>
          </p:cNvPr>
          <p:cNvCxnSpPr/>
          <p:nvPr/>
        </p:nvCxnSpPr>
        <p:spPr>
          <a:xfrm flipV="1">
            <a:off x="7196902" y="4234717"/>
            <a:ext cx="0" cy="777222"/>
          </a:xfrm>
          <a:prstGeom prst="straightConnector1">
            <a:avLst/>
          </a:prstGeom>
          <a:ln w="889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25">
            <a:extLst>
              <a:ext uri="{FF2B5EF4-FFF2-40B4-BE49-F238E27FC236}">
                <a16:creationId xmlns:a16="http://schemas.microsoft.com/office/drawing/2014/main" id="{76C90A15-DBD0-47EA-AD1D-492E855AB79D}"/>
              </a:ext>
            </a:extLst>
          </p:cNvPr>
          <p:cNvSpPr/>
          <p:nvPr/>
        </p:nvSpPr>
        <p:spPr>
          <a:xfrm>
            <a:off x="6559988" y="3265139"/>
            <a:ext cx="1273831" cy="97764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dirty="0">
                <a:solidFill>
                  <a:srgbClr val="000000"/>
                </a:solidFill>
                <a:latin typeface="Adobe Clean"/>
              </a:rPr>
              <a:t>SSO Auth Handler</a:t>
            </a:r>
          </a:p>
        </p:txBody>
      </p:sp>
      <p:cxnSp>
        <p:nvCxnSpPr>
          <p:cNvPr id="16" name="Straight Connector 15">
            <a:extLst>
              <a:ext uri="{FF2B5EF4-FFF2-40B4-BE49-F238E27FC236}">
                <a16:creationId xmlns:a16="http://schemas.microsoft.com/office/drawing/2014/main" id="{A60284AE-53ED-4F7F-B523-C1306F3ED040}"/>
              </a:ext>
            </a:extLst>
          </p:cNvPr>
          <p:cNvCxnSpPr>
            <a:stCxn id="15" idx="1"/>
          </p:cNvCxnSpPr>
          <p:nvPr/>
        </p:nvCxnSpPr>
        <p:spPr>
          <a:xfrm flipH="1">
            <a:off x="6448848" y="3753961"/>
            <a:ext cx="111139" cy="51521"/>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ounded Rectangular Callout 34">
            <a:extLst>
              <a:ext uri="{FF2B5EF4-FFF2-40B4-BE49-F238E27FC236}">
                <a16:creationId xmlns:a16="http://schemas.microsoft.com/office/drawing/2014/main" id="{41C292E6-289F-4EE0-8540-33488C5D778A}"/>
              </a:ext>
            </a:extLst>
          </p:cNvPr>
          <p:cNvSpPr/>
          <p:nvPr/>
        </p:nvSpPr>
        <p:spPr>
          <a:xfrm>
            <a:off x="1042325" y="5011940"/>
            <a:ext cx="2269655" cy="1159547"/>
          </a:xfrm>
          <a:prstGeom prst="wedgeRoundRectCallout">
            <a:avLst>
              <a:gd name="adj1" fmla="val 121068"/>
              <a:gd name="adj2" fmla="val 6707"/>
              <a:gd name="adj3" fmla="val 16667"/>
            </a:avLst>
          </a:prstGeom>
          <a:solidFill>
            <a:schemeClr val="accent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solidFill>
                  <a:prstClr val="white"/>
                </a:solidFill>
                <a:latin typeface="Adobe Clean"/>
              </a:rPr>
              <a:t>Remembers your current session</a:t>
            </a:r>
          </a:p>
        </p:txBody>
      </p:sp>
      <p:sp>
        <p:nvSpPr>
          <p:cNvPr id="18" name="Slide Number Placeholder 3">
            <a:extLst>
              <a:ext uri="{FF2B5EF4-FFF2-40B4-BE49-F238E27FC236}">
                <a16:creationId xmlns:a16="http://schemas.microsoft.com/office/drawing/2014/main" id="{296A6FC2-09E4-4867-B5C2-EC2CBDF45721}"/>
              </a:ext>
            </a:extLst>
          </p:cNvPr>
          <p:cNvSpPr txBox="1">
            <a:spLocks/>
          </p:cNvSpPr>
          <p:nvPr/>
        </p:nvSpPr>
        <p:spPr>
          <a:xfrm>
            <a:off x="5586679" y="6565084"/>
            <a:ext cx="1015470" cy="16823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z="800">
                <a:solidFill>
                  <a:prstClr val="white"/>
                </a:solidFill>
                <a:latin typeface="Adobe Clean"/>
              </a:rPr>
              <a:pPr algn="ctr"/>
              <a:t>226</a:t>
            </a:fld>
            <a:endParaRPr lang="en-US" sz="800" dirty="0">
              <a:solidFill>
                <a:prstClr val="white"/>
              </a:solidFill>
              <a:latin typeface="Adobe Clean"/>
            </a:endParaRPr>
          </a:p>
        </p:txBody>
      </p:sp>
    </p:spTree>
    <p:extLst>
      <p:ext uri="{BB962C8B-B14F-4D97-AF65-F5344CB8AC3E}">
        <p14:creationId xmlns:p14="http://schemas.microsoft.com/office/powerpoint/2010/main" val="314028513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1B4644-DC28-4A44-B983-8D3D75D8FCBE}"/>
              </a:ext>
            </a:extLst>
          </p:cNvPr>
          <p:cNvSpPr>
            <a:spLocks noGrp="1"/>
          </p:cNvSpPr>
          <p:nvPr>
            <p:ph type="title"/>
          </p:nvPr>
        </p:nvSpPr>
        <p:spPr>
          <a:xfrm>
            <a:off x="320040" y="296432"/>
            <a:ext cx="11579385" cy="625475"/>
          </a:xfrm>
        </p:spPr>
        <p:txBody>
          <a:bodyPr/>
          <a:lstStyle/>
          <a:p>
            <a:r>
              <a:rPr lang="en-US" dirty="0"/>
              <a:t>Adobe Identity Management System (IMS)</a:t>
            </a:r>
          </a:p>
        </p:txBody>
      </p:sp>
      <p:sp>
        <p:nvSpPr>
          <p:cNvPr id="8" name="Content Placeholder 7">
            <a:extLst>
              <a:ext uri="{FF2B5EF4-FFF2-40B4-BE49-F238E27FC236}">
                <a16:creationId xmlns:a16="http://schemas.microsoft.com/office/drawing/2014/main" id="{4535C815-82D5-D04D-9906-BD63DBE09AFC}"/>
              </a:ext>
            </a:extLst>
          </p:cNvPr>
          <p:cNvSpPr>
            <a:spLocks noGrp="1"/>
          </p:cNvSpPr>
          <p:nvPr>
            <p:ph idx="1"/>
          </p:nvPr>
        </p:nvSpPr>
        <p:spPr>
          <a:xfrm>
            <a:off x="320040" y="1073672"/>
            <a:ext cx="5774373" cy="5181600"/>
          </a:xfrm>
        </p:spPr>
        <p:txBody>
          <a:bodyPr/>
          <a:lstStyle/>
          <a:p>
            <a:r>
              <a:rPr lang="en-US" dirty="0"/>
              <a:t>Adobe IDs used for accessing the Author tier:</a:t>
            </a:r>
          </a:p>
          <a:p>
            <a:pPr lvl="1"/>
            <a:r>
              <a:rPr lang="en-US" dirty="0"/>
              <a:t>Adobe Admin Console for managing users and user groups within the product contexts</a:t>
            </a:r>
          </a:p>
          <a:p>
            <a:pPr lvl="1"/>
            <a:r>
              <a:rPr lang="en-US" dirty="0"/>
              <a:t>Administrators are responsible for creating, or importing, the end users accounts in the Admin Console</a:t>
            </a:r>
          </a:p>
          <a:p>
            <a:endParaRPr lang="en-US" dirty="0"/>
          </a:p>
        </p:txBody>
      </p:sp>
      <p:sp>
        <p:nvSpPr>
          <p:cNvPr id="4" name="Slide Number Placeholder 3">
            <a:extLst>
              <a:ext uri="{FF2B5EF4-FFF2-40B4-BE49-F238E27FC236}">
                <a16:creationId xmlns:a16="http://schemas.microsoft.com/office/drawing/2014/main" id="{4923C3B3-4A42-3E43-8915-1844FF4C4532}"/>
              </a:ext>
            </a:extLst>
          </p:cNvPr>
          <p:cNvSpPr>
            <a:spLocks noGrp="1"/>
          </p:cNvSpPr>
          <p:nvPr>
            <p:ph type="sldNum" sz="quarter" idx="4294967295"/>
          </p:nvPr>
        </p:nvSpPr>
        <p:spPr>
          <a:xfrm>
            <a:off x="0" y="6565900"/>
            <a:ext cx="1016000" cy="168275"/>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227</a:t>
            </a:fld>
            <a:endParaRPr lang="en-US" dirty="0"/>
          </a:p>
        </p:txBody>
      </p:sp>
      <p:pic>
        <p:nvPicPr>
          <p:cNvPr id="3" name="Picture 2" descr="A screenshot of a cell phone&#10;&#10;Description automatically generated">
            <a:extLst>
              <a:ext uri="{FF2B5EF4-FFF2-40B4-BE49-F238E27FC236}">
                <a16:creationId xmlns:a16="http://schemas.microsoft.com/office/drawing/2014/main" id="{ADDF2CD0-A41E-384C-A3E4-DD91641204D2}"/>
              </a:ext>
            </a:extLst>
          </p:cNvPr>
          <p:cNvPicPr>
            <a:picLocks noChangeAspect="1"/>
          </p:cNvPicPr>
          <p:nvPr/>
        </p:nvPicPr>
        <p:blipFill>
          <a:blip r:embed="rId3"/>
          <a:stretch>
            <a:fillRect/>
          </a:stretch>
        </p:blipFill>
        <p:spPr>
          <a:xfrm>
            <a:off x="6680731" y="3003203"/>
            <a:ext cx="4838225" cy="255434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2047756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AD604-64C0-9D4B-856C-D115A30F1C59}"/>
              </a:ext>
            </a:extLst>
          </p:cNvPr>
          <p:cNvSpPr>
            <a:spLocks noGrp="1"/>
          </p:cNvSpPr>
          <p:nvPr>
            <p:ph type="title"/>
          </p:nvPr>
        </p:nvSpPr>
        <p:spPr>
          <a:xfrm>
            <a:off x="320040" y="296432"/>
            <a:ext cx="11579385" cy="625475"/>
          </a:xfrm>
        </p:spPr>
        <p:txBody>
          <a:bodyPr/>
          <a:lstStyle/>
          <a:p>
            <a:r>
              <a:rPr lang="en-US" dirty="0"/>
              <a:t>Roles Within Adobe IMS</a:t>
            </a:r>
          </a:p>
        </p:txBody>
      </p:sp>
      <p:sp>
        <p:nvSpPr>
          <p:cNvPr id="3" name="Content Placeholder 2">
            <a:extLst>
              <a:ext uri="{FF2B5EF4-FFF2-40B4-BE49-F238E27FC236}">
                <a16:creationId xmlns:a16="http://schemas.microsoft.com/office/drawing/2014/main" id="{9DD947B3-26EC-2E49-9255-CB506A767D74}"/>
              </a:ext>
            </a:extLst>
          </p:cNvPr>
          <p:cNvSpPr>
            <a:spLocks noGrp="1"/>
          </p:cNvSpPr>
          <p:nvPr>
            <p:ph idx="1"/>
          </p:nvPr>
        </p:nvSpPr>
        <p:spPr>
          <a:xfrm>
            <a:off x="320040" y="1073672"/>
            <a:ext cx="5774373" cy="5181600"/>
          </a:xfrm>
        </p:spPr>
        <p:txBody>
          <a:bodyPr>
            <a:normAutofit/>
          </a:bodyPr>
          <a:lstStyle/>
          <a:p>
            <a:r>
              <a:rPr lang="en-US" dirty="0"/>
              <a:t>System Admin: </a:t>
            </a:r>
          </a:p>
          <a:p>
            <a:pPr lvl="1"/>
            <a:r>
              <a:rPr lang="en-US" dirty="0"/>
              <a:t>Receives an invite to log in to the Admin console</a:t>
            </a:r>
          </a:p>
          <a:p>
            <a:pPr lvl="1"/>
            <a:r>
              <a:rPr lang="en-US" dirty="0"/>
              <a:t>Claims Domain to confirm the ownership</a:t>
            </a:r>
          </a:p>
          <a:p>
            <a:pPr lvl="1"/>
            <a:r>
              <a:rPr lang="en-US" dirty="0"/>
              <a:t>Sets up User Directories</a:t>
            </a:r>
          </a:p>
          <a:p>
            <a:r>
              <a:rPr lang="en-US" dirty="0"/>
              <a:t>Product Admin assigns Experience Cloud products to users/groups</a:t>
            </a:r>
          </a:p>
          <a:p>
            <a:r>
              <a:rPr lang="en-US" dirty="0"/>
              <a:t>Experience Manager Admin manages the local groups, permissions, and privileges</a:t>
            </a:r>
          </a:p>
          <a:p>
            <a:pPr lvl="1"/>
            <a:r>
              <a:rPr lang="en-US" dirty="0"/>
              <a:t>are synchronized with the Admin Console</a:t>
            </a:r>
          </a:p>
        </p:txBody>
      </p:sp>
      <p:pic>
        <p:nvPicPr>
          <p:cNvPr id="4" name="Picture 3">
            <a:extLst>
              <a:ext uri="{FF2B5EF4-FFF2-40B4-BE49-F238E27FC236}">
                <a16:creationId xmlns:a16="http://schemas.microsoft.com/office/drawing/2014/main" id="{FEA5BBEF-9B72-B344-935A-FFEB7F0C3420}"/>
              </a:ext>
            </a:extLst>
          </p:cNvPr>
          <p:cNvPicPr>
            <a:picLocks noChangeAspect="1"/>
          </p:cNvPicPr>
          <p:nvPr/>
        </p:nvPicPr>
        <p:blipFill>
          <a:blip r:embed="rId3"/>
          <a:stretch>
            <a:fillRect/>
          </a:stretch>
        </p:blipFill>
        <p:spPr>
          <a:xfrm>
            <a:off x="6773207" y="1386840"/>
            <a:ext cx="4794214" cy="38039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8237039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F4F484-B99E-45DD-99ED-846515626762}"/>
              </a:ext>
            </a:extLst>
          </p:cNvPr>
          <p:cNvSpPr>
            <a:spLocks noGrp="1"/>
          </p:cNvSpPr>
          <p:nvPr>
            <p:ph idx="1"/>
          </p:nvPr>
        </p:nvSpPr>
        <p:spPr>
          <a:xfrm>
            <a:off x="320040" y="1073672"/>
            <a:ext cx="11579384" cy="5181600"/>
          </a:xfrm>
        </p:spPr>
        <p:txBody>
          <a:bodyPr/>
          <a:lstStyle/>
          <a:p>
            <a:r>
              <a:rPr lang="en-US" dirty="0"/>
              <a:t>Three types of identities or accounts to authenticate and authorize users:</a:t>
            </a:r>
          </a:p>
          <a:p>
            <a:pPr lvl="1"/>
            <a:r>
              <a:rPr lang="en-US" dirty="0"/>
              <a:t>Federated ID</a:t>
            </a:r>
          </a:p>
          <a:p>
            <a:pPr lvl="1"/>
            <a:r>
              <a:rPr lang="en-US" dirty="0"/>
              <a:t>Enterprise ID</a:t>
            </a:r>
          </a:p>
          <a:p>
            <a:pPr lvl="1"/>
            <a:r>
              <a:rPr lang="en-US" dirty="0"/>
              <a:t>Adobe ID</a:t>
            </a:r>
          </a:p>
          <a:p>
            <a:r>
              <a:rPr lang="en-US" dirty="0"/>
              <a:t>Enterprise and Federated ID models are an ideal choice for enterprises</a:t>
            </a:r>
          </a:p>
          <a:p>
            <a:r>
              <a:rPr lang="en-US" dirty="0"/>
              <a:t>Adobe ID is best suited for individuals</a:t>
            </a:r>
          </a:p>
          <a:p>
            <a:endParaRPr lang="en-US" dirty="0"/>
          </a:p>
        </p:txBody>
      </p:sp>
      <p:sp>
        <p:nvSpPr>
          <p:cNvPr id="2" name="Title 1">
            <a:extLst>
              <a:ext uri="{FF2B5EF4-FFF2-40B4-BE49-F238E27FC236}">
                <a16:creationId xmlns:a16="http://schemas.microsoft.com/office/drawing/2014/main" id="{A5C30ECC-C00E-4C04-BB3D-AA1D581F1FCD}"/>
              </a:ext>
            </a:extLst>
          </p:cNvPr>
          <p:cNvSpPr>
            <a:spLocks noGrp="1"/>
          </p:cNvSpPr>
          <p:nvPr>
            <p:ph type="title"/>
          </p:nvPr>
        </p:nvSpPr>
        <p:spPr>
          <a:xfrm>
            <a:off x="320040" y="296432"/>
            <a:ext cx="11579385" cy="625475"/>
          </a:xfrm>
        </p:spPr>
        <p:txBody>
          <a:bodyPr/>
          <a:lstStyle/>
          <a:p>
            <a:r>
              <a:rPr lang="en-US" dirty="0"/>
              <a:t>IMS Authentication</a:t>
            </a:r>
          </a:p>
        </p:txBody>
      </p:sp>
    </p:spTree>
    <p:extLst>
      <p:ext uri="{BB962C8B-B14F-4D97-AF65-F5344CB8AC3E}">
        <p14:creationId xmlns:p14="http://schemas.microsoft.com/office/powerpoint/2010/main" val="13036497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83905F9-269A-9C4D-B593-B9C337DB4AC2}"/>
              </a:ext>
            </a:extLst>
          </p:cNvPr>
          <p:cNvSpPr>
            <a:spLocks noGrp="1"/>
          </p:cNvSpPr>
          <p:nvPr>
            <p:ph sz="quarter" idx="13"/>
          </p:nvPr>
        </p:nvSpPr>
        <p:spPr>
          <a:xfrm>
            <a:off x="794580" y="3611621"/>
            <a:ext cx="7892219" cy="1394267"/>
          </a:xfrm>
        </p:spPr>
        <p:txBody>
          <a:bodyPr/>
          <a:lstStyle/>
          <a:p>
            <a:r>
              <a:rPr lang="en-US" dirty="0"/>
              <a:t>Understanding the Repository Structure</a:t>
            </a:r>
          </a:p>
        </p:txBody>
      </p:sp>
      <p:sp>
        <p:nvSpPr>
          <p:cNvPr id="2" name="Slide Number Placeholder 1">
            <a:extLst>
              <a:ext uri="{FF2B5EF4-FFF2-40B4-BE49-F238E27FC236}">
                <a16:creationId xmlns:a16="http://schemas.microsoft.com/office/drawing/2014/main" id="{7A31DAF1-2CCC-0C4E-9A49-4D665031402E}"/>
              </a:ext>
            </a:extLst>
          </p:cNvPr>
          <p:cNvSpPr>
            <a:spLocks noGrp="1"/>
          </p:cNvSpPr>
          <p:nvPr>
            <p:ph type="sldNum" sz="quarter" idx="4294967295"/>
          </p:nvPr>
        </p:nvSpPr>
        <p:spPr>
          <a:xfrm>
            <a:off x="0" y="6565900"/>
            <a:ext cx="1016000" cy="168275"/>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23</a:t>
            </a:fld>
            <a:endParaRPr lang="en-US" dirty="0"/>
          </a:p>
        </p:txBody>
      </p:sp>
    </p:spTree>
    <p:extLst>
      <p:ext uri="{BB962C8B-B14F-4D97-AF65-F5344CB8AC3E}">
        <p14:creationId xmlns:p14="http://schemas.microsoft.com/office/powerpoint/2010/main" val="271727057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A15C110-CF9E-4F0B-A6DF-D1D6F63FDDBC}"/>
              </a:ext>
            </a:extLst>
          </p:cNvPr>
          <p:cNvSpPr>
            <a:spLocks noGrp="1"/>
          </p:cNvSpPr>
          <p:nvPr>
            <p:ph idx="1"/>
          </p:nvPr>
        </p:nvSpPr>
        <p:spPr>
          <a:xfrm>
            <a:off x="320040" y="1073672"/>
            <a:ext cx="11579384" cy="5181600"/>
          </a:xfrm>
        </p:spPr>
        <p:txBody>
          <a:bodyPr>
            <a:normAutofit/>
          </a:bodyPr>
          <a:lstStyle/>
          <a:p>
            <a:r>
              <a:rPr lang="en-US" dirty="0"/>
              <a:t>An authentication service for all Adobe products</a:t>
            </a:r>
          </a:p>
          <a:p>
            <a:pPr lvl="1"/>
            <a:r>
              <a:rPr lang="en-US" dirty="0"/>
              <a:t>Tightly integrated with all Adobe products</a:t>
            </a:r>
          </a:p>
          <a:p>
            <a:r>
              <a:rPr lang="en-US" dirty="0"/>
              <a:t>In addition, AEM customers can use IMS service accounts for:</a:t>
            </a:r>
          </a:p>
          <a:p>
            <a:pPr lvl="1"/>
            <a:r>
              <a:rPr lang="en-US" dirty="0"/>
              <a:t>Smart Tags</a:t>
            </a:r>
          </a:p>
          <a:p>
            <a:pPr lvl="1"/>
            <a:r>
              <a:rPr lang="en-US" dirty="0"/>
              <a:t>Adobe Launch</a:t>
            </a:r>
          </a:p>
          <a:p>
            <a:pPr lvl="1"/>
            <a:r>
              <a:rPr lang="en-US" dirty="0"/>
              <a:t>Adobe Stock</a:t>
            </a:r>
          </a:p>
          <a:p>
            <a:r>
              <a:rPr lang="en-US" dirty="0"/>
              <a:t>Adobe Experience Manager Cloud Service customers can:</a:t>
            </a:r>
          </a:p>
          <a:p>
            <a:pPr lvl="1"/>
            <a:r>
              <a:rPr lang="en-US" dirty="0"/>
              <a:t>Manage users in the Experience Cloud Admin Console</a:t>
            </a:r>
          </a:p>
          <a:p>
            <a:pPr lvl="1"/>
            <a:r>
              <a:rPr lang="en-US" dirty="0"/>
              <a:t>Log in to AEM with IMS credentials</a:t>
            </a:r>
          </a:p>
          <a:p>
            <a:pPr lvl="1"/>
            <a:r>
              <a:rPr lang="en-US" dirty="0"/>
              <a:t>Have Enterprise or Federated accounts</a:t>
            </a:r>
          </a:p>
          <a:p>
            <a:endParaRPr lang="en-US" dirty="0"/>
          </a:p>
          <a:p>
            <a:endParaRPr lang="en-US" dirty="0"/>
          </a:p>
          <a:p>
            <a:endParaRPr lang="en-US" dirty="0"/>
          </a:p>
        </p:txBody>
      </p:sp>
      <p:sp>
        <p:nvSpPr>
          <p:cNvPr id="3" name="Title 2">
            <a:extLst>
              <a:ext uri="{FF2B5EF4-FFF2-40B4-BE49-F238E27FC236}">
                <a16:creationId xmlns:a16="http://schemas.microsoft.com/office/drawing/2014/main" id="{14CF0F9A-6FB0-42BA-9EBE-5484CE55B5A8}"/>
              </a:ext>
            </a:extLst>
          </p:cNvPr>
          <p:cNvSpPr>
            <a:spLocks noGrp="1"/>
          </p:cNvSpPr>
          <p:nvPr>
            <p:ph type="title"/>
          </p:nvPr>
        </p:nvSpPr>
        <p:spPr>
          <a:xfrm>
            <a:off x="320040" y="296432"/>
            <a:ext cx="11579385" cy="625475"/>
          </a:xfrm>
        </p:spPr>
        <p:txBody>
          <a:bodyPr/>
          <a:lstStyle/>
          <a:p>
            <a:r>
              <a:rPr lang="en-US" dirty="0"/>
              <a:t>IMS </a:t>
            </a:r>
            <a:r>
              <a:rPr lang="en-US" dirty="0" err="1"/>
              <a:t>Authenticaton</a:t>
            </a:r>
            <a:r>
              <a:rPr lang="en-US" dirty="0"/>
              <a:t> (Cont.)</a:t>
            </a:r>
          </a:p>
        </p:txBody>
      </p:sp>
      <p:sp>
        <p:nvSpPr>
          <p:cNvPr id="10" name="Slide Number Placeholder 3">
            <a:extLst>
              <a:ext uri="{FF2B5EF4-FFF2-40B4-BE49-F238E27FC236}">
                <a16:creationId xmlns:a16="http://schemas.microsoft.com/office/drawing/2014/main" id="{73B02C9A-0C55-4D3A-9842-46AAEEF635BF}"/>
              </a:ext>
            </a:extLst>
          </p:cNvPr>
          <p:cNvSpPr txBox="1">
            <a:spLocks/>
          </p:cNvSpPr>
          <p:nvPr/>
        </p:nvSpPr>
        <p:spPr>
          <a:xfrm>
            <a:off x="5586679" y="6565084"/>
            <a:ext cx="1015470" cy="16823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z="800">
                <a:solidFill>
                  <a:prstClr val="white"/>
                </a:solidFill>
                <a:latin typeface="Adobe Clean"/>
              </a:rPr>
              <a:pPr algn="ctr"/>
              <a:t>230</a:t>
            </a:fld>
            <a:endParaRPr lang="en-US" sz="800" dirty="0">
              <a:solidFill>
                <a:prstClr val="white"/>
              </a:solidFill>
              <a:latin typeface="Adobe Clean"/>
            </a:endParaRPr>
          </a:p>
        </p:txBody>
      </p:sp>
    </p:spTree>
    <p:extLst>
      <p:ext uri="{BB962C8B-B14F-4D97-AF65-F5344CB8AC3E}">
        <p14:creationId xmlns:p14="http://schemas.microsoft.com/office/powerpoint/2010/main" val="389684679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0DDA6-DE8C-4019-8CEB-876D02E91855}"/>
              </a:ext>
            </a:extLst>
          </p:cNvPr>
          <p:cNvSpPr>
            <a:spLocks noGrp="1"/>
          </p:cNvSpPr>
          <p:nvPr>
            <p:ph type="title"/>
          </p:nvPr>
        </p:nvSpPr>
        <p:spPr>
          <a:xfrm>
            <a:off x="320040" y="296432"/>
            <a:ext cx="11579385" cy="625475"/>
          </a:xfrm>
        </p:spPr>
        <p:txBody>
          <a:bodyPr/>
          <a:lstStyle/>
          <a:p>
            <a:r>
              <a:rPr lang="en-US" dirty="0"/>
              <a:t>IMS Architecture</a:t>
            </a:r>
          </a:p>
        </p:txBody>
      </p:sp>
      <p:pic>
        <p:nvPicPr>
          <p:cNvPr id="4" name="Picture 3">
            <a:extLst>
              <a:ext uri="{FF2B5EF4-FFF2-40B4-BE49-F238E27FC236}">
                <a16:creationId xmlns:a16="http://schemas.microsoft.com/office/drawing/2014/main" id="{2220B809-FBA7-4C59-8AA2-0B07D7B51324}"/>
              </a:ext>
            </a:extLst>
          </p:cNvPr>
          <p:cNvPicPr>
            <a:picLocks noChangeAspect="1"/>
          </p:cNvPicPr>
          <p:nvPr/>
        </p:nvPicPr>
        <p:blipFill>
          <a:blip r:embed="rId2"/>
          <a:stretch>
            <a:fillRect/>
          </a:stretch>
        </p:blipFill>
        <p:spPr>
          <a:xfrm>
            <a:off x="2347274" y="1047392"/>
            <a:ext cx="7315165" cy="5109452"/>
          </a:xfrm>
          <a:prstGeom prst="rect">
            <a:avLst/>
          </a:prstGeom>
        </p:spPr>
      </p:pic>
    </p:spTree>
    <p:extLst>
      <p:ext uri="{BB962C8B-B14F-4D97-AF65-F5344CB8AC3E}">
        <p14:creationId xmlns:p14="http://schemas.microsoft.com/office/powerpoint/2010/main" val="265643818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09672-9789-EE42-881D-AB61CF8878FE}"/>
              </a:ext>
            </a:extLst>
          </p:cNvPr>
          <p:cNvSpPr>
            <a:spLocks noGrp="1"/>
          </p:cNvSpPr>
          <p:nvPr>
            <p:ph type="title"/>
          </p:nvPr>
        </p:nvSpPr>
        <p:spPr>
          <a:xfrm>
            <a:off x="320040" y="296432"/>
            <a:ext cx="11579385" cy="625475"/>
          </a:xfrm>
        </p:spPr>
        <p:txBody>
          <a:bodyPr/>
          <a:lstStyle/>
          <a:p>
            <a:r>
              <a:rPr lang="en-US" dirty="0"/>
              <a:t>User Sync Tool (UST) – Create/Manage users with Active Directory</a:t>
            </a:r>
          </a:p>
        </p:txBody>
      </p:sp>
      <p:sp>
        <p:nvSpPr>
          <p:cNvPr id="3" name="Slide Number Placeholder 2">
            <a:extLst>
              <a:ext uri="{FF2B5EF4-FFF2-40B4-BE49-F238E27FC236}">
                <a16:creationId xmlns:a16="http://schemas.microsoft.com/office/drawing/2014/main" id="{15E4891C-3E71-494B-A84B-D56AADFD9B20}"/>
              </a:ext>
            </a:extLst>
          </p:cNvPr>
          <p:cNvSpPr>
            <a:spLocks noGrp="1"/>
          </p:cNvSpPr>
          <p:nvPr>
            <p:ph type="sldNum" sz="quarter" idx="4294967295"/>
          </p:nvPr>
        </p:nvSpPr>
        <p:spPr>
          <a:xfrm>
            <a:off x="0" y="0"/>
            <a:ext cx="0" cy="0"/>
          </a:xfrm>
        </p:spPr>
        <p:txBody>
          <a:bodyPr/>
          <a:lstStyle/>
          <a:p>
            <a:pPr algn="ctr"/>
            <a:fld id="{90156F56-D5AE-4C6F-B826-C69D1BC521BB}" type="slidenum">
              <a:rPr lang="en-US" smtClean="0"/>
              <a:pPr algn="ctr"/>
              <a:t>232</a:t>
            </a:fld>
            <a:endParaRPr lang="en-US" dirty="0"/>
          </a:p>
        </p:txBody>
      </p:sp>
      <p:pic>
        <p:nvPicPr>
          <p:cNvPr id="5" name="Picture 4" descr="A screenshot of a cell phone&#10;&#10;Description automatically generated">
            <a:extLst>
              <a:ext uri="{FF2B5EF4-FFF2-40B4-BE49-F238E27FC236}">
                <a16:creationId xmlns:a16="http://schemas.microsoft.com/office/drawing/2014/main" id="{76CEF6CE-D60B-C24F-9E2A-A4DFD3360691}"/>
              </a:ext>
            </a:extLst>
          </p:cNvPr>
          <p:cNvPicPr>
            <a:picLocks noChangeAspect="1"/>
          </p:cNvPicPr>
          <p:nvPr/>
        </p:nvPicPr>
        <p:blipFill>
          <a:blip r:embed="rId3"/>
          <a:stretch>
            <a:fillRect/>
          </a:stretch>
        </p:blipFill>
        <p:spPr>
          <a:xfrm>
            <a:off x="1104900" y="1625600"/>
            <a:ext cx="10020300" cy="4305300"/>
          </a:xfrm>
          <a:prstGeom prst="rect">
            <a:avLst/>
          </a:prstGeom>
        </p:spPr>
      </p:pic>
    </p:spTree>
    <p:extLst>
      <p:ext uri="{BB962C8B-B14F-4D97-AF65-F5344CB8AC3E}">
        <p14:creationId xmlns:p14="http://schemas.microsoft.com/office/powerpoint/2010/main" val="427818404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08B638-54E6-1343-9B0C-C1343FA12360}"/>
              </a:ext>
            </a:extLst>
          </p:cNvPr>
          <p:cNvSpPr>
            <a:spLocks noGrp="1"/>
          </p:cNvSpPr>
          <p:nvPr>
            <p:ph idx="1"/>
          </p:nvPr>
        </p:nvSpPr>
        <p:spPr>
          <a:xfrm>
            <a:off x="320040" y="1073672"/>
            <a:ext cx="11579384" cy="5181600"/>
          </a:xfrm>
        </p:spPr>
        <p:txBody>
          <a:bodyPr>
            <a:normAutofit/>
          </a:bodyPr>
          <a:lstStyle/>
          <a:p>
            <a:r>
              <a:rPr lang="en-US" dirty="0"/>
              <a:t>Customer onboarding to the Admin console is a prerequisite</a:t>
            </a:r>
          </a:p>
          <a:p>
            <a:r>
              <a:rPr lang="en-US" dirty="0"/>
              <a:t>Must have an IMS organization provisioned by Adobe</a:t>
            </a:r>
          </a:p>
          <a:p>
            <a:r>
              <a:rPr lang="en-US" dirty="0"/>
              <a:t>Joint effort between AMS and customers</a:t>
            </a:r>
          </a:p>
          <a:p>
            <a:r>
              <a:rPr lang="en-US" dirty="0"/>
              <a:t>Support for local and IMS authentication</a:t>
            </a:r>
          </a:p>
        </p:txBody>
      </p:sp>
      <p:sp>
        <p:nvSpPr>
          <p:cNvPr id="2" name="Title 1">
            <a:extLst>
              <a:ext uri="{FF2B5EF4-FFF2-40B4-BE49-F238E27FC236}">
                <a16:creationId xmlns:a16="http://schemas.microsoft.com/office/drawing/2014/main" id="{FA402F56-F47E-AC42-B487-BF6FC5DFA019}"/>
              </a:ext>
            </a:extLst>
          </p:cNvPr>
          <p:cNvSpPr>
            <a:spLocks noGrp="1"/>
          </p:cNvSpPr>
          <p:nvPr>
            <p:ph type="title"/>
          </p:nvPr>
        </p:nvSpPr>
        <p:spPr>
          <a:xfrm>
            <a:off x="320040" y="296432"/>
            <a:ext cx="11579385" cy="625475"/>
          </a:xfrm>
        </p:spPr>
        <p:txBody>
          <a:bodyPr/>
          <a:lstStyle/>
          <a:p>
            <a:r>
              <a:rPr lang="en-US" dirty="0"/>
              <a:t>Connect IMS to Experience Manager for Authentication</a:t>
            </a:r>
          </a:p>
        </p:txBody>
      </p:sp>
      <p:pic>
        <p:nvPicPr>
          <p:cNvPr id="5" name="Picture 4">
            <a:extLst>
              <a:ext uri="{FF2B5EF4-FFF2-40B4-BE49-F238E27FC236}">
                <a16:creationId xmlns:a16="http://schemas.microsoft.com/office/drawing/2014/main" id="{D3DF2BAD-A933-864F-905F-5749F48F471C}"/>
              </a:ext>
            </a:extLst>
          </p:cNvPr>
          <p:cNvPicPr>
            <a:picLocks noChangeAspect="1"/>
          </p:cNvPicPr>
          <p:nvPr/>
        </p:nvPicPr>
        <p:blipFill>
          <a:blip r:embed="rId2"/>
          <a:stretch>
            <a:fillRect/>
          </a:stretch>
        </p:blipFill>
        <p:spPr>
          <a:xfrm>
            <a:off x="6391454" y="2836116"/>
            <a:ext cx="5271187" cy="2701878"/>
          </a:xfrm>
          <a:prstGeom prst="roundRect">
            <a:avLst>
              <a:gd name="adj" fmla="val 8594"/>
            </a:avLst>
          </a:prstGeom>
          <a:solidFill>
            <a:srgbClr val="FFFFFF">
              <a:shade val="85000"/>
            </a:srgbClr>
          </a:solidFill>
          <a:ln>
            <a:solidFill>
              <a:schemeClr val="tx1">
                <a:lumMod val="50000"/>
                <a:lumOff val="50000"/>
              </a:schemeClr>
            </a:solidFill>
          </a:ln>
          <a:effectLst>
            <a:reflection blurRad="12700" stA="38000" endPos="28000" dist="5000" dir="5400000" sy="-100000" algn="bl" rotWithShape="0"/>
          </a:effectLst>
        </p:spPr>
      </p:pic>
    </p:spTree>
    <p:extLst>
      <p:ext uri="{BB962C8B-B14F-4D97-AF65-F5344CB8AC3E}">
        <p14:creationId xmlns:p14="http://schemas.microsoft.com/office/powerpoint/2010/main" val="189941638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0137DF7-A37C-4CDB-8B6B-F02F47BA7FBF}"/>
              </a:ext>
            </a:extLst>
          </p:cNvPr>
          <p:cNvSpPr>
            <a:spLocks noGrp="1"/>
          </p:cNvSpPr>
          <p:nvPr>
            <p:ph idx="1"/>
          </p:nvPr>
        </p:nvSpPr>
        <p:spPr>
          <a:xfrm>
            <a:off x="320040" y="1073672"/>
            <a:ext cx="11579384" cy="5181600"/>
          </a:xfrm>
        </p:spPr>
        <p:txBody>
          <a:bodyPr>
            <a:normAutofit/>
          </a:bodyPr>
          <a:lstStyle/>
          <a:p>
            <a:r>
              <a:rPr lang="en-US" dirty="0"/>
              <a:t>Basic rules to secure a website:</a:t>
            </a:r>
          </a:p>
          <a:p>
            <a:pPr lvl="1"/>
            <a:r>
              <a:rPr lang="en-US" dirty="0"/>
              <a:t>Make available as little information about your system as required</a:t>
            </a:r>
          </a:p>
          <a:p>
            <a:pPr lvl="1"/>
            <a:r>
              <a:rPr lang="en-US" dirty="0"/>
              <a:t>Emphasize access restriction and correct access implementation</a:t>
            </a:r>
          </a:p>
          <a:p>
            <a:pPr lvl="1"/>
            <a:r>
              <a:rPr lang="en-US" dirty="0"/>
              <a:t>Filter out invalid requests as early as possible, </a:t>
            </a:r>
            <a:r>
              <a:rPr lang="en-US" dirty="0" err="1"/>
              <a:t>e.g</a:t>
            </a:r>
            <a:r>
              <a:rPr lang="en-US" dirty="0"/>
              <a:t>, on firewall, web server or, dispatcher</a:t>
            </a:r>
          </a:p>
          <a:p>
            <a:pPr lvl="1"/>
            <a:r>
              <a:rPr lang="en-US" dirty="0"/>
              <a:t>Do not trust any information coming from the user or from an author to be safe</a:t>
            </a:r>
          </a:p>
          <a:p>
            <a:r>
              <a:rPr lang="en-US" dirty="0"/>
              <a:t>Use service-based authentication for servlets</a:t>
            </a:r>
          </a:p>
          <a:p>
            <a:r>
              <a:rPr lang="en-US" dirty="0"/>
              <a:t>Generalized use of Adobe IDs for accessing the AEM Cloud Service</a:t>
            </a:r>
          </a:p>
          <a:p>
            <a:endParaRPr lang="en-US" dirty="0"/>
          </a:p>
          <a:p>
            <a:endParaRPr lang="en-US" dirty="0"/>
          </a:p>
        </p:txBody>
      </p:sp>
      <p:sp>
        <p:nvSpPr>
          <p:cNvPr id="4" name="Title 3">
            <a:extLst>
              <a:ext uri="{FF2B5EF4-FFF2-40B4-BE49-F238E27FC236}">
                <a16:creationId xmlns:a16="http://schemas.microsoft.com/office/drawing/2014/main" id="{D40D60AB-11C0-2740-863C-679402CDFFC8}"/>
              </a:ext>
            </a:extLst>
          </p:cNvPr>
          <p:cNvSpPr>
            <a:spLocks noGrp="1"/>
          </p:cNvSpPr>
          <p:nvPr>
            <p:ph type="title"/>
          </p:nvPr>
        </p:nvSpPr>
        <p:spPr/>
        <p:txBody>
          <a:bodyPr/>
          <a:lstStyle/>
          <a:p>
            <a:r>
              <a:rPr lang="en-US" dirty="0"/>
              <a:t>Key Takeaways</a:t>
            </a:r>
          </a:p>
        </p:txBody>
      </p:sp>
    </p:spTree>
    <p:extLst>
      <p:ext uri="{BB962C8B-B14F-4D97-AF65-F5344CB8AC3E}">
        <p14:creationId xmlns:p14="http://schemas.microsoft.com/office/powerpoint/2010/main" val="2684479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 y="1073672"/>
            <a:ext cx="11579384" cy="5181600"/>
          </a:xfrm>
        </p:spPr>
        <p:txBody>
          <a:bodyPr>
            <a:normAutofit/>
          </a:bodyPr>
          <a:lstStyle/>
          <a:p>
            <a:r>
              <a:rPr lang="en-US" dirty="0"/>
              <a:t>Whitepaper</a:t>
            </a:r>
          </a:p>
          <a:p>
            <a:pPr lvl="1"/>
            <a:r>
              <a:rPr lang="en-US" dirty="0">
                <a:hlinkClick r:id="rId3"/>
              </a:rPr>
              <a:t>https://www.adobe.com/content/dam/acom/en/security/pdfs/adobe-aem-managed-services-security.pdf</a:t>
            </a:r>
            <a:r>
              <a:rPr lang="en-US" dirty="0"/>
              <a:t> </a:t>
            </a:r>
          </a:p>
          <a:p>
            <a:endParaRPr lang="en-US" dirty="0"/>
          </a:p>
          <a:p>
            <a:r>
              <a:rPr lang="en-US" dirty="0"/>
              <a:t>IMS support for AEM Cloud Service</a:t>
            </a:r>
          </a:p>
          <a:p>
            <a:pPr lvl="1"/>
            <a:r>
              <a:rPr lang="en-US" dirty="0">
                <a:hlinkClick r:id="rId4"/>
              </a:rPr>
              <a:t>https://docs.adobe.com/content/help/en/experience-manager-cloud-service/security/ims-support.html</a:t>
            </a:r>
            <a:endParaRPr lang="en-US" dirty="0"/>
          </a:p>
        </p:txBody>
      </p:sp>
      <p:sp>
        <p:nvSpPr>
          <p:cNvPr id="2" name="Title 1"/>
          <p:cNvSpPr>
            <a:spLocks noGrp="1"/>
          </p:cNvSpPr>
          <p:nvPr>
            <p:ph type="title"/>
          </p:nvPr>
        </p:nvSpPr>
        <p:spPr>
          <a:xfrm>
            <a:off x="320040" y="296432"/>
            <a:ext cx="11579385" cy="625475"/>
          </a:xfrm>
        </p:spPr>
        <p:txBody>
          <a:bodyPr vert="horz" lIns="91440" tIns="45720" rIns="91440" bIns="45720" rtlCol="0" anchor="ctr">
            <a:normAutofit/>
          </a:bodyPr>
          <a:lstStyle/>
          <a:p>
            <a:r>
              <a:rPr lang="en-US" dirty="0"/>
              <a:t>Resources</a:t>
            </a:r>
          </a:p>
        </p:txBody>
      </p:sp>
      <p:sp>
        <p:nvSpPr>
          <p:cNvPr id="4" name="Slide Number Placeholder 3"/>
          <p:cNvSpPr>
            <a:spLocks noGrp="1"/>
          </p:cNvSpPr>
          <p:nvPr>
            <p:ph type="sldNum" sz="quarter" idx="4294967295"/>
          </p:nvPr>
        </p:nvSpPr>
        <p:spPr>
          <a:xfrm>
            <a:off x="0" y="6565900"/>
            <a:ext cx="1016000" cy="168275"/>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235</a:t>
            </a:fld>
            <a:endParaRPr lang="en-US" dirty="0"/>
          </a:p>
        </p:txBody>
      </p:sp>
    </p:spTree>
    <p:extLst>
      <p:ext uri="{BB962C8B-B14F-4D97-AF65-F5344CB8AC3E}">
        <p14:creationId xmlns:p14="http://schemas.microsoft.com/office/powerpoint/2010/main" val="52167740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8FB044-CE9A-0B43-9B77-8D74C654F765}"/>
              </a:ext>
            </a:extLst>
          </p:cNvPr>
          <p:cNvSpPr>
            <a:spLocks noGrp="1"/>
          </p:cNvSpPr>
          <p:nvPr>
            <p:ph type="ctrTitle"/>
          </p:nvPr>
        </p:nvSpPr>
        <p:spPr/>
        <p:txBody>
          <a:bodyPr/>
          <a:lstStyle/>
          <a:p>
            <a:r>
              <a:rPr lang="en-US" dirty="0"/>
              <a:t>JCR Model, Queries and Indexes</a:t>
            </a:r>
          </a:p>
        </p:txBody>
      </p:sp>
      <p:sp>
        <p:nvSpPr>
          <p:cNvPr id="4" name="Subtitle 3">
            <a:extLst>
              <a:ext uri="{FF2B5EF4-FFF2-40B4-BE49-F238E27FC236}">
                <a16:creationId xmlns:a16="http://schemas.microsoft.com/office/drawing/2014/main" id="{0F8FD97D-343F-8D46-820E-13F9FFB5D13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866309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 y="1073672"/>
            <a:ext cx="11579384" cy="5181600"/>
          </a:xfrm>
        </p:spPr>
        <p:txBody>
          <a:bodyPr>
            <a:normAutofit/>
          </a:bodyPr>
          <a:lstStyle/>
          <a:p>
            <a:r>
              <a:rPr lang="en-US" dirty="0"/>
              <a:t>A JCR repository:</a:t>
            </a:r>
          </a:p>
          <a:p>
            <a:pPr lvl="1"/>
            <a:r>
              <a:rPr lang="en-US" dirty="0"/>
              <a:t>Is hierarchical </a:t>
            </a:r>
          </a:p>
          <a:p>
            <a:pPr lvl="1"/>
            <a:r>
              <a:rPr lang="en-US" dirty="0"/>
              <a:t>Is flexible</a:t>
            </a:r>
          </a:p>
          <a:p>
            <a:pPr lvl="1"/>
            <a:r>
              <a:rPr lang="en-US" dirty="0"/>
              <a:t>Uses a standard Java API</a:t>
            </a:r>
          </a:p>
          <a:p>
            <a:pPr lvl="1"/>
            <a:r>
              <a:rPr lang="en-US" dirty="0"/>
              <a:t>Abstracts where the information is really stored</a:t>
            </a:r>
          </a:p>
          <a:p>
            <a:pPr lvl="1"/>
            <a:r>
              <a:rPr lang="en-US" dirty="0"/>
              <a:t>Supports queries and full-text search</a:t>
            </a:r>
          </a:p>
          <a:p>
            <a:endParaRPr lang="en-US" dirty="0"/>
          </a:p>
          <a:p>
            <a:pPr lvl="1"/>
            <a:endParaRPr lang="en-US" dirty="0"/>
          </a:p>
        </p:txBody>
      </p:sp>
      <p:sp>
        <p:nvSpPr>
          <p:cNvPr id="2" name="Title 1"/>
          <p:cNvSpPr>
            <a:spLocks noGrp="1"/>
          </p:cNvSpPr>
          <p:nvPr>
            <p:ph type="title"/>
          </p:nvPr>
        </p:nvSpPr>
        <p:spPr>
          <a:xfrm>
            <a:off x="320040" y="296432"/>
            <a:ext cx="11579385" cy="625475"/>
          </a:xfrm>
        </p:spPr>
        <p:txBody>
          <a:bodyPr/>
          <a:lstStyle/>
          <a:p>
            <a:r>
              <a:rPr lang="en-US" dirty="0"/>
              <a:t>Explaining the JCR Model</a:t>
            </a:r>
          </a:p>
        </p:txBody>
      </p:sp>
      <p:sp>
        <p:nvSpPr>
          <p:cNvPr id="4" name="Slide Number Placeholder 3"/>
          <p:cNvSpPr>
            <a:spLocks noGrp="1"/>
          </p:cNvSpPr>
          <p:nvPr>
            <p:ph type="sldNum" sz="quarter" idx="4294967295"/>
          </p:nvPr>
        </p:nvSpPr>
        <p:spPr>
          <a:xfrm>
            <a:off x="0" y="6565900"/>
            <a:ext cx="1016000" cy="168275"/>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237</a:t>
            </a:fld>
            <a:endParaRPr lang="en-US" dirty="0"/>
          </a:p>
        </p:txBody>
      </p:sp>
    </p:spTree>
    <p:extLst>
      <p:ext uri="{BB962C8B-B14F-4D97-AF65-F5344CB8AC3E}">
        <p14:creationId xmlns:p14="http://schemas.microsoft.com/office/powerpoint/2010/main" val="315280599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 y="1073672"/>
            <a:ext cx="11579384" cy="5181600"/>
          </a:xfrm>
        </p:spPr>
        <p:txBody>
          <a:bodyPr>
            <a:normAutofit/>
          </a:bodyPr>
          <a:lstStyle/>
          <a:p>
            <a:r>
              <a:rPr lang="en-US" dirty="0"/>
              <a:t>The JCR Model is a tree of nodes and properties</a:t>
            </a:r>
          </a:p>
          <a:p>
            <a:pPr lvl="1"/>
            <a:r>
              <a:rPr lang="en-US" dirty="0"/>
              <a:t>Nodes are addressed as a path that, similar to file system paths</a:t>
            </a:r>
          </a:p>
          <a:p>
            <a:pPr lvl="1"/>
            <a:r>
              <a:rPr lang="en-US" dirty="0"/>
              <a:t>Used to organize the content in hierarchical form</a:t>
            </a:r>
          </a:p>
          <a:p>
            <a:endParaRPr lang="en-US" dirty="0"/>
          </a:p>
          <a:p>
            <a:r>
              <a:rPr lang="en-US" dirty="0"/>
              <a:t>Nodes provide the structure</a:t>
            </a:r>
          </a:p>
          <a:p>
            <a:r>
              <a:rPr lang="en-US" dirty="0"/>
              <a:t>Properties store the actual data </a:t>
            </a:r>
          </a:p>
          <a:p>
            <a:pPr lvl="1"/>
            <a:r>
              <a:rPr lang="en-US" dirty="0"/>
              <a:t>simple types (such as string, Boolean, etc.)</a:t>
            </a:r>
          </a:p>
          <a:p>
            <a:pPr lvl="1"/>
            <a:r>
              <a:rPr lang="en-US" dirty="0"/>
              <a:t> binary streams for storing files of arbitrary size</a:t>
            </a:r>
          </a:p>
          <a:p>
            <a:endParaRPr lang="en-US" dirty="0"/>
          </a:p>
        </p:txBody>
      </p:sp>
      <p:sp>
        <p:nvSpPr>
          <p:cNvPr id="2" name="Title 1"/>
          <p:cNvSpPr>
            <a:spLocks noGrp="1"/>
          </p:cNvSpPr>
          <p:nvPr>
            <p:ph type="title"/>
          </p:nvPr>
        </p:nvSpPr>
        <p:spPr>
          <a:xfrm>
            <a:off x="320040" y="296432"/>
            <a:ext cx="11579385" cy="625475"/>
          </a:xfrm>
        </p:spPr>
        <p:txBody>
          <a:bodyPr/>
          <a:lstStyle/>
          <a:p>
            <a:r>
              <a:rPr lang="en-US" dirty="0"/>
              <a:t>JCR Model: Nodes and Properties</a:t>
            </a:r>
          </a:p>
        </p:txBody>
      </p:sp>
      <p:sp>
        <p:nvSpPr>
          <p:cNvPr id="4" name="Slide Number Placeholder 3"/>
          <p:cNvSpPr>
            <a:spLocks noGrp="1"/>
          </p:cNvSpPr>
          <p:nvPr>
            <p:ph type="sldNum" sz="quarter" idx="4294967295"/>
          </p:nvPr>
        </p:nvSpPr>
        <p:spPr>
          <a:xfrm>
            <a:off x="0" y="6565900"/>
            <a:ext cx="1016000" cy="168275"/>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238</a:t>
            </a:fld>
            <a:endParaRPr lang="en-US" dirty="0"/>
          </a:p>
        </p:txBody>
      </p:sp>
    </p:spTree>
    <p:extLst>
      <p:ext uri="{BB962C8B-B14F-4D97-AF65-F5344CB8AC3E}">
        <p14:creationId xmlns:p14="http://schemas.microsoft.com/office/powerpoint/2010/main" val="103684085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 y="1073672"/>
            <a:ext cx="11579384" cy="5181600"/>
          </a:xfrm>
        </p:spPr>
        <p:txBody>
          <a:bodyPr>
            <a:normAutofit/>
          </a:bodyPr>
          <a:lstStyle/>
          <a:p>
            <a:pPr lvl="0"/>
            <a:r>
              <a:rPr lang="en-US" dirty="0"/>
              <a:t>Query (</a:t>
            </a:r>
            <a:r>
              <a:rPr lang="en-US" dirty="0" err="1"/>
              <a:t>XPath</a:t>
            </a:r>
            <a:r>
              <a:rPr lang="en-US" dirty="0"/>
              <a:t>, SQL, JQL)</a:t>
            </a:r>
          </a:p>
          <a:p>
            <a:pPr lvl="0"/>
            <a:r>
              <a:rPr lang="en-US" dirty="0"/>
              <a:t>Export/import (XML)</a:t>
            </a:r>
          </a:p>
          <a:p>
            <a:pPr lvl="0"/>
            <a:r>
              <a:rPr lang="en-US" dirty="0"/>
              <a:t>Referential integrity</a:t>
            </a:r>
          </a:p>
          <a:p>
            <a:pPr lvl="0"/>
            <a:r>
              <a:rPr lang="en-US" dirty="0"/>
              <a:t>Authentication</a:t>
            </a:r>
          </a:p>
          <a:p>
            <a:pPr lvl="0"/>
            <a:r>
              <a:rPr lang="en-US" dirty="0"/>
              <a:t>Access control</a:t>
            </a:r>
          </a:p>
          <a:p>
            <a:pPr lvl="0"/>
            <a:r>
              <a:rPr lang="en-US" dirty="0"/>
              <a:t>Versioning</a:t>
            </a:r>
          </a:p>
          <a:p>
            <a:pPr lvl="0"/>
            <a:r>
              <a:rPr lang="en-US" dirty="0"/>
              <a:t>Observation</a:t>
            </a:r>
          </a:p>
          <a:p>
            <a:pPr lvl="0"/>
            <a:r>
              <a:rPr lang="en-US" dirty="0"/>
              <a:t>Locking and transactions (JTA)</a:t>
            </a:r>
          </a:p>
          <a:p>
            <a:endParaRPr lang="en-US" dirty="0"/>
          </a:p>
        </p:txBody>
      </p:sp>
      <p:sp>
        <p:nvSpPr>
          <p:cNvPr id="2" name="Title 1"/>
          <p:cNvSpPr>
            <a:spLocks noGrp="1"/>
          </p:cNvSpPr>
          <p:nvPr>
            <p:ph type="title"/>
          </p:nvPr>
        </p:nvSpPr>
        <p:spPr>
          <a:xfrm>
            <a:off x="320040" y="296432"/>
            <a:ext cx="11579385" cy="625475"/>
          </a:xfrm>
        </p:spPr>
        <p:txBody>
          <a:bodyPr/>
          <a:lstStyle/>
          <a:p>
            <a:r>
              <a:rPr lang="en-US" dirty="0"/>
              <a:t>JCR Content Services</a:t>
            </a:r>
          </a:p>
        </p:txBody>
      </p:sp>
      <p:sp>
        <p:nvSpPr>
          <p:cNvPr id="4" name="Slide Number Placeholder 3"/>
          <p:cNvSpPr>
            <a:spLocks noGrp="1"/>
          </p:cNvSpPr>
          <p:nvPr>
            <p:ph type="sldNum" sz="quarter" idx="4294967295"/>
          </p:nvPr>
        </p:nvSpPr>
        <p:spPr>
          <a:xfrm>
            <a:off x="0" y="6565900"/>
            <a:ext cx="1016000" cy="168275"/>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239</a:t>
            </a:fld>
            <a:endParaRPr lang="en-US" dirty="0"/>
          </a:p>
        </p:txBody>
      </p:sp>
    </p:spTree>
    <p:extLst>
      <p:ext uri="{BB962C8B-B14F-4D97-AF65-F5344CB8AC3E}">
        <p14:creationId xmlns:p14="http://schemas.microsoft.com/office/powerpoint/2010/main" val="22791881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296432"/>
            <a:ext cx="11579385" cy="625475"/>
          </a:xfrm>
        </p:spPr>
        <p:txBody>
          <a:bodyPr/>
          <a:lstStyle/>
          <a:p>
            <a:r>
              <a:rPr lang="en-US" dirty="0"/>
              <a:t>Understanding the Repository Structure</a:t>
            </a:r>
          </a:p>
        </p:txBody>
      </p:sp>
      <p:sp>
        <p:nvSpPr>
          <p:cNvPr id="10" name="Content Placeholder 9"/>
          <p:cNvSpPr>
            <a:spLocks noGrp="1"/>
          </p:cNvSpPr>
          <p:nvPr>
            <p:ph idx="1"/>
          </p:nvPr>
        </p:nvSpPr>
        <p:spPr>
          <a:xfrm>
            <a:off x="320040" y="1073672"/>
            <a:ext cx="5774373" cy="5181600"/>
          </a:xfrm>
        </p:spPr>
        <p:txBody>
          <a:bodyPr/>
          <a:lstStyle/>
          <a:p>
            <a:pPr lvl="1"/>
            <a:r>
              <a:rPr lang="en-US" dirty="0"/>
              <a:t>/apps</a:t>
            </a:r>
          </a:p>
          <a:p>
            <a:pPr lvl="1"/>
            <a:r>
              <a:rPr lang="en-US" dirty="0"/>
              <a:t>/libs</a:t>
            </a:r>
          </a:p>
          <a:p>
            <a:pPr lvl="1"/>
            <a:r>
              <a:rPr lang="en-US" dirty="0"/>
              <a:t>/conf</a:t>
            </a:r>
          </a:p>
          <a:p>
            <a:pPr lvl="1"/>
            <a:r>
              <a:rPr lang="en-US" dirty="0"/>
              <a:t>/content</a:t>
            </a:r>
          </a:p>
          <a:p>
            <a:pPr lvl="1"/>
            <a:r>
              <a:rPr lang="en-US" dirty="0"/>
              <a:t>/</a:t>
            </a:r>
            <a:r>
              <a:rPr lang="en-US" dirty="0" err="1"/>
              <a:t>etc</a:t>
            </a:r>
            <a:endParaRPr lang="en-US" dirty="0"/>
          </a:p>
          <a:p>
            <a:pPr lvl="1"/>
            <a:r>
              <a:rPr lang="en-US" dirty="0"/>
              <a:t>/</a:t>
            </a:r>
            <a:r>
              <a:rPr lang="en-US" dirty="0" err="1"/>
              <a:t>oak:index</a:t>
            </a:r>
            <a:endParaRPr lang="en-US" dirty="0"/>
          </a:p>
          <a:p>
            <a:pPr lvl="1"/>
            <a:r>
              <a:rPr lang="en-US" dirty="0"/>
              <a:t>/home</a:t>
            </a:r>
          </a:p>
          <a:p>
            <a:pPr lvl="1"/>
            <a:r>
              <a:rPr lang="en-US" dirty="0"/>
              <a:t>/</a:t>
            </a:r>
            <a:r>
              <a:rPr lang="en-US" dirty="0" err="1"/>
              <a:t>tmp</a:t>
            </a:r>
            <a:endParaRPr lang="en-US" dirty="0"/>
          </a:p>
          <a:p>
            <a:pPr lvl="1"/>
            <a:r>
              <a:rPr lang="en-US" dirty="0"/>
              <a:t>/</a:t>
            </a:r>
            <a:r>
              <a:rPr lang="en-US" dirty="0" err="1"/>
              <a:t>var</a:t>
            </a:r>
            <a:endParaRPr lang="en-US" dirty="0"/>
          </a:p>
          <a:p>
            <a:endParaRPr lang="en-US" dirty="0"/>
          </a:p>
        </p:txBody>
      </p:sp>
      <p:sp>
        <p:nvSpPr>
          <p:cNvPr id="4" name="Slide Number Placeholder 3"/>
          <p:cNvSpPr>
            <a:spLocks noGrp="1"/>
          </p:cNvSpPr>
          <p:nvPr>
            <p:ph type="sldNum" sz="quarter" idx="4294967295"/>
          </p:nvPr>
        </p:nvSpPr>
        <p:spPr>
          <a:xfrm>
            <a:off x="0" y="6565900"/>
            <a:ext cx="1016000" cy="168275"/>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24</a:t>
            </a:fld>
            <a:endParaRPr lang="en-US" sz="1799" kern="0" dirty="0">
              <a:solidFill>
                <a:sysClr val="windowText" lastClr="000000"/>
              </a:solidFill>
            </a:endParaRPr>
          </a:p>
        </p:txBody>
      </p:sp>
      <p:pic>
        <p:nvPicPr>
          <p:cNvPr id="11" name="Picture 10"/>
          <p:cNvPicPr>
            <a:picLocks noChangeAspect="1"/>
          </p:cNvPicPr>
          <p:nvPr/>
        </p:nvPicPr>
        <p:blipFill rotWithShape="1">
          <a:blip r:embed="rId3"/>
          <a:srcRect r="1652" b="3044"/>
          <a:stretch/>
        </p:blipFill>
        <p:spPr>
          <a:xfrm>
            <a:off x="5159268" y="1082675"/>
            <a:ext cx="5789693" cy="4618640"/>
          </a:xfrm>
          <a:prstGeom prst="rect">
            <a:avLst/>
          </a:prstGeom>
        </p:spPr>
      </p:pic>
    </p:spTree>
    <p:extLst>
      <p:ext uri="{BB962C8B-B14F-4D97-AF65-F5344CB8AC3E}">
        <p14:creationId xmlns:p14="http://schemas.microsoft.com/office/powerpoint/2010/main" val="253872536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26E4D-BA4D-6D45-BD75-7B7930555AA7}"/>
              </a:ext>
            </a:extLst>
          </p:cNvPr>
          <p:cNvSpPr>
            <a:spLocks noGrp="1"/>
          </p:cNvSpPr>
          <p:nvPr>
            <p:ph type="title"/>
          </p:nvPr>
        </p:nvSpPr>
        <p:spPr>
          <a:xfrm>
            <a:off x="320040" y="296432"/>
            <a:ext cx="11579385" cy="625475"/>
          </a:xfrm>
        </p:spPr>
        <p:txBody>
          <a:bodyPr/>
          <a:lstStyle/>
          <a:p>
            <a:r>
              <a:rPr lang="en-US" dirty="0"/>
              <a:t>Query execution in Apache Jackrabbit Oak</a:t>
            </a:r>
          </a:p>
        </p:txBody>
      </p:sp>
      <p:pic>
        <p:nvPicPr>
          <p:cNvPr id="2050" name="Picture 2" descr="chlimage_1-148">
            <a:extLst>
              <a:ext uri="{FF2B5EF4-FFF2-40B4-BE49-F238E27FC236}">
                <a16:creationId xmlns:a16="http://schemas.microsoft.com/office/drawing/2014/main" id="{7F3F4E7A-5C90-3C44-9953-8EE4AD479E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0199" y="1668379"/>
            <a:ext cx="9736920" cy="4361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624245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67AC85A-45BF-F547-818E-45D88D2406BB}"/>
              </a:ext>
            </a:extLst>
          </p:cNvPr>
          <p:cNvSpPr>
            <a:spLocks noGrp="1"/>
          </p:cNvSpPr>
          <p:nvPr>
            <p:ph idx="1"/>
          </p:nvPr>
        </p:nvSpPr>
        <p:spPr/>
        <p:txBody>
          <a:bodyPr/>
          <a:lstStyle/>
          <a:p>
            <a:r>
              <a:rPr lang="en-US" dirty="0"/>
              <a:t>There are 3 main classifications of slow queries in Experience Manager , listed by severity:</a:t>
            </a:r>
          </a:p>
          <a:p>
            <a:pPr marL="275851" lvl="1" indent="0">
              <a:spcAft>
                <a:spcPts val="700"/>
              </a:spcAft>
              <a:buNone/>
            </a:pPr>
            <a:r>
              <a:rPr lang="en-US" b="1" dirty="0"/>
              <a:t>Index-less queries</a:t>
            </a:r>
            <a:endParaRPr lang="en-US" dirty="0"/>
          </a:p>
          <a:p>
            <a:pPr lvl="2">
              <a:spcAft>
                <a:spcPts val="700"/>
              </a:spcAft>
            </a:pPr>
            <a:r>
              <a:rPr lang="en-US" dirty="0"/>
              <a:t>Queries that do </a:t>
            </a:r>
            <a:r>
              <a:rPr lang="en-US" b="1" dirty="0"/>
              <a:t>not</a:t>
            </a:r>
            <a:r>
              <a:rPr lang="en-US" dirty="0"/>
              <a:t> resolve to an index and traverse the JCR’s contents to collect results</a:t>
            </a:r>
          </a:p>
          <a:p>
            <a:pPr marL="275851" lvl="1" indent="0">
              <a:spcAft>
                <a:spcPts val="700"/>
              </a:spcAft>
              <a:buNone/>
            </a:pPr>
            <a:r>
              <a:rPr lang="en-US" b="1" dirty="0"/>
              <a:t>Poorly restricted (or scoped) queries</a:t>
            </a:r>
            <a:endParaRPr lang="en-US" dirty="0"/>
          </a:p>
          <a:p>
            <a:pPr lvl="2">
              <a:spcAft>
                <a:spcPts val="700"/>
              </a:spcAft>
            </a:pPr>
            <a:r>
              <a:rPr lang="en-US" dirty="0"/>
              <a:t>Queries that resolve to an index, but must traverse all index entries to collect results</a:t>
            </a:r>
          </a:p>
          <a:p>
            <a:pPr marL="275851" lvl="1" indent="0">
              <a:spcAft>
                <a:spcPts val="700"/>
              </a:spcAft>
              <a:buNone/>
            </a:pPr>
            <a:r>
              <a:rPr lang="en-US" b="1" dirty="0"/>
              <a:t>Large result set queries</a:t>
            </a:r>
            <a:endParaRPr lang="en-US" dirty="0"/>
          </a:p>
          <a:p>
            <a:pPr lvl="2">
              <a:spcAft>
                <a:spcPts val="700"/>
              </a:spcAft>
            </a:pPr>
            <a:r>
              <a:rPr lang="en-US" dirty="0"/>
              <a:t>Queries that return very large numbers of results</a:t>
            </a:r>
          </a:p>
          <a:p>
            <a:endParaRPr lang="en-US" dirty="0"/>
          </a:p>
        </p:txBody>
      </p:sp>
      <p:sp>
        <p:nvSpPr>
          <p:cNvPr id="3" name="Title 2">
            <a:extLst>
              <a:ext uri="{FF2B5EF4-FFF2-40B4-BE49-F238E27FC236}">
                <a16:creationId xmlns:a16="http://schemas.microsoft.com/office/drawing/2014/main" id="{4A0AAA90-E126-E242-B1C4-D4D1B3ED2D45}"/>
              </a:ext>
            </a:extLst>
          </p:cNvPr>
          <p:cNvSpPr>
            <a:spLocks noGrp="1"/>
          </p:cNvSpPr>
          <p:nvPr>
            <p:ph type="title"/>
          </p:nvPr>
        </p:nvSpPr>
        <p:spPr/>
        <p:txBody>
          <a:bodyPr/>
          <a:lstStyle/>
          <a:p>
            <a:r>
              <a:rPr lang="en-US" dirty="0"/>
              <a:t>Slow Query Classifications</a:t>
            </a:r>
          </a:p>
        </p:txBody>
      </p:sp>
      <p:sp>
        <p:nvSpPr>
          <p:cNvPr id="2" name="Slide Number Placeholder 1">
            <a:extLst>
              <a:ext uri="{FF2B5EF4-FFF2-40B4-BE49-F238E27FC236}">
                <a16:creationId xmlns:a16="http://schemas.microsoft.com/office/drawing/2014/main" id="{EAADDA65-A079-D14B-A871-794E8B613D79}"/>
              </a:ext>
            </a:extLst>
          </p:cNvPr>
          <p:cNvSpPr>
            <a:spLocks noGrp="1"/>
          </p:cNvSpPr>
          <p:nvPr>
            <p:ph type="sldNum" sz="quarter" idx="4294967295"/>
          </p:nvPr>
        </p:nvSpPr>
        <p:spPr>
          <a:xfrm>
            <a:off x="0" y="0"/>
            <a:ext cx="0" cy="0"/>
          </a:xfrm>
        </p:spPr>
        <p:txBody>
          <a:bodyPr/>
          <a:lstStyle/>
          <a:p>
            <a:pPr algn="ctr"/>
            <a:fld id="{90156F56-D5AE-4C6F-B826-C69D1BC521BB}" type="slidenum">
              <a:rPr lang="en-US" smtClean="0"/>
              <a:pPr algn="ctr"/>
              <a:t>241</a:t>
            </a:fld>
            <a:endParaRPr lang="en-US" dirty="0"/>
          </a:p>
        </p:txBody>
      </p:sp>
    </p:spTree>
    <p:extLst>
      <p:ext uri="{BB962C8B-B14F-4D97-AF65-F5344CB8AC3E}">
        <p14:creationId xmlns:p14="http://schemas.microsoft.com/office/powerpoint/2010/main" val="205111686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9525" indent="0">
              <a:buNone/>
            </a:pPr>
            <a:r>
              <a:rPr lang="de-CH" b="1" dirty="0" err="1"/>
              <a:t>Efficient</a:t>
            </a:r>
            <a:r>
              <a:rPr lang="de-CH" b="1" dirty="0"/>
              <a:t>:</a:t>
            </a:r>
          </a:p>
          <a:p>
            <a:pPr marL="0" indent="0">
              <a:buNone/>
            </a:pPr>
            <a:endParaRPr lang="de-CH" dirty="0"/>
          </a:p>
          <a:p>
            <a:pPr marL="275851" lvl="1" indent="0">
              <a:spcAft>
                <a:spcPts val="700"/>
              </a:spcAft>
              <a:buNone/>
            </a:pPr>
            <a:r>
              <a:rPr lang="de-CH" dirty="0"/>
              <a:t>Simple comparison: </a:t>
            </a:r>
            <a:r>
              <a:rPr lang="de-CH" b="1" dirty="0" err="1"/>
              <a:t>sling:resourceType</a:t>
            </a:r>
            <a:r>
              <a:rPr lang="de-CH" b="1" dirty="0"/>
              <a:t> = ‘my/type’</a:t>
            </a:r>
          </a:p>
          <a:p>
            <a:pPr marL="275851" lvl="1" indent="0">
              <a:spcAft>
                <a:spcPts val="700"/>
              </a:spcAft>
              <a:buNone/>
            </a:pPr>
            <a:r>
              <a:rPr lang="de-CH" dirty="0"/>
              <a:t>Node type </a:t>
            </a:r>
            <a:r>
              <a:rPr lang="de-CH" dirty="0" err="1"/>
              <a:t>match</a:t>
            </a:r>
            <a:r>
              <a:rPr lang="de-CH" dirty="0"/>
              <a:t>:  </a:t>
            </a:r>
            <a:r>
              <a:rPr lang="de-CH" b="1" dirty="0"/>
              <a:t>//element(*, nt:hierarchyNode)</a:t>
            </a:r>
          </a:p>
          <a:p>
            <a:pPr marL="275851" lvl="1" indent="0">
              <a:spcAft>
                <a:spcPts val="700"/>
              </a:spcAft>
              <a:buNone/>
            </a:pPr>
            <a:r>
              <a:rPr lang="de-CH" dirty="0"/>
              <a:t>Simple </a:t>
            </a:r>
            <a:r>
              <a:rPr lang="de-CH" dirty="0" err="1"/>
              <a:t>fulltext</a:t>
            </a:r>
            <a:r>
              <a:rPr lang="de-CH" dirty="0"/>
              <a:t> </a:t>
            </a:r>
            <a:r>
              <a:rPr lang="de-CH" dirty="0" err="1"/>
              <a:t>search</a:t>
            </a:r>
            <a:r>
              <a:rPr lang="de-CH" dirty="0"/>
              <a:t>: </a:t>
            </a:r>
            <a:r>
              <a:rPr lang="de-CH" b="1" dirty="0" err="1"/>
              <a:t>jcr:contains</a:t>
            </a:r>
            <a:r>
              <a:rPr lang="de-CH" b="1" dirty="0"/>
              <a:t>(@jcr:title, ‘crx’)</a:t>
            </a:r>
          </a:p>
          <a:p>
            <a:pPr marL="275851" lvl="1" indent="0">
              <a:spcAft>
                <a:spcPts val="700"/>
              </a:spcAft>
              <a:buNone/>
            </a:pPr>
            <a:r>
              <a:rPr lang="de-CH" dirty="0"/>
              <a:t>Like on few </a:t>
            </a:r>
            <a:r>
              <a:rPr lang="de-CH" dirty="0" err="1"/>
              <a:t>distinct</a:t>
            </a:r>
            <a:r>
              <a:rPr lang="de-CH" dirty="0"/>
              <a:t> </a:t>
            </a:r>
            <a:r>
              <a:rPr lang="de-CH" dirty="0" err="1"/>
              <a:t>values</a:t>
            </a:r>
            <a:r>
              <a:rPr lang="de-CH" dirty="0"/>
              <a:t>: </a:t>
            </a:r>
            <a:r>
              <a:rPr lang="de-CH" b="1" dirty="0" err="1"/>
              <a:t>jcr:like</a:t>
            </a:r>
            <a:r>
              <a:rPr lang="de-CH" b="1" dirty="0"/>
              <a:t>(@jcr:mimeType, ‘%/plain’)</a:t>
            </a:r>
          </a:p>
        </p:txBody>
      </p:sp>
      <p:sp>
        <p:nvSpPr>
          <p:cNvPr id="2" name="Title 1"/>
          <p:cNvSpPr>
            <a:spLocks noGrp="1"/>
          </p:cNvSpPr>
          <p:nvPr>
            <p:ph type="title"/>
          </p:nvPr>
        </p:nvSpPr>
        <p:spPr/>
        <p:txBody>
          <a:bodyPr>
            <a:normAutofit/>
          </a:bodyPr>
          <a:lstStyle/>
          <a:p>
            <a:r>
              <a:rPr lang="de-CH" dirty="0"/>
              <a:t>Query Performance Analysis </a:t>
            </a:r>
            <a:r>
              <a:rPr lang="de-CH" dirty="0" err="1"/>
              <a:t>and</a:t>
            </a:r>
            <a:r>
              <a:rPr lang="de-CH" dirty="0"/>
              <a:t> </a:t>
            </a:r>
            <a:r>
              <a:rPr lang="de-CH" dirty="0" err="1"/>
              <a:t>Optimization</a:t>
            </a:r>
            <a:endParaRPr lang="en-US" dirty="0"/>
          </a:p>
        </p:txBody>
      </p:sp>
      <p:sp>
        <p:nvSpPr>
          <p:cNvPr id="4" name="Slide Number Placeholder 3"/>
          <p:cNvSpPr>
            <a:spLocks noGrp="1"/>
          </p:cNvSpPr>
          <p:nvPr>
            <p:ph type="sldNum" sz="quarter" idx="4294967295"/>
          </p:nvPr>
        </p:nvSpPr>
        <p:spPr>
          <a:xfrm>
            <a:off x="0" y="0"/>
            <a:ext cx="0" cy="0"/>
          </a:xfrm>
        </p:spPr>
        <p:txBody>
          <a:bodyPr/>
          <a:lstStyle/>
          <a:p>
            <a:pPr algn="ctr"/>
            <a:fld id="{90156F56-D5AE-4C6F-B826-C69D1BC521BB}" type="slidenum">
              <a:rPr lang="en-US" smtClean="0"/>
              <a:pPr algn="ctr"/>
              <a:t>242</a:t>
            </a:fld>
            <a:endParaRPr lang="en-US" dirty="0"/>
          </a:p>
        </p:txBody>
      </p:sp>
    </p:spTree>
    <p:extLst>
      <p:ext uri="{BB962C8B-B14F-4D97-AF65-F5344CB8AC3E}">
        <p14:creationId xmlns:p14="http://schemas.microsoft.com/office/powerpoint/2010/main" val="394088345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9525" indent="0">
              <a:buNone/>
            </a:pPr>
            <a:r>
              <a:rPr lang="de-CH" b="1" dirty="0" err="1"/>
              <a:t>Less</a:t>
            </a:r>
            <a:r>
              <a:rPr lang="de-CH" b="1" dirty="0"/>
              <a:t> </a:t>
            </a:r>
            <a:r>
              <a:rPr lang="de-CH" b="1" dirty="0" err="1"/>
              <a:t>efficient</a:t>
            </a:r>
            <a:r>
              <a:rPr lang="de-CH" b="1" dirty="0"/>
              <a:t>:</a:t>
            </a:r>
          </a:p>
          <a:p>
            <a:endParaRPr lang="de-CH" dirty="0"/>
          </a:p>
          <a:p>
            <a:r>
              <a:rPr lang="de-CH" dirty="0"/>
              <a:t>Path constraints: </a:t>
            </a:r>
            <a:r>
              <a:rPr lang="de-CH" b="1" dirty="0" err="1"/>
              <a:t>content</a:t>
            </a:r>
            <a:r>
              <a:rPr lang="de-CH" b="1" dirty="0"/>
              <a:t>/geometrixx/en//*[ ... ]</a:t>
            </a:r>
          </a:p>
          <a:p>
            <a:pPr lvl="1"/>
            <a:r>
              <a:rPr lang="de-CH" dirty="0"/>
              <a:t>Alternative: turn path into property constraint. </a:t>
            </a:r>
            <a:r>
              <a:rPr lang="de-CH" dirty="0" err="1"/>
              <a:t>E.g</a:t>
            </a:r>
            <a:r>
              <a:rPr lang="de-CH" dirty="0"/>
              <a:t>, keep language property on every page and write: </a:t>
            </a:r>
            <a:r>
              <a:rPr lang="de-CH" b="1" dirty="0"/>
              <a:t>//*[@language = ‘en’]</a:t>
            </a:r>
          </a:p>
          <a:p>
            <a:endParaRPr lang="de-CH" dirty="0"/>
          </a:p>
          <a:p>
            <a:r>
              <a:rPr lang="de-CH" dirty="0"/>
              <a:t>Relative path in </a:t>
            </a:r>
            <a:r>
              <a:rPr lang="de-CH" dirty="0" err="1"/>
              <a:t>predicate</a:t>
            </a:r>
            <a:r>
              <a:rPr lang="de-CH" dirty="0"/>
              <a:t>: </a:t>
            </a:r>
            <a:r>
              <a:rPr lang="de-CH" b="1" dirty="0"/>
              <a:t>//element(*, cq:Page)[jcr:contains(jcr:content, ‘crx’)]</a:t>
            </a:r>
          </a:p>
          <a:p>
            <a:pPr lvl="1"/>
            <a:r>
              <a:rPr lang="de-CH" dirty="0"/>
              <a:t>Alternative: shorten path in predicate and post process result:</a:t>
            </a:r>
            <a:br>
              <a:rPr lang="de-CH" dirty="0"/>
            </a:br>
            <a:r>
              <a:rPr lang="de-CH" b="1" dirty="0"/>
              <a:t>//element(*, cq:PageContent)[jcr:contains(., ‘crx’)]</a:t>
            </a:r>
          </a:p>
          <a:p>
            <a:endParaRPr lang="de-CH" dirty="0"/>
          </a:p>
        </p:txBody>
      </p:sp>
      <p:sp>
        <p:nvSpPr>
          <p:cNvPr id="2" name="Title 1"/>
          <p:cNvSpPr>
            <a:spLocks noGrp="1"/>
          </p:cNvSpPr>
          <p:nvPr>
            <p:ph type="title"/>
          </p:nvPr>
        </p:nvSpPr>
        <p:spPr/>
        <p:txBody>
          <a:bodyPr>
            <a:normAutofit/>
          </a:bodyPr>
          <a:lstStyle/>
          <a:p>
            <a:r>
              <a:rPr lang="de-CH" dirty="0"/>
              <a:t>Query Performance Analysis and Optimization (cont)</a:t>
            </a:r>
            <a:endParaRPr lang="en-US" dirty="0"/>
          </a:p>
        </p:txBody>
      </p:sp>
      <p:sp>
        <p:nvSpPr>
          <p:cNvPr id="4" name="Slide Number Placeholder 3"/>
          <p:cNvSpPr>
            <a:spLocks noGrp="1"/>
          </p:cNvSpPr>
          <p:nvPr>
            <p:ph type="sldNum" sz="quarter" idx="4294967295"/>
          </p:nvPr>
        </p:nvSpPr>
        <p:spPr>
          <a:xfrm>
            <a:off x="0" y="0"/>
            <a:ext cx="0" cy="0"/>
          </a:xfrm>
        </p:spPr>
        <p:txBody>
          <a:bodyPr/>
          <a:lstStyle/>
          <a:p>
            <a:pPr algn="ctr"/>
            <a:fld id="{90156F56-D5AE-4C6F-B826-C69D1BC521BB}" type="slidenum">
              <a:rPr lang="en-US" smtClean="0"/>
              <a:pPr algn="ctr"/>
              <a:t>243</a:t>
            </a:fld>
            <a:endParaRPr lang="en-US" dirty="0"/>
          </a:p>
        </p:txBody>
      </p:sp>
    </p:spTree>
    <p:extLst>
      <p:ext uri="{BB962C8B-B14F-4D97-AF65-F5344CB8AC3E}">
        <p14:creationId xmlns:p14="http://schemas.microsoft.com/office/powerpoint/2010/main" val="110272519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de-CH" b="1" dirty="0"/>
              <a:t>Not </a:t>
            </a:r>
            <a:r>
              <a:rPr lang="de-CH" b="1" dirty="0" err="1"/>
              <a:t>efficient</a:t>
            </a:r>
            <a:r>
              <a:rPr lang="de-CH" b="1" dirty="0"/>
              <a:t> :</a:t>
            </a:r>
          </a:p>
          <a:p>
            <a:endParaRPr lang="de-CH" dirty="0"/>
          </a:p>
          <a:p>
            <a:pPr marL="275851" lvl="1" indent="0">
              <a:buNone/>
            </a:pPr>
            <a:r>
              <a:rPr lang="de-CH" dirty="0"/>
              <a:t>jcr:contains w/ </a:t>
            </a:r>
            <a:r>
              <a:rPr lang="de-CH" dirty="0" err="1"/>
              <a:t>initial</a:t>
            </a:r>
            <a:r>
              <a:rPr lang="de-CH" dirty="0"/>
              <a:t> </a:t>
            </a:r>
            <a:r>
              <a:rPr lang="de-CH" dirty="0" err="1"/>
              <a:t>wildcard</a:t>
            </a:r>
            <a:r>
              <a:rPr lang="de-CH" dirty="0"/>
              <a:t>: </a:t>
            </a:r>
            <a:r>
              <a:rPr lang="de-CH" b="1" dirty="0" err="1"/>
              <a:t>jcr:contains</a:t>
            </a:r>
            <a:r>
              <a:rPr lang="de-CH" b="1" dirty="0"/>
              <a:t>(., ‘*rabbit’)</a:t>
            </a:r>
          </a:p>
          <a:p>
            <a:pPr lvl="2"/>
            <a:r>
              <a:rPr lang="de-CH" dirty="0"/>
              <a:t>Alternative: don’t do it, unless you know exactly what you are doing!</a:t>
            </a:r>
          </a:p>
          <a:p>
            <a:pPr lvl="2"/>
            <a:endParaRPr lang="de-CH" dirty="0"/>
          </a:p>
          <a:p>
            <a:pPr marL="275851" lvl="1" indent="0">
              <a:buNone/>
            </a:pPr>
            <a:r>
              <a:rPr lang="de-CH" dirty="0"/>
              <a:t>jcr:like on many </a:t>
            </a:r>
            <a:r>
              <a:rPr lang="de-CH" dirty="0" err="1"/>
              <a:t>distinct</a:t>
            </a:r>
            <a:r>
              <a:rPr lang="de-CH" dirty="0"/>
              <a:t> </a:t>
            </a:r>
            <a:r>
              <a:rPr lang="de-CH" dirty="0" err="1"/>
              <a:t>values:</a:t>
            </a:r>
            <a:r>
              <a:rPr lang="de-CH" b="1" dirty="0" err="1"/>
              <a:t>jcr:like</a:t>
            </a:r>
            <a:r>
              <a:rPr lang="de-CH" b="1" dirty="0"/>
              <a:t>(@email, ‘%@gmail.com’)</a:t>
            </a:r>
          </a:p>
          <a:p>
            <a:pPr lvl="2"/>
            <a:r>
              <a:rPr lang="de-CH" dirty="0"/>
              <a:t>Alternative: store data you want to query in separate property,</a:t>
            </a:r>
            <a:br>
              <a:rPr lang="de-CH" dirty="0"/>
            </a:br>
            <a:r>
              <a:rPr lang="de-CH" dirty="0"/>
              <a:t>then you can write: </a:t>
            </a:r>
            <a:r>
              <a:rPr lang="de-CH" b="1" dirty="0"/>
              <a:t>@email-host = ‘gmail.com’</a:t>
            </a:r>
            <a:br>
              <a:rPr lang="de-CH" b="1" dirty="0"/>
            </a:br>
            <a:endParaRPr lang="de-CH" b="1" dirty="0"/>
          </a:p>
          <a:p>
            <a:pPr marL="275851" lvl="1" indent="0">
              <a:buNone/>
            </a:pPr>
            <a:r>
              <a:rPr lang="de-CH" dirty="0"/>
              <a:t>Ranges matching many distinct values:</a:t>
            </a:r>
            <a:br>
              <a:rPr lang="de-CH" dirty="0"/>
            </a:br>
            <a:r>
              <a:rPr lang="de-CH" dirty="0"/>
              <a:t>	</a:t>
            </a:r>
            <a:r>
              <a:rPr lang="de-CH" b="1" dirty="0"/>
              <a:t>@jcr:lastModified &gt; </a:t>
            </a:r>
            <a:r>
              <a:rPr lang="en-US" b="1" dirty="0" err="1"/>
              <a:t>xs:dateTime</a:t>
            </a:r>
            <a:r>
              <a:rPr lang="en-US" b="1" dirty="0"/>
              <a:t>(‘2001-09-17T18:17:13.000+02:00')</a:t>
            </a:r>
          </a:p>
          <a:p>
            <a:pPr lvl="2"/>
            <a:r>
              <a:rPr lang="de-CH" dirty="0"/>
              <a:t>Alternative: reduce resolution (</a:t>
            </a:r>
            <a:r>
              <a:rPr lang="de-CH" dirty="0" err="1"/>
              <a:t>e.g</a:t>
            </a:r>
            <a:r>
              <a:rPr lang="de-CH" dirty="0"/>
              <a:t>, only store date and not time)</a:t>
            </a:r>
          </a:p>
        </p:txBody>
      </p:sp>
      <p:sp>
        <p:nvSpPr>
          <p:cNvPr id="2" name="Title 1"/>
          <p:cNvSpPr>
            <a:spLocks noGrp="1"/>
          </p:cNvSpPr>
          <p:nvPr>
            <p:ph type="title"/>
          </p:nvPr>
        </p:nvSpPr>
        <p:spPr/>
        <p:txBody>
          <a:bodyPr>
            <a:normAutofit/>
          </a:bodyPr>
          <a:lstStyle/>
          <a:p>
            <a:r>
              <a:rPr lang="de-CH" dirty="0"/>
              <a:t>Query Performance Analysis </a:t>
            </a:r>
            <a:r>
              <a:rPr lang="de-CH" dirty="0" err="1"/>
              <a:t>and</a:t>
            </a:r>
            <a:r>
              <a:rPr lang="de-CH" dirty="0"/>
              <a:t> </a:t>
            </a:r>
            <a:r>
              <a:rPr lang="de-CH" dirty="0" err="1"/>
              <a:t>Optimization</a:t>
            </a:r>
            <a:r>
              <a:rPr lang="de-CH" dirty="0"/>
              <a:t> (</a:t>
            </a:r>
            <a:r>
              <a:rPr lang="de-CH" dirty="0" err="1"/>
              <a:t>cont</a:t>
            </a:r>
            <a:r>
              <a:rPr lang="de-CH" dirty="0"/>
              <a:t>)</a:t>
            </a:r>
            <a:endParaRPr lang="en-US" dirty="0"/>
          </a:p>
        </p:txBody>
      </p:sp>
      <p:sp>
        <p:nvSpPr>
          <p:cNvPr id="4" name="Slide Number Placeholder 3"/>
          <p:cNvSpPr>
            <a:spLocks noGrp="1"/>
          </p:cNvSpPr>
          <p:nvPr>
            <p:ph type="sldNum" sz="quarter" idx="4294967295"/>
          </p:nvPr>
        </p:nvSpPr>
        <p:spPr>
          <a:xfrm>
            <a:off x="0" y="0"/>
            <a:ext cx="0" cy="0"/>
          </a:xfrm>
        </p:spPr>
        <p:txBody>
          <a:bodyPr/>
          <a:lstStyle/>
          <a:p>
            <a:pPr algn="ctr"/>
            <a:fld id="{90156F56-D5AE-4C6F-B826-C69D1BC521BB}" type="slidenum">
              <a:rPr lang="en-US" smtClean="0"/>
              <a:pPr algn="ctr"/>
              <a:t>244</a:t>
            </a:fld>
            <a:endParaRPr lang="en-US" dirty="0"/>
          </a:p>
        </p:txBody>
      </p:sp>
    </p:spTree>
    <p:extLst>
      <p:ext uri="{BB962C8B-B14F-4D97-AF65-F5344CB8AC3E}">
        <p14:creationId xmlns:p14="http://schemas.microsoft.com/office/powerpoint/2010/main" val="367785137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 y="1073672"/>
            <a:ext cx="11579384" cy="5181600"/>
          </a:xfrm>
        </p:spPr>
        <p:txBody>
          <a:bodyPr>
            <a:normAutofit/>
          </a:bodyPr>
          <a:lstStyle/>
          <a:p>
            <a:r>
              <a:rPr lang="de-CH" dirty="0"/>
              <a:t>Query result does lazy loading of nodes</a:t>
            </a:r>
          </a:p>
          <a:p>
            <a:endParaRPr lang="de-CH" dirty="0"/>
          </a:p>
          <a:p>
            <a:r>
              <a:rPr lang="de-CH" dirty="0"/>
              <a:t>Query.execute() may return quickly even if result size is big</a:t>
            </a:r>
          </a:p>
          <a:p>
            <a:endParaRPr lang="de-CH" dirty="0"/>
          </a:p>
          <a:p>
            <a:r>
              <a:rPr lang="de-CH" dirty="0"/>
              <a:t>Reading a large result set completely is always slow</a:t>
            </a:r>
          </a:p>
          <a:p>
            <a:endParaRPr lang="de-CH" dirty="0"/>
          </a:p>
          <a:p>
            <a:r>
              <a:rPr lang="de-CH" dirty="0"/>
              <a:t>Time to get result: query execution time + node retrieval time</a:t>
            </a:r>
          </a:p>
        </p:txBody>
      </p:sp>
      <p:sp>
        <p:nvSpPr>
          <p:cNvPr id="2" name="Title 1"/>
          <p:cNvSpPr>
            <a:spLocks noGrp="1"/>
          </p:cNvSpPr>
          <p:nvPr>
            <p:ph type="title"/>
          </p:nvPr>
        </p:nvSpPr>
        <p:spPr>
          <a:xfrm>
            <a:off x="320040" y="296432"/>
            <a:ext cx="11579385" cy="625475"/>
          </a:xfrm>
        </p:spPr>
        <p:txBody>
          <a:bodyPr>
            <a:normAutofit/>
          </a:bodyPr>
          <a:lstStyle/>
          <a:p>
            <a:r>
              <a:rPr lang="de-CH" dirty="0"/>
              <a:t>Query Performance Analysis </a:t>
            </a:r>
            <a:r>
              <a:rPr lang="de-CH" dirty="0" err="1"/>
              <a:t>and</a:t>
            </a:r>
            <a:r>
              <a:rPr lang="de-CH" dirty="0"/>
              <a:t> </a:t>
            </a:r>
            <a:r>
              <a:rPr lang="de-CH" dirty="0" err="1"/>
              <a:t>Optimization</a:t>
            </a:r>
            <a:r>
              <a:rPr lang="de-CH" dirty="0"/>
              <a:t> (</a:t>
            </a:r>
            <a:r>
              <a:rPr lang="de-CH" dirty="0" err="1"/>
              <a:t>cont</a:t>
            </a:r>
            <a:r>
              <a:rPr lang="de-CH" dirty="0"/>
              <a:t>)</a:t>
            </a:r>
            <a:endParaRPr lang="en-US" dirty="0"/>
          </a:p>
        </p:txBody>
      </p:sp>
      <p:sp>
        <p:nvSpPr>
          <p:cNvPr id="4" name="Slide Number Placeholder 3"/>
          <p:cNvSpPr>
            <a:spLocks noGrp="1"/>
          </p:cNvSpPr>
          <p:nvPr>
            <p:ph type="sldNum" sz="quarter" idx="4294967295"/>
          </p:nvPr>
        </p:nvSpPr>
        <p:spPr>
          <a:xfrm>
            <a:off x="0" y="0"/>
            <a:ext cx="0" cy="0"/>
          </a:xfrm>
        </p:spPr>
        <p:txBody>
          <a:bodyPr/>
          <a:lstStyle/>
          <a:p>
            <a:pPr algn="ctr"/>
            <a:fld id="{90156F56-D5AE-4C6F-B826-C69D1BC521BB}" type="slidenum">
              <a:rPr lang="en-US" smtClean="0"/>
              <a:pPr algn="ctr"/>
              <a:t>245</a:t>
            </a:fld>
            <a:endParaRPr lang="en-US" dirty="0"/>
          </a:p>
        </p:txBody>
      </p:sp>
    </p:spTree>
    <p:extLst>
      <p:ext uri="{BB962C8B-B14F-4D97-AF65-F5344CB8AC3E}">
        <p14:creationId xmlns:p14="http://schemas.microsoft.com/office/powerpoint/2010/main" val="37995378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0137DF7-A37C-4CDB-8B6B-F02F47BA7FBF}"/>
              </a:ext>
            </a:extLst>
          </p:cNvPr>
          <p:cNvSpPr>
            <a:spLocks noGrp="1"/>
          </p:cNvSpPr>
          <p:nvPr>
            <p:ph idx="1"/>
          </p:nvPr>
        </p:nvSpPr>
        <p:spPr>
          <a:xfrm>
            <a:off x="320040" y="1073672"/>
            <a:ext cx="11579384" cy="5181600"/>
          </a:xfrm>
        </p:spPr>
        <p:txBody>
          <a:bodyPr>
            <a:normAutofit/>
          </a:bodyPr>
          <a:lstStyle/>
          <a:p>
            <a:r>
              <a:rPr lang="en-US" dirty="0"/>
              <a:t>Oak does not index content by default </a:t>
            </a:r>
          </a:p>
          <a:p>
            <a:r>
              <a:rPr lang="en-US" dirty="0"/>
              <a:t>Query engine uses a cost-based query and selects the index with the lowest cost</a:t>
            </a:r>
          </a:p>
          <a:p>
            <a:r>
              <a:rPr lang="en-US" dirty="0"/>
              <a:t>Only create indexes if there are a large number of unique values </a:t>
            </a:r>
          </a:p>
          <a:p>
            <a:r>
              <a:rPr lang="en-US" dirty="0"/>
              <a:t>Lucene indexes</a:t>
            </a:r>
          </a:p>
          <a:p>
            <a:pPr lvl="1"/>
            <a:r>
              <a:rPr lang="en-US" dirty="0"/>
              <a:t>Offer many more features than property indexes </a:t>
            </a:r>
          </a:p>
          <a:p>
            <a:pPr lvl="1"/>
            <a:r>
              <a:rPr lang="en-US" dirty="0"/>
              <a:t>Asynchronous</a:t>
            </a:r>
          </a:p>
          <a:p>
            <a:pPr lvl="1"/>
            <a:r>
              <a:rPr lang="en-US" dirty="0"/>
              <a:t>Cannot enforce uniqueness constraints</a:t>
            </a:r>
          </a:p>
          <a:p>
            <a:r>
              <a:rPr lang="en-US" dirty="0" err="1"/>
              <a:t>QueryBuilder</a:t>
            </a:r>
            <a:r>
              <a:rPr lang="en-US" dirty="0"/>
              <a:t> is a service for building queries searching the JCR and which are easily extensible.</a:t>
            </a:r>
          </a:p>
          <a:p>
            <a:endParaRPr lang="en-US" dirty="0"/>
          </a:p>
          <a:p>
            <a:endParaRPr lang="en-US" dirty="0"/>
          </a:p>
        </p:txBody>
      </p:sp>
      <p:sp>
        <p:nvSpPr>
          <p:cNvPr id="4" name="Title 3">
            <a:extLst>
              <a:ext uri="{FF2B5EF4-FFF2-40B4-BE49-F238E27FC236}">
                <a16:creationId xmlns:a16="http://schemas.microsoft.com/office/drawing/2014/main" id="{A4669DBB-35F2-AE43-A484-C08711619AFA}"/>
              </a:ext>
            </a:extLst>
          </p:cNvPr>
          <p:cNvSpPr>
            <a:spLocks noGrp="1"/>
          </p:cNvSpPr>
          <p:nvPr>
            <p:ph type="title"/>
          </p:nvPr>
        </p:nvSpPr>
        <p:spPr/>
        <p:txBody>
          <a:bodyPr/>
          <a:lstStyle/>
          <a:p>
            <a:r>
              <a:rPr lang="en-US" dirty="0"/>
              <a:t>Key Takeaways</a:t>
            </a:r>
          </a:p>
        </p:txBody>
      </p:sp>
    </p:spTree>
    <p:extLst>
      <p:ext uri="{BB962C8B-B14F-4D97-AF65-F5344CB8AC3E}">
        <p14:creationId xmlns:p14="http://schemas.microsoft.com/office/powerpoint/2010/main" val="162632682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0137DF7-A37C-4CDB-8B6B-F02F47BA7FBF}"/>
              </a:ext>
            </a:extLst>
          </p:cNvPr>
          <p:cNvSpPr>
            <a:spLocks noGrp="1"/>
          </p:cNvSpPr>
          <p:nvPr>
            <p:ph idx="1"/>
          </p:nvPr>
        </p:nvSpPr>
        <p:spPr>
          <a:xfrm>
            <a:off x="320040" y="1073672"/>
            <a:ext cx="11579384" cy="5181600"/>
          </a:xfrm>
        </p:spPr>
        <p:txBody>
          <a:bodyPr>
            <a:normAutofit/>
          </a:bodyPr>
          <a:lstStyle/>
          <a:p>
            <a:r>
              <a:rPr lang="en-US" dirty="0"/>
              <a:t>AEM Cloud Service Index Management</a:t>
            </a:r>
          </a:p>
          <a:p>
            <a:pPr lvl="1"/>
            <a:r>
              <a:rPr lang="en-US" dirty="0"/>
              <a:t>Create Index on deployment before application requires it</a:t>
            </a:r>
          </a:p>
          <a:p>
            <a:pPr lvl="1"/>
            <a:r>
              <a:rPr lang="en-US" dirty="0"/>
              <a:t>Index Management With Blue-Green Deployment</a:t>
            </a:r>
          </a:p>
          <a:p>
            <a:pPr lvl="2"/>
            <a:r>
              <a:rPr lang="en-US" dirty="0"/>
              <a:t>No downtime. </a:t>
            </a:r>
          </a:p>
          <a:p>
            <a:pPr lvl="2"/>
            <a:r>
              <a:rPr lang="en-US" dirty="0"/>
              <a:t>Requires that indexes only be used by certain versions of the application. </a:t>
            </a:r>
          </a:p>
          <a:p>
            <a:endParaRPr lang="en-US" dirty="0"/>
          </a:p>
          <a:p>
            <a:endParaRPr lang="en-US" dirty="0"/>
          </a:p>
          <a:p>
            <a:endParaRPr lang="en-US" dirty="0"/>
          </a:p>
        </p:txBody>
      </p:sp>
      <p:sp>
        <p:nvSpPr>
          <p:cNvPr id="4" name="Title 3">
            <a:extLst>
              <a:ext uri="{FF2B5EF4-FFF2-40B4-BE49-F238E27FC236}">
                <a16:creationId xmlns:a16="http://schemas.microsoft.com/office/drawing/2014/main" id="{CA448487-39B6-F643-BE43-5771DDBF1130}"/>
              </a:ext>
            </a:extLst>
          </p:cNvPr>
          <p:cNvSpPr>
            <a:spLocks noGrp="1"/>
          </p:cNvSpPr>
          <p:nvPr>
            <p:ph type="title"/>
          </p:nvPr>
        </p:nvSpPr>
        <p:spPr/>
        <p:txBody>
          <a:bodyPr/>
          <a:lstStyle/>
          <a:p>
            <a:r>
              <a:rPr lang="en-US" dirty="0"/>
              <a:t>Key Takeaways</a:t>
            </a:r>
          </a:p>
        </p:txBody>
      </p:sp>
    </p:spTree>
    <p:extLst>
      <p:ext uri="{BB962C8B-B14F-4D97-AF65-F5344CB8AC3E}">
        <p14:creationId xmlns:p14="http://schemas.microsoft.com/office/powerpoint/2010/main" val="53869347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 y="1073672"/>
            <a:ext cx="11579384" cy="5181600"/>
          </a:xfrm>
        </p:spPr>
        <p:txBody>
          <a:bodyPr>
            <a:normAutofit/>
          </a:bodyPr>
          <a:lstStyle/>
          <a:p>
            <a:r>
              <a:rPr lang="en-US" dirty="0"/>
              <a:t>Content Search and Indexing</a:t>
            </a:r>
          </a:p>
          <a:p>
            <a:pPr lvl="1"/>
            <a:r>
              <a:rPr lang="en-US" dirty="0"/>
              <a:t>https://</a:t>
            </a:r>
            <a:r>
              <a:rPr lang="en-US" dirty="0" err="1"/>
              <a:t>docs.adobe.com</a:t>
            </a:r>
            <a:r>
              <a:rPr lang="en-US" dirty="0"/>
              <a:t>/content/help/</a:t>
            </a:r>
            <a:r>
              <a:rPr lang="en-US" dirty="0" err="1"/>
              <a:t>en</a:t>
            </a:r>
            <a:r>
              <a:rPr lang="en-US" dirty="0"/>
              <a:t>/experience-manager-cloud-service/operations/</a:t>
            </a:r>
            <a:r>
              <a:rPr lang="en-US" dirty="0" err="1"/>
              <a:t>indexing.html</a:t>
            </a:r>
            <a:endParaRPr lang="en-US" dirty="0"/>
          </a:p>
        </p:txBody>
      </p:sp>
      <p:sp>
        <p:nvSpPr>
          <p:cNvPr id="2" name="Title 1"/>
          <p:cNvSpPr>
            <a:spLocks noGrp="1"/>
          </p:cNvSpPr>
          <p:nvPr>
            <p:ph type="title"/>
          </p:nvPr>
        </p:nvSpPr>
        <p:spPr>
          <a:xfrm>
            <a:off x="320040" y="296432"/>
            <a:ext cx="11579385" cy="625475"/>
          </a:xfrm>
        </p:spPr>
        <p:txBody>
          <a:bodyPr vert="horz" lIns="91440" tIns="45720" rIns="91440" bIns="45720" rtlCol="0" anchor="ctr">
            <a:normAutofit/>
          </a:bodyPr>
          <a:lstStyle/>
          <a:p>
            <a:r>
              <a:rPr lang="en-US" dirty="0"/>
              <a:t>Resources</a:t>
            </a:r>
          </a:p>
        </p:txBody>
      </p:sp>
      <p:sp>
        <p:nvSpPr>
          <p:cNvPr id="4" name="Slide Number Placeholder 3"/>
          <p:cNvSpPr>
            <a:spLocks noGrp="1"/>
          </p:cNvSpPr>
          <p:nvPr>
            <p:ph type="sldNum" sz="quarter" idx="4294967295"/>
          </p:nvPr>
        </p:nvSpPr>
        <p:spPr>
          <a:xfrm>
            <a:off x="0" y="0"/>
            <a:ext cx="0" cy="0"/>
          </a:xfrm>
        </p:spPr>
        <p:txBody>
          <a:bodyPr/>
          <a:lstStyle/>
          <a:p>
            <a:pPr algn="ctr"/>
            <a:fld id="{90156F56-D5AE-4C6F-B826-C69D1BC521BB}" type="slidenum">
              <a:rPr lang="en-US" smtClean="0"/>
              <a:pPr algn="ctr"/>
              <a:t>248</a:t>
            </a:fld>
            <a:endParaRPr lang="en-US" dirty="0"/>
          </a:p>
        </p:txBody>
      </p:sp>
    </p:spTree>
    <p:extLst>
      <p:ext uri="{BB962C8B-B14F-4D97-AF65-F5344CB8AC3E}">
        <p14:creationId xmlns:p14="http://schemas.microsoft.com/office/powerpoint/2010/main" val="101968970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C77DD-F629-D24A-9C0D-1638A7AEEA54}"/>
              </a:ext>
            </a:extLst>
          </p:cNvPr>
          <p:cNvSpPr>
            <a:spLocks noGrp="1"/>
          </p:cNvSpPr>
          <p:nvPr>
            <p:ph type="ctrTitle"/>
          </p:nvPr>
        </p:nvSpPr>
        <p:spPr/>
        <p:txBody>
          <a:bodyPr/>
          <a:lstStyle/>
          <a:p>
            <a:r>
              <a:rPr lang="en-US" dirty="0"/>
              <a:t>Performance</a:t>
            </a:r>
          </a:p>
        </p:txBody>
      </p:sp>
      <p:sp>
        <p:nvSpPr>
          <p:cNvPr id="3" name="Subtitle 2">
            <a:extLst>
              <a:ext uri="{FF2B5EF4-FFF2-40B4-BE49-F238E27FC236}">
                <a16:creationId xmlns:a16="http://schemas.microsoft.com/office/drawing/2014/main" id="{A79048C5-F89F-EA4C-A5A3-8675E3FCE66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357844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F3D9B-1A77-BD4A-B0FA-5370B2D099CD}"/>
              </a:ext>
            </a:extLst>
          </p:cNvPr>
          <p:cNvSpPr>
            <a:spLocks noGrp="1"/>
          </p:cNvSpPr>
          <p:nvPr>
            <p:ph type="title"/>
          </p:nvPr>
        </p:nvSpPr>
        <p:spPr>
          <a:xfrm>
            <a:off x="320040" y="296432"/>
            <a:ext cx="11579385" cy="625475"/>
          </a:xfrm>
        </p:spPr>
        <p:txBody>
          <a:bodyPr/>
          <a:lstStyle/>
          <a:p>
            <a:r>
              <a:rPr lang="en-US" dirty="0"/>
              <a:t>Separation of Application Content and Code/Configuration</a:t>
            </a:r>
          </a:p>
        </p:txBody>
      </p:sp>
      <p:sp>
        <p:nvSpPr>
          <p:cNvPr id="3" name="Content Placeholder 2">
            <a:extLst>
              <a:ext uri="{FF2B5EF4-FFF2-40B4-BE49-F238E27FC236}">
                <a16:creationId xmlns:a16="http://schemas.microsoft.com/office/drawing/2014/main" id="{A21A49AA-9B41-624C-8E50-FAE2883C687E}"/>
              </a:ext>
            </a:extLst>
          </p:cNvPr>
          <p:cNvSpPr>
            <a:spLocks noGrp="1"/>
          </p:cNvSpPr>
          <p:nvPr>
            <p:ph idx="1"/>
          </p:nvPr>
        </p:nvSpPr>
        <p:spPr>
          <a:xfrm>
            <a:off x="320040" y="1073672"/>
            <a:ext cx="5774373" cy="5181600"/>
          </a:xfrm>
        </p:spPr>
        <p:txBody>
          <a:bodyPr/>
          <a:lstStyle/>
          <a:p>
            <a:r>
              <a:rPr lang="en-US" sz="2400" dirty="0">
                <a:solidFill>
                  <a:schemeClr val="dk1"/>
                </a:solidFill>
              </a:rPr>
              <a:t>Experience Manager</a:t>
            </a:r>
            <a:r>
              <a:rPr lang="en-US" dirty="0"/>
              <a:t> 6.5+ recommends separation of content</a:t>
            </a:r>
          </a:p>
          <a:p>
            <a:r>
              <a:rPr lang="en-US" dirty="0"/>
              <a:t>Cloud Service architecture mandates a complete separation between </a:t>
            </a:r>
          </a:p>
          <a:p>
            <a:pPr lvl="1"/>
            <a:r>
              <a:rPr lang="en-US" dirty="0"/>
              <a:t>Application content</a:t>
            </a:r>
          </a:p>
          <a:p>
            <a:pPr lvl="1"/>
            <a:r>
              <a:rPr lang="en-US" dirty="0"/>
              <a:t>Application code and configuration </a:t>
            </a:r>
          </a:p>
        </p:txBody>
      </p:sp>
      <p:sp>
        <p:nvSpPr>
          <p:cNvPr id="4" name="Slide Number Placeholder 3">
            <a:extLst>
              <a:ext uri="{FF2B5EF4-FFF2-40B4-BE49-F238E27FC236}">
                <a16:creationId xmlns:a16="http://schemas.microsoft.com/office/drawing/2014/main" id="{C397CB0B-DCF3-6C47-A94E-1DD5C5C46357}"/>
              </a:ext>
            </a:extLst>
          </p:cNvPr>
          <p:cNvSpPr>
            <a:spLocks noGrp="1"/>
          </p:cNvSpPr>
          <p:nvPr>
            <p:ph type="sldNum" sz="quarter" idx="4294967295"/>
          </p:nvPr>
        </p:nvSpPr>
        <p:spPr>
          <a:xfrm>
            <a:off x="0" y="6565900"/>
            <a:ext cx="1016000" cy="168275"/>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25</a:t>
            </a:fld>
            <a:endParaRPr lang="en-US" dirty="0"/>
          </a:p>
        </p:txBody>
      </p:sp>
      <p:pic>
        <p:nvPicPr>
          <p:cNvPr id="6" name="Picture 5" descr="A screenshot of a cell phone&#10;&#10;Description automatically generated">
            <a:extLst>
              <a:ext uri="{FF2B5EF4-FFF2-40B4-BE49-F238E27FC236}">
                <a16:creationId xmlns:a16="http://schemas.microsoft.com/office/drawing/2014/main" id="{ABCBDD37-690F-764F-B5BD-4F87261DADFC}"/>
              </a:ext>
            </a:extLst>
          </p:cNvPr>
          <p:cNvPicPr>
            <a:picLocks noChangeAspect="1"/>
          </p:cNvPicPr>
          <p:nvPr/>
        </p:nvPicPr>
        <p:blipFill>
          <a:blip r:embed="rId3"/>
          <a:stretch>
            <a:fillRect/>
          </a:stretch>
        </p:blipFill>
        <p:spPr>
          <a:xfrm>
            <a:off x="8244578" y="1787109"/>
            <a:ext cx="2476432" cy="4444878"/>
          </a:xfrm>
          <a:prstGeom prst="rect">
            <a:avLst/>
          </a:prstGeom>
          <a:ln>
            <a:noFill/>
          </a:ln>
          <a:effectLst>
            <a:outerShdw blurRad="292100" dist="139700" dir="2700000" algn="tl" rotWithShape="0">
              <a:srgbClr val="333333">
                <a:alpha val="65000"/>
              </a:srgbClr>
            </a:outerShdw>
          </a:effectLst>
        </p:spPr>
      </p:pic>
      <p:sp>
        <p:nvSpPr>
          <p:cNvPr id="7" name="Rectangular Callout 6">
            <a:extLst>
              <a:ext uri="{FF2B5EF4-FFF2-40B4-BE49-F238E27FC236}">
                <a16:creationId xmlns:a16="http://schemas.microsoft.com/office/drawing/2014/main" id="{6E37A11E-6868-BE4F-8F68-907D7E058437}"/>
              </a:ext>
            </a:extLst>
          </p:cNvPr>
          <p:cNvSpPr/>
          <p:nvPr/>
        </p:nvSpPr>
        <p:spPr>
          <a:xfrm>
            <a:off x="10263346" y="1418206"/>
            <a:ext cx="1620758" cy="864754"/>
          </a:xfrm>
          <a:prstGeom prst="wedgeRectCallout">
            <a:avLst>
              <a:gd name="adj1" fmla="val -90238"/>
              <a:gd name="adj2" fmla="val 508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dirty="0"/>
              <a:t>Customer </a:t>
            </a:r>
            <a:r>
              <a:rPr lang="de-CH" b="1" dirty="0" err="1"/>
              <a:t>application</a:t>
            </a:r>
            <a:r>
              <a:rPr lang="de-CH" b="1" dirty="0"/>
              <a:t> </a:t>
            </a:r>
            <a:r>
              <a:rPr lang="de-CH" b="1" dirty="0" err="1"/>
              <a:t>code</a:t>
            </a:r>
            <a:endParaRPr lang="en-US" dirty="0"/>
          </a:p>
        </p:txBody>
      </p:sp>
      <p:sp>
        <p:nvSpPr>
          <p:cNvPr id="8" name="Rectangular Callout 7">
            <a:extLst>
              <a:ext uri="{FF2B5EF4-FFF2-40B4-BE49-F238E27FC236}">
                <a16:creationId xmlns:a16="http://schemas.microsoft.com/office/drawing/2014/main" id="{28E1674F-C564-6A4E-9251-AAA6828F96D5}"/>
              </a:ext>
            </a:extLst>
          </p:cNvPr>
          <p:cNvSpPr/>
          <p:nvPr/>
        </p:nvSpPr>
        <p:spPr>
          <a:xfrm>
            <a:off x="6729837" y="1418207"/>
            <a:ext cx="1620759" cy="864754"/>
          </a:xfrm>
          <a:prstGeom prst="wedgeRectCallout">
            <a:avLst>
              <a:gd name="adj1" fmla="val 59949"/>
              <a:gd name="adj2" fmla="val 113944"/>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dirty="0"/>
              <a:t>Customer </a:t>
            </a:r>
            <a:r>
              <a:rPr lang="de-CH" b="1" dirty="0" err="1"/>
              <a:t>application</a:t>
            </a:r>
            <a:r>
              <a:rPr lang="de-CH" b="1" dirty="0"/>
              <a:t> </a:t>
            </a:r>
            <a:r>
              <a:rPr lang="de-CH" b="1" dirty="0" err="1"/>
              <a:t>content</a:t>
            </a:r>
            <a:endParaRPr lang="en-US" dirty="0"/>
          </a:p>
        </p:txBody>
      </p:sp>
      <p:sp>
        <p:nvSpPr>
          <p:cNvPr id="9" name="Rectangular Callout 8">
            <a:extLst>
              <a:ext uri="{FF2B5EF4-FFF2-40B4-BE49-F238E27FC236}">
                <a16:creationId xmlns:a16="http://schemas.microsoft.com/office/drawing/2014/main" id="{4D46A8BE-3863-164F-AE77-EEB211EF30CB}"/>
              </a:ext>
            </a:extLst>
          </p:cNvPr>
          <p:cNvSpPr/>
          <p:nvPr/>
        </p:nvSpPr>
        <p:spPr>
          <a:xfrm>
            <a:off x="10263346" y="3234092"/>
            <a:ext cx="1620758" cy="864754"/>
          </a:xfrm>
          <a:prstGeom prst="wedgeRectCallout">
            <a:avLst>
              <a:gd name="adj1" fmla="val -76305"/>
              <a:gd name="adj2" fmla="val -5313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dirty="0"/>
              <a:t>Customer </a:t>
            </a:r>
            <a:r>
              <a:rPr lang="de-CH" b="1" dirty="0" err="1"/>
              <a:t>application</a:t>
            </a:r>
            <a:r>
              <a:rPr lang="de-CH" b="1" dirty="0"/>
              <a:t> </a:t>
            </a:r>
            <a:r>
              <a:rPr lang="de-CH" b="1" dirty="0" err="1"/>
              <a:t>content</a:t>
            </a:r>
            <a:endParaRPr lang="en-US" dirty="0"/>
          </a:p>
        </p:txBody>
      </p:sp>
      <p:sp>
        <p:nvSpPr>
          <p:cNvPr id="10" name="Rectangular Callout 9">
            <a:extLst>
              <a:ext uri="{FF2B5EF4-FFF2-40B4-BE49-F238E27FC236}">
                <a16:creationId xmlns:a16="http://schemas.microsoft.com/office/drawing/2014/main" id="{13377A69-BEE2-ED4C-B72E-0A0BF4BCB2EE}"/>
              </a:ext>
            </a:extLst>
          </p:cNvPr>
          <p:cNvSpPr/>
          <p:nvPr/>
        </p:nvSpPr>
        <p:spPr>
          <a:xfrm>
            <a:off x="5614435" y="3662535"/>
            <a:ext cx="1620759" cy="1266194"/>
          </a:xfrm>
          <a:prstGeom prst="wedgeRectCallout">
            <a:avLst>
              <a:gd name="adj1" fmla="val 128798"/>
              <a:gd name="adj2" fmla="val 3783"/>
            </a:avLst>
          </a:prstGeom>
          <a:solidFill>
            <a:srgbClr val="C1D8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dirty="0"/>
              <a:t>AEM UI </a:t>
            </a:r>
            <a:r>
              <a:rPr lang="de-CH" b="1" dirty="0" err="1"/>
              <a:t>and</a:t>
            </a:r>
            <a:r>
              <a:rPr lang="de-CH" b="1" dirty="0"/>
              <a:t> </a:t>
            </a:r>
            <a:r>
              <a:rPr lang="de-CH" b="1" dirty="0" err="1"/>
              <a:t>other</a:t>
            </a:r>
            <a:r>
              <a:rPr lang="de-CH" b="1" dirty="0"/>
              <a:t> </a:t>
            </a:r>
            <a:r>
              <a:rPr lang="de-CH" b="1" dirty="0" err="1"/>
              <a:t>appliation</a:t>
            </a:r>
            <a:r>
              <a:rPr lang="de-CH" b="1" dirty="0"/>
              <a:t> </a:t>
            </a:r>
            <a:r>
              <a:rPr lang="de-CH" b="1" dirty="0" err="1"/>
              <a:t>code</a:t>
            </a:r>
            <a:endParaRPr lang="en-US" dirty="0"/>
          </a:p>
        </p:txBody>
      </p:sp>
    </p:spTree>
    <p:extLst>
      <p:ext uri="{BB962C8B-B14F-4D97-AF65-F5344CB8AC3E}">
        <p14:creationId xmlns:p14="http://schemas.microsoft.com/office/powerpoint/2010/main" val="343384431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The following factors negatively impact performance in Experience Manager:</a:t>
            </a:r>
          </a:p>
          <a:p>
            <a:pPr lvl="1"/>
            <a:r>
              <a:rPr lang="en-US" dirty="0"/>
              <a:t>Improper design</a:t>
            </a:r>
          </a:p>
          <a:p>
            <a:pPr lvl="1"/>
            <a:r>
              <a:rPr lang="en-US" dirty="0"/>
              <a:t>Application code with bad practices</a:t>
            </a:r>
          </a:p>
          <a:p>
            <a:pPr lvl="1"/>
            <a:r>
              <a:rPr lang="en-US" dirty="0"/>
              <a:t>Poor network bandwidth and latency</a:t>
            </a:r>
          </a:p>
          <a:p>
            <a:pPr lvl="1"/>
            <a:endParaRPr lang="en-US" dirty="0"/>
          </a:p>
          <a:p>
            <a:endParaRPr lang="en-US" dirty="0"/>
          </a:p>
          <a:p>
            <a:endParaRPr lang="en-US" dirty="0"/>
          </a:p>
          <a:p>
            <a:pPr lvl="1"/>
            <a:endParaRPr lang="en-US" dirty="0"/>
          </a:p>
          <a:p>
            <a:endParaRPr lang="en-US" dirty="0"/>
          </a:p>
          <a:p>
            <a:endParaRPr lang="en-US" dirty="0"/>
          </a:p>
          <a:p>
            <a:endParaRPr lang="en-US" dirty="0"/>
          </a:p>
        </p:txBody>
      </p:sp>
      <p:sp>
        <p:nvSpPr>
          <p:cNvPr id="2" name="Title 1"/>
          <p:cNvSpPr>
            <a:spLocks noGrp="1"/>
          </p:cNvSpPr>
          <p:nvPr>
            <p:ph type="title"/>
          </p:nvPr>
        </p:nvSpPr>
        <p:spPr/>
        <p:txBody>
          <a:bodyPr/>
          <a:lstStyle/>
          <a:p>
            <a:r>
              <a:rPr lang="en-US" dirty="0"/>
              <a:t>Poor Performance</a:t>
            </a:r>
          </a:p>
        </p:txBody>
      </p:sp>
      <p:sp>
        <p:nvSpPr>
          <p:cNvPr id="4" name="Slide Number Placeholder 3"/>
          <p:cNvSpPr>
            <a:spLocks noGrp="1"/>
          </p:cNvSpPr>
          <p:nvPr>
            <p:ph type="sldNum" sz="quarter" idx="4294967295"/>
          </p:nvPr>
        </p:nvSpPr>
        <p:spPr>
          <a:xfrm>
            <a:off x="0" y="0"/>
            <a:ext cx="0" cy="0"/>
          </a:xfrm>
          <a:prstGeom prst="rect">
            <a:avLst/>
          </a:prstGeom>
        </p:spPr>
        <p:txBody>
          <a:bodyPr/>
          <a:lstStyle/>
          <a:p>
            <a:pPr algn="ctr"/>
            <a:fld id="{90156F56-D5AE-4C6F-B826-C69D1BC521BB}" type="slidenum">
              <a:rPr lang="en-US" smtClean="0"/>
              <a:pPr algn="ctr"/>
              <a:t>250</a:t>
            </a:fld>
            <a:endParaRPr lang="en-US" dirty="0"/>
          </a:p>
        </p:txBody>
      </p:sp>
    </p:spTree>
    <p:extLst>
      <p:ext uri="{BB962C8B-B14F-4D97-AF65-F5344CB8AC3E}">
        <p14:creationId xmlns:p14="http://schemas.microsoft.com/office/powerpoint/2010/main" val="258270201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b="1" dirty="0"/>
              <a:t>Find and fix performance issues before they have an impact on your users:</a:t>
            </a:r>
          </a:p>
          <a:p>
            <a:pPr lvl="1"/>
            <a:r>
              <a:rPr lang="en-US" sz="2400" dirty="0"/>
              <a:t>Oak Query Engine / Index optimizations</a:t>
            </a:r>
          </a:p>
          <a:p>
            <a:pPr lvl="1"/>
            <a:r>
              <a:rPr lang="en-US" sz="2400" dirty="0" err="1"/>
              <a:t>Cacheability</a:t>
            </a:r>
            <a:endParaRPr lang="en-US" sz="2400" dirty="0"/>
          </a:p>
          <a:p>
            <a:pPr lvl="1"/>
            <a:r>
              <a:rPr lang="en-US" sz="2400" dirty="0"/>
              <a:t>CRX  Performance</a:t>
            </a:r>
          </a:p>
          <a:p>
            <a:pPr lvl="1"/>
            <a:r>
              <a:rPr lang="en-US" sz="2400" dirty="0" err="1"/>
              <a:t>Lucene</a:t>
            </a:r>
            <a:r>
              <a:rPr lang="en-US" sz="2400" dirty="0"/>
              <a:t> Index performance</a:t>
            </a:r>
          </a:p>
          <a:p>
            <a:pPr lvl="1"/>
            <a:endParaRPr lang="en-US" sz="2400" dirty="0"/>
          </a:p>
          <a:p>
            <a:endParaRPr lang="en-US" sz="2400" dirty="0"/>
          </a:p>
          <a:p>
            <a:endParaRPr lang="en-US" sz="2400" dirty="0"/>
          </a:p>
          <a:p>
            <a:endParaRPr lang="en-US" sz="2400" dirty="0"/>
          </a:p>
        </p:txBody>
      </p:sp>
      <p:sp>
        <p:nvSpPr>
          <p:cNvPr id="2" name="Title 1"/>
          <p:cNvSpPr>
            <a:spLocks noGrp="1"/>
          </p:cNvSpPr>
          <p:nvPr>
            <p:ph type="title"/>
          </p:nvPr>
        </p:nvSpPr>
        <p:spPr/>
        <p:txBody>
          <a:bodyPr/>
          <a:lstStyle/>
          <a:p>
            <a:r>
              <a:rPr lang="en-US" dirty="0"/>
              <a:t>Optimization to Avoid Performance Issues</a:t>
            </a:r>
          </a:p>
        </p:txBody>
      </p:sp>
      <p:sp>
        <p:nvSpPr>
          <p:cNvPr id="4" name="Slide Number Placeholder 3"/>
          <p:cNvSpPr>
            <a:spLocks noGrp="1"/>
          </p:cNvSpPr>
          <p:nvPr>
            <p:ph type="sldNum" sz="quarter" idx="4294967295"/>
          </p:nvPr>
        </p:nvSpPr>
        <p:spPr>
          <a:xfrm>
            <a:off x="0" y="0"/>
            <a:ext cx="0" cy="0"/>
          </a:xfrm>
          <a:prstGeom prst="rect">
            <a:avLst/>
          </a:prstGeom>
        </p:spPr>
        <p:txBody>
          <a:bodyPr/>
          <a:lstStyle/>
          <a:p>
            <a:pPr algn="ctr"/>
            <a:fld id="{90156F56-D5AE-4C6F-B826-C69D1BC521BB}" type="slidenum">
              <a:rPr lang="en-US" smtClean="0"/>
              <a:pPr algn="ctr"/>
              <a:t>251</a:t>
            </a:fld>
            <a:endParaRPr lang="en-US" dirty="0"/>
          </a:p>
        </p:txBody>
      </p:sp>
    </p:spTree>
    <p:extLst>
      <p:ext uri="{BB962C8B-B14F-4D97-AF65-F5344CB8AC3E}">
        <p14:creationId xmlns:p14="http://schemas.microsoft.com/office/powerpoint/2010/main" val="108459881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296432"/>
            <a:ext cx="11579385" cy="625475"/>
          </a:xfrm>
        </p:spPr>
        <p:txBody>
          <a:bodyPr>
            <a:normAutofit/>
          </a:bodyPr>
          <a:lstStyle/>
          <a:p>
            <a:r>
              <a:rPr lang="en-US" dirty="0"/>
              <a:t>Basic Process: The Application is SLOW!</a:t>
            </a:r>
          </a:p>
        </p:txBody>
      </p:sp>
      <p:sp>
        <p:nvSpPr>
          <p:cNvPr id="4" name="Slide Number Placeholder 3"/>
          <p:cNvSpPr>
            <a:spLocks noGrp="1"/>
          </p:cNvSpPr>
          <p:nvPr>
            <p:ph type="sldNum" sz="quarter" idx="4294967295"/>
          </p:nvPr>
        </p:nvSpPr>
        <p:spPr>
          <a:xfrm>
            <a:off x="0" y="0"/>
            <a:ext cx="0" cy="0"/>
          </a:xfrm>
          <a:prstGeom prst="rect">
            <a:avLst/>
          </a:prstGeom>
        </p:spPr>
        <p:txBody>
          <a:bodyPr/>
          <a:lstStyle/>
          <a:p>
            <a:pPr algn="ctr"/>
            <a:fld id="{90156F56-D5AE-4C6F-B826-C69D1BC521BB}" type="slidenum">
              <a:rPr lang="en-US" smtClean="0"/>
              <a:pPr algn="ctr"/>
              <a:t>252</a:t>
            </a:fld>
            <a:endParaRPr lang="en-US" dirty="0"/>
          </a:p>
        </p:txBody>
      </p:sp>
      <p:graphicFrame>
        <p:nvGraphicFramePr>
          <p:cNvPr id="7" name="Content Placeholder 6"/>
          <p:cNvGraphicFramePr>
            <a:graphicFrameLocks noGrp="1"/>
          </p:cNvGraphicFramePr>
          <p:nvPr>
            <p:ph sz="quarter" idx="4294967295"/>
            <p:extLst>
              <p:ext uri="{D42A27DB-BD31-4B8C-83A1-F6EECF244321}">
                <p14:modId xmlns:p14="http://schemas.microsoft.com/office/powerpoint/2010/main" val="608340062"/>
              </p:ext>
            </p:extLst>
          </p:nvPr>
        </p:nvGraphicFramePr>
        <p:xfrm>
          <a:off x="609600" y="1235075"/>
          <a:ext cx="11579225" cy="5106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Circular Arrow 7"/>
          <p:cNvSpPr/>
          <p:nvPr/>
        </p:nvSpPr>
        <p:spPr>
          <a:xfrm rot="15017869">
            <a:off x="1018861" y="2796916"/>
            <a:ext cx="2674497" cy="4047514"/>
          </a:xfrm>
          <a:prstGeom prst="circularArrow">
            <a:avLst>
              <a:gd name="adj1" fmla="val 12500"/>
              <a:gd name="adj2" fmla="val 1142319"/>
              <a:gd name="adj3" fmla="val 20457681"/>
              <a:gd name="adj4" fmla="val 10848716"/>
              <a:gd name="adj5" fmla="val 12500"/>
            </a:avLst>
          </a:prstGeom>
          <a:solidFill>
            <a:schemeClr val="accent5">
              <a:lumMod val="75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5657077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Experience Manager Architecture</a:t>
            </a:r>
          </a:p>
        </p:txBody>
      </p:sp>
      <p:sp>
        <p:nvSpPr>
          <p:cNvPr id="3" name="Content Placeholder 2"/>
          <p:cNvSpPr>
            <a:spLocks noGrp="1"/>
          </p:cNvSpPr>
          <p:nvPr>
            <p:ph idx="11"/>
          </p:nvPr>
        </p:nvSpPr>
        <p:spPr/>
        <p:txBody>
          <a:bodyPr>
            <a:normAutofit fontScale="92500" lnSpcReduction="10000"/>
          </a:bodyPr>
          <a:lstStyle/>
          <a:p>
            <a:pPr marL="342900" indent="-342900">
              <a:spcAft>
                <a:spcPts val="700"/>
              </a:spcAft>
              <a:buFont typeface="Arial" panose="020B0604020202020204" pitchFamily="34" charset="0"/>
              <a:buChar char="•"/>
            </a:pPr>
            <a:r>
              <a:rPr lang="en-US" dirty="0"/>
              <a:t>What we call ‘</a:t>
            </a:r>
            <a:r>
              <a:rPr lang="en-US" b="1" i="1" dirty="0"/>
              <a:t>Experience Manager </a:t>
            </a:r>
            <a:r>
              <a:rPr lang="en-US" dirty="0"/>
              <a:t>’ is really a complex multi-layered application</a:t>
            </a:r>
          </a:p>
          <a:p>
            <a:pPr marL="342900" indent="-342900">
              <a:spcAft>
                <a:spcPts val="700"/>
              </a:spcAft>
              <a:buFont typeface="Arial" panose="020B0604020202020204" pitchFamily="34" charset="0"/>
              <a:buChar char="•"/>
            </a:pPr>
            <a:r>
              <a:rPr lang="en-US" dirty="0"/>
              <a:t>Each layer has separate responsibilities and characteristics</a:t>
            </a:r>
          </a:p>
          <a:p>
            <a:pPr marL="342900" indent="-342900">
              <a:spcAft>
                <a:spcPts val="700"/>
              </a:spcAft>
              <a:buFont typeface="Arial" panose="020B0604020202020204" pitchFamily="34" charset="0"/>
              <a:buChar char="•"/>
            </a:pPr>
            <a:r>
              <a:rPr lang="en-US" dirty="0"/>
              <a:t> Generally things don’t go wrong without some triggering event</a:t>
            </a:r>
          </a:p>
          <a:p>
            <a:pPr marL="342900" indent="-342900">
              <a:spcAft>
                <a:spcPts val="700"/>
              </a:spcAft>
              <a:buFont typeface="Arial" panose="020B0604020202020204" pitchFamily="34" charset="0"/>
              <a:buChar char="•"/>
            </a:pPr>
            <a:r>
              <a:rPr lang="en-US" b="1" i="1" dirty="0"/>
              <a:t>Failures in any layer often manifest as visible issues in the layers above</a:t>
            </a:r>
          </a:p>
          <a:p>
            <a:pPr marL="342900" indent="-342900">
              <a:spcAft>
                <a:spcPts val="700"/>
              </a:spcAft>
              <a:buFont typeface="Arial" panose="020B0604020202020204" pitchFamily="34" charset="0"/>
              <a:buChar char="•"/>
            </a:pPr>
            <a:r>
              <a:rPr lang="en-US" dirty="0"/>
              <a:t>Excessive demand from above can cause issues in lower levels</a:t>
            </a:r>
          </a:p>
          <a:p>
            <a:pPr marL="342900" indent="-342900">
              <a:spcAft>
                <a:spcPts val="700"/>
              </a:spcAft>
              <a:buFont typeface="Arial" panose="020B0604020202020204" pitchFamily="34" charset="0"/>
              <a:buChar char="•"/>
            </a:pPr>
            <a:r>
              <a:rPr lang="en-US" b="1" i="1" dirty="0"/>
              <a:t>We need to track back from symptoms to identify root-cause</a:t>
            </a:r>
          </a:p>
        </p:txBody>
      </p:sp>
      <p:sp>
        <p:nvSpPr>
          <p:cNvPr id="4" name="Slide Number Placeholder 3"/>
          <p:cNvSpPr>
            <a:spLocks noGrp="1"/>
          </p:cNvSpPr>
          <p:nvPr>
            <p:ph type="sldNum" sz="quarter" idx="4294967295"/>
          </p:nvPr>
        </p:nvSpPr>
        <p:spPr>
          <a:xfrm>
            <a:off x="0" y="0"/>
            <a:ext cx="0" cy="0"/>
          </a:xfrm>
          <a:prstGeom prst="rect">
            <a:avLst/>
          </a:prstGeom>
        </p:spPr>
        <p:txBody>
          <a:bodyPr/>
          <a:lstStyle/>
          <a:p>
            <a:pPr algn="ctr"/>
            <a:fld id="{90156F56-D5AE-4C6F-B826-C69D1BC521BB}" type="slidenum">
              <a:rPr lang="en-US" smtClean="0"/>
              <a:pPr algn="ctr"/>
              <a:t>253</a:t>
            </a:fld>
            <a:endParaRPr lang="en-US" dirty="0"/>
          </a:p>
        </p:txBody>
      </p:sp>
      <p:grpSp>
        <p:nvGrpSpPr>
          <p:cNvPr id="24" name="Group 23"/>
          <p:cNvGrpSpPr/>
          <p:nvPr/>
        </p:nvGrpSpPr>
        <p:grpSpPr>
          <a:xfrm>
            <a:off x="366087" y="1126666"/>
            <a:ext cx="4041781" cy="4926318"/>
            <a:chOff x="4525433" y="1041399"/>
            <a:chExt cx="4042834" cy="4927601"/>
          </a:xfrm>
        </p:grpSpPr>
        <p:sp>
          <p:nvSpPr>
            <p:cNvPr id="25" name="Rectangle 24"/>
            <p:cNvSpPr/>
            <p:nvPr/>
          </p:nvSpPr>
          <p:spPr>
            <a:xfrm>
              <a:off x="4525433" y="1041399"/>
              <a:ext cx="4042834" cy="571501"/>
            </a:xfrm>
            <a:prstGeom prst="rect">
              <a:avLst/>
            </a:prstGeom>
            <a:solidFill>
              <a:schemeClr val="accent1">
                <a:lumMod val="40000"/>
                <a:lumOff val="60000"/>
              </a:schemeClr>
            </a:solidFill>
            <a:ln w="25400">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chemeClr val="accent1">
                      <a:lumMod val="50000"/>
                    </a:schemeClr>
                  </a:solidFill>
                </a:rPr>
                <a:t>Customer Application</a:t>
              </a:r>
            </a:p>
          </p:txBody>
        </p:sp>
        <p:sp>
          <p:nvSpPr>
            <p:cNvPr id="26" name="Rectangle 25"/>
            <p:cNvSpPr/>
            <p:nvPr/>
          </p:nvSpPr>
          <p:spPr>
            <a:xfrm>
              <a:off x="4525433" y="1765300"/>
              <a:ext cx="4042834" cy="571501"/>
            </a:xfrm>
            <a:prstGeom prst="rect">
              <a:avLst/>
            </a:prstGeom>
            <a:solidFill>
              <a:schemeClr val="accent2">
                <a:lumMod val="40000"/>
                <a:lumOff val="60000"/>
              </a:schemeClr>
            </a:solidFill>
            <a:ln w="25400">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chemeClr val="accent2">
                      <a:lumMod val="50000"/>
                    </a:schemeClr>
                  </a:solidFill>
                </a:rPr>
                <a:t>Experience Manager </a:t>
              </a:r>
            </a:p>
          </p:txBody>
        </p:sp>
        <p:sp>
          <p:nvSpPr>
            <p:cNvPr id="27" name="Rectangle 26"/>
            <p:cNvSpPr/>
            <p:nvPr/>
          </p:nvSpPr>
          <p:spPr>
            <a:xfrm>
              <a:off x="4525433" y="2482849"/>
              <a:ext cx="4042834" cy="571501"/>
            </a:xfrm>
            <a:prstGeom prst="rect">
              <a:avLst/>
            </a:prstGeom>
            <a:solidFill>
              <a:schemeClr val="accent3">
                <a:lumMod val="40000"/>
                <a:lumOff val="60000"/>
              </a:schemeClr>
            </a:solidFill>
            <a:ln w="25400">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chemeClr val="accent3">
                      <a:lumMod val="50000"/>
                    </a:schemeClr>
                  </a:solidFill>
                </a:rPr>
                <a:t>Apache Sling</a:t>
              </a:r>
            </a:p>
          </p:txBody>
        </p:sp>
        <p:sp>
          <p:nvSpPr>
            <p:cNvPr id="28" name="Rectangle 27"/>
            <p:cNvSpPr/>
            <p:nvPr/>
          </p:nvSpPr>
          <p:spPr>
            <a:xfrm>
              <a:off x="4525433" y="3200399"/>
              <a:ext cx="1900767" cy="571501"/>
            </a:xfrm>
            <a:prstGeom prst="rect">
              <a:avLst/>
            </a:prstGeom>
            <a:solidFill>
              <a:schemeClr val="accent6">
                <a:lumMod val="40000"/>
                <a:lumOff val="60000"/>
              </a:schemeClr>
            </a:solidFill>
            <a:ln w="25400">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chemeClr val="accent6">
                      <a:lumMod val="50000"/>
                    </a:schemeClr>
                  </a:solidFill>
                </a:rPr>
                <a:t>Apache Oak</a:t>
              </a:r>
            </a:p>
          </p:txBody>
        </p:sp>
        <p:sp>
          <p:nvSpPr>
            <p:cNvPr id="29" name="Rectangle 28"/>
            <p:cNvSpPr/>
            <p:nvPr/>
          </p:nvSpPr>
          <p:spPr>
            <a:xfrm>
              <a:off x="6673850" y="3200399"/>
              <a:ext cx="1894417" cy="571501"/>
            </a:xfrm>
            <a:prstGeom prst="rect">
              <a:avLst/>
            </a:prstGeom>
            <a:solidFill>
              <a:schemeClr val="accent5">
                <a:lumMod val="40000"/>
                <a:lumOff val="60000"/>
              </a:schemeClr>
            </a:solidFill>
            <a:ln w="2540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chemeClr val="accent5">
                      <a:lumMod val="50000"/>
                    </a:schemeClr>
                  </a:solidFill>
                </a:rPr>
                <a:t>Jetty</a:t>
              </a:r>
            </a:p>
          </p:txBody>
        </p:sp>
        <p:sp>
          <p:nvSpPr>
            <p:cNvPr id="30" name="Rectangle 29"/>
            <p:cNvSpPr/>
            <p:nvPr/>
          </p:nvSpPr>
          <p:spPr>
            <a:xfrm>
              <a:off x="4525433" y="3917949"/>
              <a:ext cx="4042834" cy="571501"/>
            </a:xfrm>
            <a:prstGeom prst="rect">
              <a:avLst/>
            </a:prstGeom>
            <a:solidFill>
              <a:schemeClr val="accent4">
                <a:lumMod val="40000"/>
                <a:lumOff val="60000"/>
              </a:schemeClr>
            </a:solidFill>
            <a:ln w="25400">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chemeClr val="accent4">
                      <a:lumMod val="50000"/>
                    </a:schemeClr>
                  </a:solidFill>
                </a:rPr>
                <a:t>Apache Felix</a:t>
              </a:r>
            </a:p>
          </p:txBody>
        </p:sp>
        <p:sp>
          <p:nvSpPr>
            <p:cNvPr id="31" name="Rectangle 30"/>
            <p:cNvSpPr/>
            <p:nvPr/>
          </p:nvSpPr>
          <p:spPr>
            <a:xfrm>
              <a:off x="4525433" y="4641850"/>
              <a:ext cx="4042834" cy="571501"/>
            </a:xfrm>
            <a:prstGeom prst="rect">
              <a:avLst/>
            </a:prstGeom>
            <a:solidFill>
              <a:srgbClr val="FFB0F0"/>
            </a:solidFill>
            <a:ln w="25400">
              <a:solidFill>
                <a:srgbClr val="800000"/>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rgbClr val="800000"/>
                  </a:solidFill>
                </a:rPr>
                <a:t>JVM</a:t>
              </a:r>
            </a:p>
          </p:txBody>
        </p:sp>
        <p:sp>
          <p:nvSpPr>
            <p:cNvPr id="32" name="Rectangle 31"/>
            <p:cNvSpPr/>
            <p:nvPr/>
          </p:nvSpPr>
          <p:spPr>
            <a:xfrm>
              <a:off x="4525433" y="5397499"/>
              <a:ext cx="4042834" cy="571501"/>
            </a:xfrm>
            <a:prstGeom prst="rect">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chemeClr val="tx1"/>
                  </a:solidFill>
                </a:rPr>
                <a:t>Operating System</a:t>
              </a:r>
            </a:p>
          </p:txBody>
        </p:sp>
      </p:grpSp>
    </p:spTree>
    <p:extLst>
      <p:ext uri="{BB962C8B-B14F-4D97-AF65-F5344CB8AC3E}">
        <p14:creationId xmlns:p14="http://schemas.microsoft.com/office/powerpoint/2010/main" val="336214402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Experience Manager Architecture - Symptoms and Causes</a:t>
            </a:r>
          </a:p>
        </p:txBody>
      </p:sp>
      <p:sp>
        <p:nvSpPr>
          <p:cNvPr id="3" name="Content Placeholder 2"/>
          <p:cNvSpPr>
            <a:spLocks noGrp="1"/>
          </p:cNvSpPr>
          <p:nvPr>
            <p:ph idx="11"/>
          </p:nvPr>
        </p:nvSpPr>
        <p:spPr/>
        <p:txBody>
          <a:bodyPr>
            <a:normAutofit fontScale="92500" lnSpcReduction="10000"/>
          </a:bodyPr>
          <a:lstStyle/>
          <a:p>
            <a:pPr marL="0" indent="0">
              <a:buNone/>
            </a:pPr>
            <a:r>
              <a:rPr lang="en-US" b="1" dirty="0"/>
              <a:t>Customer Application</a:t>
            </a:r>
          </a:p>
          <a:p>
            <a:pPr marL="342900" indent="-342900">
              <a:spcAft>
                <a:spcPts val="700"/>
              </a:spcAft>
              <a:buFont typeface="Arial" panose="020B0604020202020204" pitchFamily="34" charset="0"/>
              <a:buChar char="•"/>
            </a:pPr>
            <a:r>
              <a:rPr lang="en-US" b="1" dirty="0"/>
              <a:t>Symptom</a:t>
            </a:r>
            <a:r>
              <a:rPr lang="en-US" dirty="0"/>
              <a:t>: Components failing to render / exceptions in the log</a:t>
            </a:r>
          </a:p>
          <a:p>
            <a:pPr lvl="1">
              <a:spcAft>
                <a:spcPts val="700"/>
              </a:spcAft>
            </a:pPr>
            <a:r>
              <a:rPr lang="en-US" b="1" dirty="0"/>
              <a:t>Cause</a:t>
            </a:r>
            <a:r>
              <a:rPr lang="en-US" dirty="0"/>
              <a:t>: Bad / unexpected data</a:t>
            </a:r>
          </a:p>
          <a:p>
            <a:pPr lvl="1">
              <a:spcAft>
                <a:spcPts val="700"/>
              </a:spcAft>
            </a:pPr>
            <a:r>
              <a:rPr lang="en-US" b="1" dirty="0"/>
              <a:t>Cause</a:t>
            </a:r>
            <a:r>
              <a:rPr lang="en-US" dirty="0"/>
              <a:t>: Bugs in customer application</a:t>
            </a:r>
          </a:p>
          <a:p>
            <a:pPr lvl="1">
              <a:spcAft>
                <a:spcPts val="700"/>
              </a:spcAft>
            </a:pPr>
            <a:r>
              <a:rPr lang="en-US" b="1" dirty="0"/>
              <a:t>Cause</a:t>
            </a:r>
            <a:r>
              <a:rPr lang="en-US" dirty="0"/>
              <a:t>: Bundles and services not starting</a:t>
            </a:r>
          </a:p>
          <a:p>
            <a:pPr marL="342900" indent="-342900">
              <a:spcAft>
                <a:spcPts val="700"/>
              </a:spcAft>
              <a:buFont typeface="Arial" panose="020B0604020202020204" pitchFamily="34" charset="0"/>
              <a:buChar char="•"/>
            </a:pPr>
            <a:r>
              <a:rPr lang="en-US" b="1" dirty="0"/>
              <a:t>Symptom</a:t>
            </a:r>
            <a:r>
              <a:rPr lang="en-US" dirty="0"/>
              <a:t>: Slow page rendering times</a:t>
            </a:r>
          </a:p>
          <a:p>
            <a:pPr lvl="1">
              <a:spcAft>
                <a:spcPts val="700"/>
              </a:spcAft>
            </a:pPr>
            <a:r>
              <a:rPr lang="en-US" b="1" dirty="0"/>
              <a:t>Cause</a:t>
            </a:r>
            <a:r>
              <a:rPr lang="en-US" dirty="0"/>
              <a:t>: Bottlenecks in lower tiers (Sling Models, Oak)</a:t>
            </a:r>
          </a:p>
          <a:p>
            <a:pPr lvl="1">
              <a:spcAft>
                <a:spcPts val="700"/>
              </a:spcAft>
            </a:pPr>
            <a:r>
              <a:rPr lang="en-US" b="1" dirty="0"/>
              <a:t>Cause</a:t>
            </a:r>
            <a:r>
              <a:rPr lang="en-US" dirty="0"/>
              <a:t>: Slow external/backend calls</a:t>
            </a:r>
          </a:p>
          <a:p>
            <a:pPr lvl="1">
              <a:spcAft>
                <a:spcPts val="700"/>
              </a:spcAft>
            </a:pPr>
            <a:r>
              <a:rPr lang="en-US" b="1" dirty="0"/>
              <a:t>Cause</a:t>
            </a:r>
            <a:r>
              <a:rPr lang="en-US" dirty="0"/>
              <a:t>: Excessive JVM GC</a:t>
            </a:r>
          </a:p>
          <a:p>
            <a:pPr marL="475984" lvl="2" indent="0">
              <a:buNone/>
            </a:pPr>
            <a:endParaRPr lang="en-US" dirty="0">
              <a:hlinkClick r:id="" action="ppaction://noaction"/>
            </a:endParaRPr>
          </a:p>
          <a:p>
            <a:pPr marL="475984" lvl="2" indent="0">
              <a:buNone/>
            </a:pPr>
            <a:endParaRPr lang="en-US" dirty="0">
              <a:hlinkClick r:id="" action="ppaction://noaction"/>
            </a:endParaRPr>
          </a:p>
          <a:p>
            <a:endParaRPr lang="en-US" dirty="0"/>
          </a:p>
          <a:p>
            <a:endParaRPr lang="en-US" dirty="0"/>
          </a:p>
          <a:p>
            <a:pPr lvl="1"/>
            <a:endParaRPr lang="en-US" dirty="0"/>
          </a:p>
        </p:txBody>
      </p:sp>
      <p:sp>
        <p:nvSpPr>
          <p:cNvPr id="4" name="Slide Number Placeholder 3"/>
          <p:cNvSpPr>
            <a:spLocks noGrp="1"/>
          </p:cNvSpPr>
          <p:nvPr>
            <p:ph type="sldNum" sz="quarter" idx="4294967295"/>
          </p:nvPr>
        </p:nvSpPr>
        <p:spPr>
          <a:xfrm>
            <a:off x="0" y="0"/>
            <a:ext cx="0" cy="0"/>
          </a:xfrm>
          <a:prstGeom prst="rect">
            <a:avLst/>
          </a:prstGeom>
        </p:spPr>
        <p:txBody>
          <a:bodyPr/>
          <a:lstStyle/>
          <a:p>
            <a:pPr algn="ctr"/>
            <a:fld id="{90156F56-D5AE-4C6F-B826-C69D1BC521BB}" type="slidenum">
              <a:rPr lang="en-US" smtClean="0"/>
              <a:pPr algn="ctr"/>
              <a:t>254</a:t>
            </a:fld>
            <a:endParaRPr lang="en-US" dirty="0"/>
          </a:p>
        </p:txBody>
      </p:sp>
      <p:grpSp>
        <p:nvGrpSpPr>
          <p:cNvPr id="15" name="Group 14"/>
          <p:cNvGrpSpPr/>
          <p:nvPr/>
        </p:nvGrpSpPr>
        <p:grpSpPr>
          <a:xfrm>
            <a:off x="366087" y="1126666"/>
            <a:ext cx="4041781" cy="4926318"/>
            <a:chOff x="366183" y="1126066"/>
            <a:chExt cx="4042834" cy="4927601"/>
          </a:xfrm>
        </p:grpSpPr>
        <p:sp>
          <p:nvSpPr>
            <p:cNvPr id="6" name="Rectangle 5"/>
            <p:cNvSpPr/>
            <p:nvPr/>
          </p:nvSpPr>
          <p:spPr>
            <a:xfrm>
              <a:off x="366183" y="1126066"/>
              <a:ext cx="4042834" cy="571501"/>
            </a:xfrm>
            <a:prstGeom prst="rect">
              <a:avLst/>
            </a:prstGeom>
            <a:solidFill>
              <a:schemeClr val="accent1">
                <a:lumMod val="40000"/>
                <a:lumOff val="60000"/>
              </a:schemeClr>
            </a:solidFill>
            <a:ln w="50800">
              <a:solidFill>
                <a:schemeClr val="accent1">
                  <a:lumMod val="50000"/>
                </a:schemeClr>
              </a:solidFill>
            </a:ln>
            <a:effectLst>
              <a:outerShdw blurRad="50800" dist="38100" dir="2700000" algn="tl" rotWithShape="0">
                <a:schemeClr val="accent1">
                  <a:lumMod val="50000"/>
                  <a:alpha val="43000"/>
                </a:schemeClr>
              </a:outerShdw>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chemeClr val="accent1">
                      <a:lumMod val="50000"/>
                    </a:schemeClr>
                  </a:solidFill>
                </a:rPr>
                <a:t>Customer Application</a:t>
              </a:r>
            </a:p>
          </p:txBody>
        </p:sp>
        <p:sp>
          <p:nvSpPr>
            <p:cNvPr id="7" name="Rectangle 6"/>
            <p:cNvSpPr/>
            <p:nvPr/>
          </p:nvSpPr>
          <p:spPr>
            <a:xfrm>
              <a:off x="366183" y="1849967"/>
              <a:ext cx="4042834" cy="571501"/>
            </a:xfrm>
            <a:prstGeom prst="rect">
              <a:avLst/>
            </a:prstGeom>
            <a:solidFill>
              <a:schemeClr val="accent2">
                <a:lumMod val="40000"/>
                <a:lumOff val="60000"/>
              </a:schemeClr>
            </a:solidFill>
            <a:ln w="25400">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chemeClr val="accent2">
                      <a:lumMod val="50000"/>
                    </a:schemeClr>
                  </a:solidFill>
                </a:rPr>
                <a:t>Experience Manager </a:t>
              </a:r>
            </a:p>
          </p:txBody>
        </p:sp>
        <p:sp>
          <p:nvSpPr>
            <p:cNvPr id="8" name="Rectangle 7"/>
            <p:cNvSpPr/>
            <p:nvPr/>
          </p:nvSpPr>
          <p:spPr>
            <a:xfrm>
              <a:off x="366183" y="2567516"/>
              <a:ext cx="4042834" cy="571501"/>
            </a:xfrm>
            <a:prstGeom prst="rect">
              <a:avLst/>
            </a:prstGeom>
            <a:solidFill>
              <a:schemeClr val="accent3">
                <a:lumMod val="40000"/>
                <a:lumOff val="60000"/>
              </a:schemeClr>
            </a:solidFill>
            <a:ln w="25400">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chemeClr val="accent3">
                      <a:lumMod val="50000"/>
                    </a:schemeClr>
                  </a:solidFill>
                </a:rPr>
                <a:t>Apache Sling</a:t>
              </a:r>
            </a:p>
          </p:txBody>
        </p:sp>
        <p:sp>
          <p:nvSpPr>
            <p:cNvPr id="9" name="Rectangle 8"/>
            <p:cNvSpPr/>
            <p:nvPr/>
          </p:nvSpPr>
          <p:spPr>
            <a:xfrm>
              <a:off x="366183" y="3285066"/>
              <a:ext cx="1900767" cy="571501"/>
            </a:xfrm>
            <a:prstGeom prst="rect">
              <a:avLst/>
            </a:prstGeom>
            <a:solidFill>
              <a:schemeClr val="accent6">
                <a:lumMod val="40000"/>
                <a:lumOff val="60000"/>
              </a:schemeClr>
            </a:solidFill>
            <a:ln w="25400">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chemeClr val="accent6">
                      <a:lumMod val="50000"/>
                    </a:schemeClr>
                  </a:solidFill>
                </a:rPr>
                <a:t>Apache Oak</a:t>
              </a:r>
            </a:p>
          </p:txBody>
        </p:sp>
        <p:sp>
          <p:nvSpPr>
            <p:cNvPr id="10" name="Rectangle 9"/>
            <p:cNvSpPr/>
            <p:nvPr/>
          </p:nvSpPr>
          <p:spPr>
            <a:xfrm>
              <a:off x="2514600" y="3285066"/>
              <a:ext cx="1894417" cy="571501"/>
            </a:xfrm>
            <a:prstGeom prst="rect">
              <a:avLst/>
            </a:prstGeom>
            <a:solidFill>
              <a:schemeClr val="accent5">
                <a:lumMod val="40000"/>
                <a:lumOff val="60000"/>
              </a:schemeClr>
            </a:solidFill>
            <a:ln w="2540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chemeClr val="accent1">
                      <a:lumMod val="50000"/>
                    </a:schemeClr>
                  </a:solidFill>
                </a:rPr>
                <a:t>Jetty</a:t>
              </a:r>
            </a:p>
          </p:txBody>
        </p:sp>
        <p:sp>
          <p:nvSpPr>
            <p:cNvPr id="11" name="Rectangle 10"/>
            <p:cNvSpPr/>
            <p:nvPr/>
          </p:nvSpPr>
          <p:spPr>
            <a:xfrm>
              <a:off x="366183" y="4002616"/>
              <a:ext cx="4042834" cy="571501"/>
            </a:xfrm>
            <a:prstGeom prst="rect">
              <a:avLst/>
            </a:prstGeom>
            <a:solidFill>
              <a:schemeClr val="accent4">
                <a:lumMod val="40000"/>
                <a:lumOff val="60000"/>
              </a:schemeClr>
            </a:solidFill>
            <a:ln w="25400">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chemeClr val="accent4">
                      <a:lumMod val="50000"/>
                    </a:schemeClr>
                  </a:solidFill>
                </a:rPr>
                <a:t>Apache Felix</a:t>
              </a:r>
            </a:p>
          </p:txBody>
        </p:sp>
        <p:sp>
          <p:nvSpPr>
            <p:cNvPr id="13" name="Rectangle 12"/>
            <p:cNvSpPr/>
            <p:nvPr/>
          </p:nvSpPr>
          <p:spPr>
            <a:xfrm>
              <a:off x="366183" y="5482166"/>
              <a:ext cx="4042834" cy="571501"/>
            </a:xfrm>
            <a:prstGeom prst="rect">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chemeClr val="tx1"/>
                  </a:solidFill>
                </a:rPr>
                <a:t>Operating System</a:t>
              </a:r>
            </a:p>
          </p:txBody>
        </p:sp>
      </p:grpSp>
      <p:sp>
        <p:nvSpPr>
          <p:cNvPr id="14" name="Rectangle 13"/>
          <p:cNvSpPr/>
          <p:nvPr/>
        </p:nvSpPr>
        <p:spPr>
          <a:xfrm>
            <a:off x="366087" y="4726180"/>
            <a:ext cx="4041781" cy="571352"/>
          </a:xfrm>
          <a:prstGeom prst="rect">
            <a:avLst/>
          </a:prstGeom>
          <a:solidFill>
            <a:srgbClr val="FFB0F0"/>
          </a:solidFill>
          <a:ln w="25400">
            <a:solidFill>
              <a:srgbClr val="800000"/>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rgbClr val="800000"/>
                </a:solidFill>
              </a:rPr>
              <a:t>JVM</a:t>
            </a:r>
          </a:p>
        </p:txBody>
      </p:sp>
    </p:spTree>
    <p:extLst>
      <p:ext uri="{BB962C8B-B14F-4D97-AF65-F5344CB8AC3E}">
        <p14:creationId xmlns:p14="http://schemas.microsoft.com/office/powerpoint/2010/main" val="62262910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Experience Manager Architecture – Symptoms and Causes</a:t>
            </a:r>
          </a:p>
        </p:txBody>
      </p:sp>
      <p:sp>
        <p:nvSpPr>
          <p:cNvPr id="16" name="Content Placeholder 2"/>
          <p:cNvSpPr>
            <a:spLocks noGrp="1"/>
          </p:cNvSpPr>
          <p:nvPr>
            <p:ph idx="11"/>
          </p:nvPr>
        </p:nvSpPr>
        <p:spPr/>
        <p:txBody>
          <a:bodyPr>
            <a:normAutofit fontScale="85000" lnSpcReduction="20000"/>
          </a:bodyPr>
          <a:lstStyle/>
          <a:p>
            <a:pPr marL="0" indent="0">
              <a:buNone/>
            </a:pPr>
            <a:r>
              <a:rPr lang="en-US" b="1" dirty="0"/>
              <a:t>Adobe Experience Manager</a:t>
            </a:r>
          </a:p>
          <a:p>
            <a:pPr marL="342900" indent="-342900">
              <a:spcAft>
                <a:spcPts val="700"/>
              </a:spcAft>
              <a:buFont typeface="Arial" panose="020B0604020202020204" pitchFamily="34" charset="0"/>
              <a:buChar char="•"/>
            </a:pPr>
            <a:r>
              <a:rPr lang="en-US" dirty="0"/>
              <a:t>Web Content and Asset Management</a:t>
            </a:r>
          </a:p>
          <a:p>
            <a:pPr marL="342900" indent="-342900">
              <a:spcAft>
                <a:spcPts val="700"/>
              </a:spcAft>
              <a:buFont typeface="Arial" panose="020B0604020202020204" pitchFamily="34" charset="0"/>
              <a:buChar char="•"/>
            </a:pPr>
            <a:r>
              <a:rPr lang="en-US" dirty="0"/>
              <a:t>Platform</a:t>
            </a:r>
          </a:p>
          <a:p>
            <a:pPr marL="342900" indent="-342900">
              <a:spcAft>
                <a:spcPts val="700"/>
              </a:spcAft>
              <a:buFont typeface="Arial" panose="020B0604020202020204" pitchFamily="34" charset="0"/>
              <a:buChar char="•"/>
            </a:pPr>
            <a:r>
              <a:rPr lang="en-US" b="1" dirty="0"/>
              <a:t>Symptom</a:t>
            </a:r>
            <a:r>
              <a:rPr lang="en-US" dirty="0"/>
              <a:t>: Unexpected behavior in Authoring UI</a:t>
            </a:r>
          </a:p>
          <a:p>
            <a:pPr lvl="1">
              <a:spcAft>
                <a:spcPts val="700"/>
              </a:spcAft>
            </a:pPr>
            <a:r>
              <a:rPr lang="en-US" b="1" dirty="0"/>
              <a:t>Cause</a:t>
            </a:r>
            <a:r>
              <a:rPr lang="en-US" dirty="0"/>
              <a:t>: Overlays out-of-date (due to hotfix, service pack or feature pack)</a:t>
            </a:r>
          </a:p>
          <a:p>
            <a:pPr lvl="1">
              <a:spcAft>
                <a:spcPts val="700"/>
              </a:spcAft>
            </a:pPr>
            <a:r>
              <a:rPr lang="en-US" b="1" dirty="0"/>
              <a:t>Cause</a:t>
            </a:r>
            <a:r>
              <a:rPr lang="en-US" dirty="0"/>
              <a:t>: Bad / unexpected data</a:t>
            </a:r>
          </a:p>
          <a:p>
            <a:pPr marL="342900" indent="-342900">
              <a:spcAft>
                <a:spcPts val="700"/>
              </a:spcAft>
              <a:buFont typeface="Arial" panose="020B0604020202020204" pitchFamily="34" charset="0"/>
              <a:buChar char="•"/>
            </a:pPr>
            <a:r>
              <a:rPr lang="en-US" b="1" dirty="0"/>
              <a:t>Symptom</a:t>
            </a:r>
            <a:r>
              <a:rPr lang="en-US" dirty="0"/>
              <a:t>: Workflows failing to appear in console</a:t>
            </a:r>
          </a:p>
          <a:p>
            <a:pPr lvl="1">
              <a:spcAft>
                <a:spcPts val="700"/>
              </a:spcAft>
            </a:pPr>
            <a:r>
              <a:rPr lang="en-US" b="1" dirty="0"/>
              <a:t>Cause</a:t>
            </a:r>
            <a:r>
              <a:rPr lang="en-US" dirty="0"/>
              <a:t>: </a:t>
            </a:r>
            <a:r>
              <a:rPr lang="en-US" dirty="0" err="1"/>
              <a:t>Async</a:t>
            </a:r>
            <a:r>
              <a:rPr lang="en-US" dirty="0"/>
              <a:t> indexer failing</a:t>
            </a:r>
          </a:p>
          <a:p>
            <a:pPr marL="342900" indent="-342900">
              <a:spcAft>
                <a:spcPts val="700"/>
              </a:spcAft>
              <a:buFont typeface="Arial" panose="020B0604020202020204" pitchFamily="34" charset="0"/>
              <a:buChar char="•"/>
            </a:pPr>
            <a:r>
              <a:rPr lang="en-US" b="1" dirty="0"/>
              <a:t>Symptom</a:t>
            </a:r>
            <a:r>
              <a:rPr lang="en-US" dirty="0"/>
              <a:t>: Slow to start up</a:t>
            </a:r>
          </a:p>
          <a:p>
            <a:pPr lvl="1">
              <a:spcAft>
                <a:spcPts val="700"/>
              </a:spcAft>
            </a:pPr>
            <a:r>
              <a:rPr lang="en-US" b="1" dirty="0"/>
              <a:t>Cause</a:t>
            </a:r>
            <a:r>
              <a:rPr lang="en-US" dirty="0"/>
              <a:t>: Long Sling job queues</a:t>
            </a:r>
          </a:p>
        </p:txBody>
      </p:sp>
      <p:sp>
        <p:nvSpPr>
          <p:cNvPr id="4" name="Slide Number Placeholder 3"/>
          <p:cNvSpPr>
            <a:spLocks noGrp="1"/>
          </p:cNvSpPr>
          <p:nvPr>
            <p:ph type="sldNum" sz="quarter" idx="4294967295"/>
          </p:nvPr>
        </p:nvSpPr>
        <p:spPr>
          <a:xfrm>
            <a:off x="0" y="0"/>
            <a:ext cx="0" cy="0"/>
          </a:xfrm>
          <a:prstGeom prst="rect">
            <a:avLst/>
          </a:prstGeom>
        </p:spPr>
        <p:txBody>
          <a:bodyPr/>
          <a:lstStyle/>
          <a:p>
            <a:pPr algn="ctr"/>
            <a:fld id="{90156F56-D5AE-4C6F-B826-C69D1BC521BB}" type="slidenum">
              <a:rPr lang="en-US" smtClean="0"/>
              <a:pPr algn="ctr"/>
              <a:t>255</a:t>
            </a:fld>
            <a:endParaRPr lang="en-US" dirty="0"/>
          </a:p>
        </p:txBody>
      </p:sp>
      <p:grpSp>
        <p:nvGrpSpPr>
          <p:cNvPr id="24" name="Group 23"/>
          <p:cNvGrpSpPr/>
          <p:nvPr/>
        </p:nvGrpSpPr>
        <p:grpSpPr>
          <a:xfrm>
            <a:off x="366087" y="1126666"/>
            <a:ext cx="4041781" cy="4926318"/>
            <a:chOff x="4525433" y="1041399"/>
            <a:chExt cx="4042834" cy="4927601"/>
          </a:xfrm>
        </p:grpSpPr>
        <p:sp>
          <p:nvSpPr>
            <p:cNvPr id="25" name="Rectangle 24"/>
            <p:cNvSpPr/>
            <p:nvPr/>
          </p:nvSpPr>
          <p:spPr>
            <a:xfrm>
              <a:off x="4525433" y="1041399"/>
              <a:ext cx="4042834" cy="571501"/>
            </a:xfrm>
            <a:prstGeom prst="rect">
              <a:avLst/>
            </a:prstGeom>
            <a:solidFill>
              <a:schemeClr val="accent1">
                <a:lumMod val="40000"/>
                <a:lumOff val="60000"/>
              </a:schemeClr>
            </a:solidFill>
            <a:ln w="25400">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chemeClr val="accent1">
                      <a:lumMod val="50000"/>
                    </a:schemeClr>
                  </a:solidFill>
                </a:rPr>
                <a:t>Customer Application</a:t>
              </a:r>
            </a:p>
          </p:txBody>
        </p:sp>
        <p:sp>
          <p:nvSpPr>
            <p:cNvPr id="26" name="Rectangle 25"/>
            <p:cNvSpPr/>
            <p:nvPr/>
          </p:nvSpPr>
          <p:spPr>
            <a:xfrm>
              <a:off x="4525433" y="1765300"/>
              <a:ext cx="4042834" cy="571501"/>
            </a:xfrm>
            <a:prstGeom prst="rect">
              <a:avLst/>
            </a:prstGeom>
            <a:solidFill>
              <a:schemeClr val="accent2">
                <a:lumMod val="40000"/>
                <a:lumOff val="60000"/>
              </a:schemeClr>
            </a:solidFill>
            <a:ln w="50800">
              <a:solidFill>
                <a:schemeClr val="accent2">
                  <a:lumMod val="50000"/>
                </a:schemeClr>
              </a:solidFill>
            </a:ln>
            <a:effectLst>
              <a:outerShdw blurRad="50800" dist="38100" dir="2700000" algn="tl" rotWithShape="0">
                <a:schemeClr val="accent2">
                  <a:lumMod val="50000"/>
                  <a:alpha val="43000"/>
                </a:schemeClr>
              </a:outerShdw>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chemeClr val="accent2">
                      <a:lumMod val="50000"/>
                    </a:schemeClr>
                  </a:solidFill>
                </a:rPr>
                <a:t>Experience Manager </a:t>
              </a:r>
            </a:p>
          </p:txBody>
        </p:sp>
        <p:sp>
          <p:nvSpPr>
            <p:cNvPr id="27" name="Rectangle 26"/>
            <p:cNvSpPr/>
            <p:nvPr/>
          </p:nvSpPr>
          <p:spPr>
            <a:xfrm>
              <a:off x="4525433" y="2482849"/>
              <a:ext cx="4042834" cy="571501"/>
            </a:xfrm>
            <a:prstGeom prst="rect">
              <a:avLst/>
            </a:prstGeom>
            <a:solidFill>
              <a:schemeClr val="accent3">
                <a:lumMod val="40000"/>
                <a:lumOff val="60000"/>
              </a:schemeClr>
            </a:solidFill>
            <a:ln w="25400">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chemeClr val="accent3">
                      <a:lumMod val="50000"/>
                    </a:schemeClr>
                  </a:solidFill>
                </a:rPr>
                <a:t>Apache Sling</a:t>
              </a:r>
            </a:p>
          </p:txBody>
        </p:sp>
        <p:sp>
          <p:nvSpPr>
            <p:cNvPr id="28" name="Rectangle 27"/>
            <p:cNvSpPr/>
            <p:nvPr/>
          </p:nvSpPr>
          <p:spPr>
            <a:xfrm>
              <a:off x="4525433" y="3200399"/>
              <a:ext cx="1900767" cy="571501"/>
            </a:xfrm>
            <a:prstGeom prst="rect">
              <a:avLst/>
            </a:prstGeom>
            <a:solidFill>
              <a:schemeClr val="accent6">
                <a:lumMod val="40000"/>
                <a:lumOff val="60000"/>
              </a:schemeClr>
            </a:solidFill>
            <a:ln w="25400">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chemeClr val="accent6">
                      <a:lumMod val="50000"/>
                    </a:schemeClr>
                  </a:solidFill>
                </a:rPr>
                <a:t>Apache Oak</a:t>
              </a:r>
            </a:p>
          </p:txBody>
        </p:sp>
        <p:sp>
          <p:nvSpPr>
            <p:cNvPr id="29" name="Rectangle 28"/>
            <p:cNvSpPr/>
            <p:nvPr/>
          </p:nvSpPr>
          <p:spPr>
            <a:xfrm>
              <a:off x="6673850" y="3200399"/>
              <a:ext cx="1894417" cy="571501"/>
            </a:xfrm>
            <a:prstGeom prst="rect">
              <a:avLst/>
            </a:prstGeom>
            <a:solidFill>
              <a:schemeClr val="accent5">
                <a:lumMod val="40000"/>
                <a:lumOff val="60000"/>
              </a:schemeClr>
            </a:solidFill>
            <a:ln w="2540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chemeClr val="accent5">
                      <a:lumMod val="50000"/>
                    </a:schemeClr>
                  </a:solidFill>
                </a:rPr>
                <a:t>Jetty</a:t>
              </a:r>
            </a:p>
          </p:txBody>
        </p:sp>
        <p:sp>
          <p:nvSpPr>
            <p:cNvPr id="30" name="Rectangle 29"/>
            <p:cNvSpPr/>
            <p:nvPr/>
          </p:nvSpPr>
          <p:spPr>
            <a:xfrm>
              <a:off x="4525433" y="3917949"/>
              <a:ext cx="4042834" cy="571501"/>
            </a:xfrm>
            <a:prstGeom prst="rect">
              <a:avLst/>
            </a:prstGeom>
            <a:solidFill>
              <a:schemeClr val="accent4">
                <a:lumMod val="40000"/>
                <a:lumOff val="60000"/>
              </a:schemeClr>
            </a:solidFill>
            <a:ln w="25400">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chemeClr val="accent4">
                      <a:lumMod val="50000"/>
                    </a:schemeClr>
                  </a:solidFill>
                </a:rPr>
                <a:t>Apache Felix</a:t>
              </a:r>
            </a:p>
          </p:txBody>
        </p:sp>
        <p:sp>
          <p:nvSpPr>
            <p:cNvPr id="31" name="Rectangle 30"/>
            <p:cNvSpPr/>
            <p:nvPr/>
          </p:nvSpPr>
          <p:spPr>
            <a:xfrm>
              <a:off x="4525433" y="4641850"/>
              <a:ext cx="4042834" cy="571501"/>
            </a:xfrm>
            <a:prstGeom prst="rect">
              <a:avLst/>
            </a:prstGeom>
            <a:solidFill>
              <a:srgbClr val="FFB0F0"/>
            </a:solidFill>
            <a:ln w="25400">
              <a:solidFill>
                <a:srgbClr val="800000"/>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rgbClr val="800000"/>
                  </a:solidFill>
                </a:rPr>
                <a:t>JVM</a:t>
              </a:r>
            </a:p>
          </p:txBody>
        </p:sp>
        <p:sp>
          <p:nvSpPr>
            <p:cNvPr id="32" name="Rectangle 31"/>
            <p:cNvSpPr/>
            <p:nvPr/>
          </p:nvSpPr>
          <p:spPr>
            <a:xfrm>
              <a:off x="4525433" y="5397499"/>
              <a:ext cx="4042834" cy="571501"/>
            </a:xfrm>
            <a:prstGeom prst="rect">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chemeClr val="tx1"/>
                  </a:solidFill>
                </a:rPr>
                <a:t>Operating System</a:t>
              </a:r>
            </a:p>
          </p:txBody>
        </p:sp>
      </p:grpSp>
    </p:spTree>
    <p:extLst>
      <p:ext uri="{BB962C8B-B14F-4D97-AF65-F5344CB8AC3E}">
        <p14:creationId xmlns:p14="http://schemas.microsoft.com/office/powerpoint/2010/main" val="402652986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Experience Manager Architecture – Symptoms and Causes</a:t>
            </a:r>
          </a:p>
        </p:txBody>
      </p:sp>
      <p:sp>
        <p:nvSpPr>
          <p:cNvPr id="3" name="Content Placeholder 2"/>
          <p:cNvSpPr>
            <a:spLocks noGrp="1"/>
          </p:cNvSpPr>
          <p:nvPr>
            <p:ph idx="11"/>
          </p:nvPr>
        </p:nvSpPr>
        <p:spPr/>
        <p:txBody>
          <a:bodyPr/>
          <a:lstStyle/>
          <a:p>
            <a:r>
              <a:rPr lang="en-US" b="1" dirty="0"/>
              <a:t>Apache Sling</a:t>
            </a:r>
          </a:p>
          <a:p>
            <a:pPr lvl="1">
              <a:spcAft>
                <a:spcPts val="700"/>
              </a:spcAft>
            </a:pPr>
            <a:r>
              <a:rPr lang="en-US" dirty="0"/>
              <a:t>RESTful API on repository</a:t>
            </a:r>
          </a:p>
          <a:p>
            <a:pPr lvl="1">
              <a:spcAft>
                <a:spcPts val="700"/>
              </a:spcAft>
            </a:pPr>
            <a:r>
              <a:rPr lang="en-US" dirty="0"/>
              <a:t>Routes requests to scripts (code)</a:t>
            </a:r>
          </a:p>
          <a:p>
            <a:pPr marL="342900" indent="-342900">
              <a:spcAft>
                <a:spcPts val="700"/>
              </a:spcAft>
              <a:buFont typeface="Arial" panose="020B0604020202020204" pitchFamily="34" charset="0"/>
              <a:buChar char="•"/>
            </a:pPr>
            <a:r>
              <a:rPr lang="en-US" b="1" dirty="0"/>
              <a:t>Symptom</a:t>
            </a:r>
            <a:r>
              <a:rPr lang="en-US" dirty="0"/>
              <a:t>: Updated artifacts not being picked up from repository</a:t>
            </a:r>
          </a:p>
          <a:p>
            <a:pPr lvl="1">
              <a:spcAft>
                <a:spcPts val="700"/>
              </a:spcAft>
            </a:pPr>
            <a:r>
              <a:rPr lang="en-US" b="1" dirty="0"/>
              <a:t>Cause</a:t>
            </a:r>
            <a:r>
              <a:rPr lang="en-US" dirty="0"/>
              <a:t>: Sling OSGI / JCR installer failing</a:t>
            </a:r>
          </a:p>
        </p:txBody>
      </p:sp>
      <p:sp>
        <p:nvSpPr>
          <p:cNvPr id="4" name="Slide Number Placeholder 3"/>
          <p:cNvSpPr>
            <a:spLocks noGrp="1"/>
          </p:cNvSpPr>
          <p:nvPr>
            <p:ph type="sldNum" sz="quarter" idx="4294967295"/>
          </p:nvPr>
        </p:nvSpPr>
        <p:spPr>
          <a:xfrm>
            <a:off x="0" y="0"/>
            <a:ext cx="0" cy="0"/>
          </a:xfrm>
          <a:prstGeom prst="rect">
            <a:avLst/>
          </a:prstGeom>
        </p:spPr>
        <p:txBody>
          <a:bodyPr/>
          <a:lstStyle/>
          <a:p>
            <a:pPr algn="ctr"/>
            <a:fld id="{90156F56-D5AE-4C6F-B826-C69D1BC521BB}" type="slidenum">
              <a:rPr lang="en-US" smtClean="0"/>
              <a:pPr algn="ctr"/>
              <a:t>256</a:t>
            </a:fld>
            <a:endParaRPr lang="en-US" dirty="0"/>
          </a:p>
        </p:txBody>
      </p:sp>
      <p:grpSp>
        <p:nvGrpSpPr>
          <p:cNvPr id="24" name="Group 23"/>
          <p:cNvGrpSpPr/>
          <p:nvPr/>
        </p:nvGrpSpPr>
        <p:grpSpPr>
          <a:xfrm>
            <a:off x="366087" y="1126666"/>
            <a:ext cx="4041781" cy="4926318"/>
            <a:chOff x="4525433" y="1041399"/>
            <a:chExt cx="4042834" cy="4927601"/>
          </a:xfrm>
        </p:grpSpPr>
        <p:sp>
          <p:nvSpPr>
            <p:cNvPr id="25" name="Rectangle 24"/>
            <p:cNvSpPr/>
            <p:nvPr/>
          </p:nvSpPr>
          <p:spPr>
            <a:xfrm>
              <a:off x="4525433" y="1041399"/>
              <a:ext cx="4042834" cy="571501"/>
            </a:xfrm>
            <a:prstGeom prst="rect">
              <a:avLst/>
            </a:prstGeom>
            <a:solidFill>
              <a:schemeClr val="accent1">
                <a:lumMod val="40000"/>
                <a:lumOff val="60000"/>
              </a:schemeClr>
            </a:solidFill>
            <a:ln w="25400">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chemeClr val="accent1">
                      <a:lumMod val="50000"/>
                    </a:schemeClr>
                  </a:solidFill>
                </a:rPr>
                <a:t>Customer Application</a:t>
              </a:r>
            </a:p>
          </p:txBody>
        </p:sp>
        <p:sp>
          <p:nvSpPr>
            <p:cNvPr id="26" name="Rectangle 25"/>
            <p:cNvSpPr/>
            <p:nvPr/>
          </p:nvSpPr>
          <p:spPr>
            <a:xfrm>
              <a:off x="4525433" y="1765300"/>
              <a:ext cx="4042834" cy="571501"/>
            </a:xfrm>
            <a:prstGeom prst="rect">
              <a:avLst/>
            </a:prstGeom>
            <a:solidFill>
              <a:schemeClr val="accent2">
                <a:lumMod val="40000"/>
                <a:lumOff val="60000"/>
              </a:schemeClr>
            </a:solidFill>
            <a:ln w="25400">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chemeClr val="accent2">
                      <a:lumMod val="50000"/>
                    </a:schemeClr>
                  </a:solidFill>
                </a:rPr>
                <a:t>Experience Manager </a:t>
              </a:r>
            </a:p>
          </p:txBody>
        </p:sp>
        <p:sp>
          <p:nvSpPr>
            <p:cNvPr id="27" name="Rectangle 26"/>
            <p:cNvSpPr/>
            <p:nvPr/>
          </p:nvSpPr>
          <p:spPr>
            <a:xfrm>
              <a:off x="4525433" y="2482849"/>
              <a:ext cx="4042834" cy="571501"/>
            </a:xfrm>
            <a:prstGeom prst="rect">
              <a:avLst/>
            </a:prstGeom>
            <a:solidFill>
              <a:schemeClr val="accent3">
                <a:lumMod val="40000"/>
                <a:lumOff val="60000"/>
              </a:schemeClr>
            </a:solidFill>
            <a:ln w="50800">
              <a:solidFill>
                <a:schemeClr val="accent3">
                  <a:lumMod val="50000"/>
                </a:schemeClr>
              </a:solidFill>
            </a:ln>
            <a:effectLst>
              <a:outerShdw blurRad="50800" dist="38100" dir="2700000" algn="tl" rotWithShape="0">
                <a:schemeClr val="accent3">
                  <a:lumMod val="50000"/>
                  <a:alpha val="43000"/>
                </a:schemeClr>
              </a:outerShdw>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chemeClr val="accent3">
                      <a:lumMod val="50000"/>
                    </a:schemeClr>
                  </a:solidFill>
                </a:rPr>
                <a:t>Apache Sling</a:t>
              </a:r>
            </a:p>
          </p:txBody>
        </p:sp>
        <p:sp>
          <p:nvSpPr>
            <p:cNvPr id="28" name="Rectangle 27"/>
            <p:cNvSpPr/>
            <p:nvPr/>
          </p:nvSpPr>
          <p:spPr>
            <a:xfrm>
              <a:off x="4525433" y="3200399"/>
              <a:ext cx="1900767" cy="571501"/>
            </a:xfrm>
            <a:prstGeom prst="rect">
              <a:avLst/>
            </a:prstGeom>
            <a:solidFill>
              <a:schemeClr val="accent6">
                <a:lumMod val="40000"/>
                <a:lumOff val="60000"/>
              </a:schemeClr>
            </a:solidFill>
            <a:ln w="25400">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chemeClr val="accent6">
                      <a:lumMod val="50000"/>
                    </a:schemeClr>
                  </a:solidFill>
                </a:rPr>
                <a:t>Apache Oak</a:t>
              </a:r>
            </a:p>
          </p:txBody>
        </p:sp>
        <p:sp>
          <p:nvSpPr>
            <p:cNvPr id="29" name="Rectangle 28"/>
            <p:cNvSpPr/>
            <p:nvPr/>
          </p:nvSpPr>
          <p:spPr>
            <a:xfrm>
              <a:off x="6673850" y="3200399"/>
              <a:ext cx="1894417" cy="571501"/>
            </a:xfrm>
            <a:prstGeom prst="rect">
              <a:avLst/>
            </a:prstGeom>
            <a:solidFill>
              <a:schemeClr val="accent5">
                <a:lumMod val="40000"/>
                <a:lumOff val="60000"/>
              </a:schemeClr>
            </a:solidFill>
            <a:ln w="2540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chemeClr val="accent5">
                      <a:lumMod val="50000"/>
                    </a:schemeClr>
                  </a:solidFill>
                </a:rPr>
                <a:t>Jetty</a:t>
              </a:r>
            </a:p>
          </p:txBody>
        </p:sp>
        <p:sp>
          <p:nvSpPr>
            <p:cNvPr id="30" name="Rectangle 29"/>
            <p:cNvSpPr/>
            <p:nvPr/>
          </p:nvSpPr>
          <p:spPr>
            <a:xfrm>
              <a:off x="4525433" y="3917949"/>
              <a:ext cx="4042834" cy="571501"/>
            </a:xfrm>
            <a:prstGeom prst="rect">
              <a:avLst/>
            </a:prstGeom>
            <a:solidFill>
              <a:schemeClr val="accent4">
                <a:lumMod val="40000"/>
                <a:lumOff val="60000"/>
              </a:schemeClr>
            </a:solidFill>
            <a:ln w="25400">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chemeClr val="accent4">
                      <a:lumMod val="50000"/>
                    </a:schemeClr>
                  </a:solidFill>
                </a:rPr>
                <a:t>Apache Felix</a:t>
              </a:r>
            </a:p>
          </p:txBody>
        </p:sp>
        <p:sp>
          <p:nvSpPr>
            <p:cNvPr id="31" name="Rectangle 30"/>
            <p:cNvSpPr/>
            <p:nvPr/>
          </p:nvSpPr>
          <p:spPr>
            <a:xfrm>
              <a:off x="4525433" y="4641850"/>
              <a:ext cx="4042834" cy="571501"/>
            </a:xfrm>
            <a:prstGeom prst="rect">
              <a:avLst/>
            </a:prstGeom>
            <a:solidFill>
              <a:srgbClr val="FFB0F0"/>
            </a:solidFill>
            <a:ln w="25400">
              <a:solidFill>
                <a:srgbClr val="800000"/>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rgbClr val="800000"/>
                  </a:solidFill>
                </a:rPr>
                <a:t>JVM</a:t>
              </a:r>
            </a:p>
          </p:txBody>
        </p:sp>
        <p:sp>
          <p:nvSpPr>
            <p:cNvPr id="32" name="Rectangle 31"/>
            <p:cNvSpPr/>
            <p:nvPr/>
          </p:nvSpPr>
          <p:spPr>
            <a:xfrm>
              <a:off x="4525433" y="5397499"/>
              <a:ext cx="4042834" cy="571501"/>
            </a:xfrm>
            <a:prstGeom prst="rect">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chemeClr val="tx1"/>
                  </a:solidFill>
                </a:rPr>
                <a:t>Operating System</a:t>
              </a:r>
            </a:p>
          </p:txBody>
        </p:sp>
      </p:grpSp>
    </p:spTree>
    <p:extLst>
      <p:ext uri="{BB962C8B-B14F-4D97-AF65-F5344CB8AC3E}">
        <p14:creationId xmlns:p14="http://schemas.microsoft.com/office/powerpoint/2010/main" val="24956036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Experience Manager Architecture – Symptoms and Causes</a:t>
            </a:r>
          </a:p>
        </p:txBody>
      </p:sp>
      <p:sp>
        <p:nvSpPr>
          <p:cNvPr id="3" name="Content Placeholder 2"/>
          <p:cNvSpPr>
            <a:spLocks noGrp="1"/>
          </p:cNvSpPr>
          <p:nvPr>
            <p:ph idx="11"/>
          </p:nvPr>
        </p:nvSpPr>
        <p:spPr/>
        <p:txBody>
          <a:bodyPr>
            <a:normAutofit fontScale="77500" lnSpcReduction="20000"/>
          </a:bodyPr>
          <a:lstStyle/>
          <a:p>
            <a:pPr marL="0" indent="0">
              <a:buNone/>
            </a:pPr>
            <a:r>
              <a:rPr lang="en-US" b="1" dirty="0"/>
              <a:t>Apache Oak</a:t>
            </a:r>
          </a:p>
          <a:p>
            <a:pPr marL="342900" indent="-342900">
              <a:spcAft>
                <a:spcPts val="700"/>
              </a:spcAft>
              <a:buFont typeface="Arial" panose="020B0604020202020204" pitchFamily="34" charset="0"/>
              <a:buChar char="•"/>
            </a:pPr>
            <a:r>
              <a:rPr lang="en-US" dirty="0"/>
              <a:t>No-SQL persistence layer supporting multiple </a:t>
            </a:r>
            <a:r>
              <a:rPr lang="en-US" dirty="0" err="1"/>
              <a:t>backends</a:t>
            </a:r>
            <a:r>
              <a:rPr lang="en-US" dirty="0"/>
              <a:t> (Tar files, Mongo, RDBMS)</a:t>
            </a:r>
          </a:p>
          <a:p>
            <a:pPr marL="342900" indent="-342900">
              <a:spcAft>
                <a:spcPts val="700"/>
              </a:spcAft>
              <a:buFont typeface="Arial" panose="020B0604020202020204" pitchFamily="34" charset="0"/>
              <a:buChar char="•"/>
            </a:pPr>
            <a:r>
              <a:rPr lang="en-US" dirty="0"/>
              <a:t> Implementation of Java Content Repository standard</a:t>
            </a:r>
          </a:p>
          <a:p>
            <a:pPr marL="342900" indent="-342900">
              <a:spcAft>
                <a:spcPts val="700"/>
              </a:spcAft>
              <a:buFont typeface="Arial" panose="020B0604020202020204" pitchFamily="34" charset="0"/>
              <a:buChar char="•"/>
            </a:pPr>
            <a:r>
              <a:rPr lang="en-US" b="1" dirty="0"/>
              <a:t>Symptom</a:t>
            </a:r>
            <a:r>
              <a:rPr lang="en-US" dirty="0"/>
              <a:t>: </a:t>
            </a:r>
            <a:r>
              <a:rPr lang="en-US" dirty="0" err="1"/>
              <a:t>Async</a:t>
            </a:r>
            <a:r>
              <a:rPr lang="en-US" dirty="0"/>
              <a:t> indexes failing</a:t>
            </a:r>
          </a:p>
          <a:p>
            <a:pPr lvl="1">
              <a:spcAft>
                <a:spcPts val="700"/>
              </a:spcAft>
            </a:pPr>
            <a:r>
              <a:rPr lang="en-US" b="1" dirty="0"/>
              <a:t>Cause</a:t>
            </a:r>
            <a:r>
              <a:rPr lang="en-US" dirty="0"/>
              <a:t>: Missing binaries in </a:t>
            </a:r>
            <a:r>
              <a:rPr lang="en-US" dirty="0" err="1"/>
              <a:t>Datastore</a:t>
            </a:r>
            <a:endParaRPr lang="en-US" dirty="0"/>
          </a:p>
          <a:p>
            <a:pPr lvl="1">
              <a:spcAft>
                <a:spcPts val="700"/>
              </a:spcAft>
            </a:pPr>
            <a:r>
              <a:rPr lang="en-US" b="1" dirty="0"/>
              <a:t>Cause</a:t>
            </a:r>
            <a:r>
              <a:rPr lang="en-US" dirty="0"/>
              <a:t>: Index corrupt on disk</a:t>
            </a:r>
          </a:p>
          <a:p>
            <a:pPr marL="342900" indent="-342900">
              <a:spcAft>
                <a:spcPts val="700"/>
              </a:spcAft>
              <a:buFont typeface="Arial" panose="020B0604020202020204" pitchFamily="34" charset="0"/>
              <a:buChar char="•"/>
            </a:pPr>
            <a:r>
              <a:rPr lang="en-US" b="1" dirty="0"/>
              <a:t>Symptom</a:t>
            </a:r>
            <a:r>
              <a:rPr lang="en-US" dirty="0"/>
              <a:t>: Slow query processing</a:t>
            </a:r>
          </a:p>
          <a:p>
            <a:pPr lvl="1">
              <a:spcAft>
                <a:spcPts val="700"/>
              </a:spcAft>
            </a:pPr>
            <a:r>
              <a:rPr lang="en-US" b="1" dirty="0"/>
              <a:t>Cause</a:t>
            </a:r>
            <a:r>
              <a:rPr lang="en-US" dirty="0"/>
              <a:t>: Missing index or incorrect index selection</a:t>
            </a:r>
          </a:p>
          <a:p>
            <a:pPr marL="342900" indent="-342900">
              <a:spcAft>
                <a:spcPts val="700"/>
              </a:spcAft>
              <a:buFont typeface="Arial" panose="020B0604020202020204" pitchFamily="34" charset="0"/>
              <a:buChar char="•"/>
            </a:pPr>
            <a:r>
              <a:rPr lang="en-US" b="1" dirty="0"/>
              <a:t>Symptom</a:t>
            </a:r>
            <a:r>
              <a:rPr lang="en-US" dirty="0"/>
              <a:t>: Rapid repository file growth</a:t>
            </a:r>
          </a:p>
          <a:p>
            <a:pPr lvl="1">
              <a:spcAft>
                <a:spcPts val="700"/>
              </a:spcAft>
            </a:pPr>
            <a:r>
              <a:rPr lang="en-US" b="1" dirty="0"/>
              <a:t>Cause</a:t>
            </a:r>
            <a:r>
              <a:rPr lang="en-US" dirty="0"/>
              <a:t>: looping workflows</a:t>
            </a:r>
          </a:p>
        </p:txBody>
      </p:sp>
      <p:sp>
        <p:nvSpPr>
          <p:cNvPr id="4" name="Slide Number Placeholder 3"/>
          <p:cNvSpPr>
            <a:spLocks noGrp="1"/>
          </p:cNvSpPr>
          <p:nvPr>
            <p:ph type="sldNum" sz="quarter" idx="4294967295"/>
          </p:nvPr>
        </p:nvSpPr>
        <p:spPr>
          <a:xfrm>
            <a:off x="0" y="0"/>
            <a:ext cx="0" cy="0"/>
          </a:xfrm>
          <a:prstGeom prst="rect">
            <a:avLst/>
          </a:prstGeom>
        </p:spPr>
        <p:txBody>
          <a:bodyPr/>
          <a:lstStyle/>
          <a:p>
            <a:pPr algn="ctr"/>
            <a:fld id="{90156F56-D5AE-4C6F-B826-C69D1BC521BB}" type="slidenum">
              <a:rPr lang="en-US" smtClean="0"/>
              <a:pPr algn="ctr"/>
              <a:t>257</a:t>
            </a:fld>
            <a:endParaRPr lang="en-US" dirty="0"/>
          </a:p>
        </p:txBody>
      </p:sp>
      <p:grpSp>
        <p:nvGrpSpPr>
          <p:cNvPr id="24" name="Group 23"/>
          <p:cNvGrpSpPr/>
          <p:nvPr/>
        </p:nvGrpSpPr>
        <p:grpSpPr>
          <a:xfrm>
            <a:off x="366087" y="1126666"/>
            <a:ext cx="4041781" cy="4926318"/>
            <a:chOff x="4525433" y="1041399"/>
            <a:chExt cx="4042834" cy="4927601"/>
          </a:xfrm>
        </p:grpSpPr>
        <p:sp>
          <p:nvSpPr>
            <p:cNvPr id="25" name="Rectangle 24"/>
            <p:cNvSpPr/>
            <p:nvPr/>
          </p:nvSpPr>
          <p:spPr>
            <a:xfrm>
              <a:off x="4525433" y="1041399"/>
              <a:ext cx="4042834" cy="571501"/>
            </a:xfrm>
            <a:prstGeom prst="rect">
              <a:avLst/>
            </a:prstGeom>
            <a:solidFill>
              <a:schemeClr val="accent1">
                <a:lumMod val="40000"/>
                <a:lumOff val="60000"/>
              </a:schemeClr>
            </a:solidFill>
            <a:ln w="25400">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chemeClr val="accent1">
                      <a:lumMod val="50000"/>
                    </a:schemeClr>
                  </a:solidFill>
                </a:rPr>
                <a:t>Customer Application</a:t>
              </a:r>
            </a:p>
          </p:txBody>
        </p:sp>
        <p:sp>
          <p:nvSpPr>
            <p:cNvPr id="26" name="Rectangle 25"/>
            <p:cNvSpPr/>
            <p:nvPr/>
          </p:nvSpPr>
          <p:spPr>
            <a:xfrm>
              <a:off x="4525433" y="1765300"/>
              <a:ext cx="4042834" cy="571501"/>
            </a:xfrm>
            <a:prstGeom prst="rect">
              <a:avLst/>
            </a:prstGeom>
            <a:solidFill>
              <a:schemeClr val="accent2">
                <a:lumMod val="40000"/>
                <a:lumOff val="60000"/>
              </a:schemeClr>
            </a:solidFill>
            <a:ln w="25400">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chemeClr val="accent2">
                      <a:lumMod val="50000"/>
                    </a:schemeClr>
                  </a:solidFill>
                </a:rPr>
                <a:t>Experience Manager </a:t>
              </a:r>
            </a:p>
          </p:txBody>
        </p:sp>
        <p:sp>
          <p:nvSpPr>
            <p:cNvPr id="27" name="Rectangle 26"/>
            <p:cNvSpPr/>
            <p:nvPr/>
          </p:nvSpPr>
          <p:spPr>
            <a:xfrm>
              <a:off x="4525433" y="2482849"/>
              <a:ext cx="4042834" cy="571501"/>
            </a:xfrm>
            <a:prstGeom prst="rect">
              <a:avLst/>
            </a:prstGeom>
            <a:solidFill>
              <a:schemeClr val="accent3">
                <a:lumMod val="40000"/>
                <a:lumOff val="60000"/>
              </a:schemeClr>
            </a:solidFill>
            <a:ln w="25400">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chemeClr val="accent3">
                      <a:lumMod val="50000"/>
                    </a:schemeClr>
                  </a:solidFill>
                </a:rPr>
                <a:t>Apache Sling</a:t>
              </a:r>
            </a:p>
          </p:txBody>
        </p:sp>
        <p:sp>
          <p:nvSpPr>
            <p:cNvPr id="28" name="Rectangle 27"/>
            <p:cNvSpPr/>
            <p:nvPr/>
          </p:nvSpPr>
          <p:spPr>
            <a:xfrm>
              <a:off x="4525433" y="3200399"/>
              <a:ext cx="1900767" cy="571501"/>
            </a:xfrm>
            <a:prstGeom prst="rect">
              <a:avLst/>
            </a:prstGeom>
            <a:solidFill>
              <a:schemeClr val="accent6">
                <a:lumMod val="40000"/>
                <a:lumOff val="60000"/>
              </a:schemeClr>
            </a:solidFill>
            <a:ln w="50800">
              <a:solidFill>
                <a:schemeClr val="accent6">
                  <a:lumMod val="50000"/>
                </a:schemeClr>
              </a:solidFill>
            </a:ln>
            <a:effectLst>
              <a:outerShdw blurRad="50800" dist="38100" dir="2700000" algn="tl" rotWithShape="0">
                <a:schemeClr val="accent6">
                  <a:lumMod val="50000"/>
                  <a:alpha val="43000"/>
                </a:schemeClr>
              </a:outerShdw>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chemeClr val="accent6">
                      <a:lumMod val="50000"/>
                    </a:schemeClr>
                  </a:solidFill>
                </a:rPr>
                <a:t>Apache Oak</a:t>
              </a:r>
            </a:p>
          </p:txBody>
        </p:sp>
        <p:sp>
          <p:nvSpPr>
            <p:cNvPr id="29" name="Rectangle 28"/>
            <p:cNvSpPr/>
            <p:nvPr/>
          </p:nvSpPr>
          <p:spPr>
            <a:xfrm>
              <a:off x="6673850" y="3200399"/>
              <a:ext cx="1894417" cy="571501"/>
            </a:xfrm>
            <a:prstGeom prst="rect">
              <a:avLst/>
            </a:prstGeom>
            <a:solidFill>
              <a:schemeClr val="accent5">
                <a:lumMod val="40000"/>
                <a:lumOff val="60000"/>
              </a:schemeClr>
            </a:solidFill>
            <a:ln w="2540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chemeClr val="accent5">
                      <a:lumMod val="50000"/>
                    </a:schemeClr>
                  </a:solidFill>
                </a:rPr>
                <a:t>Jetty</a:t>
              </a:r>
            </a:p>
          </p:txBody>
        </p:sp>
        <p:sp>
          <p:nvSpPr>
            <p:cNvPr id="30" name="Rectangle 29"/>
            <p:cNvSpPr/>
            <p:nvPr/>
          </p:nvSpPr>
          <p:spPr>
            <a:xfrm>
              <a:off x="4525433" y="3917949"/>
              <a:ext cx="4042834" cy="571501"/>
            </a:xfrm>
            <a:prstGeom prst="rect">
              <a:avLst/>
            </a:prstGeom>
            <a:solidFill>
              <a:schemeClr val="accent4">
                <a:lumMod val="40000"/>
                <a:lumOff val="60000"/>
              </a:schemeClr>
            </a:solidFill>
            <a:ln w="25400">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chemeClr val="accent4">
                      <a:lumMod val="50000"/>
                    </a:schemeClr>
                  </a:solidFill>
                </a:rPr>
                <a:t>Apache Felix</a:t>
              </a:r>
            </a:p>
          </p:txBody>
        </p:sp>
        <p:sp>
          <p:nvSpPr>
            <p:cNvPr id="31" name="Rectangle 30"/>
            <p:cNvSpPr/>
            <p:nvPr/>
          </p:nvSpPr>
          <p:spPr>
            <a:xfrm>
              <a:off x="4525433" y="4641850"/>
              <a:ext cx="4042834" cy="571501"/>
            </a:xfrm>
            <a:prstGeom prst="rect">
              <a:avLst/>
            </a:prstGeom>
            <a:solidFill>
              <a:srgbClr val="FFB0F0"/>
            </a:solidFill>
            <a:ln w="25400">
              <a:solidFill>
                <a:srgbClr val="800000"/>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rgbClr val="800000"/>
                  </a:solidFill>
                </a:rPr>
                <a:t>JVM</a:t>
              </a:r>
            </a:p>
          </p:txBody>
        </p:sp>
        <p:sp>
          <p:nvSpPr>
            <p:cNvPr id="32" name="Rectangle 31"/>
            <p:cNvSpPr/>
            <p:nvPr/>
          </p:nvSpPr>
          <p:spPr>
            <a:xfrm>
              <a:off x="4525433" y="5397499"/>
              <a:ext cx="4042834" cy="571501"/>
            </a:xfrm>
            <a:prstGeom prst="rect">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chemeClr val="tx1"/>
                  </a:solidFill>
                </a:rPr>
                <a:t>Operating System</a:t>
              </a:r>
            </a:p>
          </p:txBody>
        </p:sp>
      </p:grpSp>
    </p:spTree>
    <p:extLst>
      <p:ext uri="{BB962C8B-B14F-4D97-AF65-F5344CB8AC3E}">
        <p14:creationId xmlns:p14="http://schemas.microsoft.com/office/powerpoint/2010/main" val="64102441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Experience Manager Architecture – Symptoms and Causes</a:t>
            </a:r>
          </a:p>
        </p:txBody>
      </p:sp>
      <p:sp>
        <p:nvSpPr>
          <p:cNvPr id="3" name="Content Placeholder 2"/>
          <p:cNvSpPr>
            <a:spLocks noGrp="1"/>
          </p:cNvSpPr>
          <p:nvPr>
            <p:ph idx="11"/>
          </p:nvPr>
        </p:nvSpPr>
        <p:spPr/>
        <p:txBody>
          <a:bodyPr/>
          <a:lstStyle/>
          <a:p>
            <a:pPr marL="0" indent="0">
              <a:buNone/>
            </a:pPr>
            <a:r>
              <a:rPr lang="en-US" b="1" dirty="0"/>
              <a:t>Apache Jetty</a:t>
            </a:r>
          </a:p>
          <a:p>
            <a:pPr marL="342900" indent="-342900">
              <a:spcAft>
                <a:spcPts val="700"/>
              </a:spcAft>
              <a:buFont typeface="Arial" panose="020B0604020202020204" pitchFamily="34" charset="0"/>
              <a:buChar char="•"/>
            </a:pPr>
            <a:r>
              <a:rPr lang="en-US" dirty="0"/>
              <a:t>Web Container (providing servlets / </a:t>
            </a:r>
            <a:r>
              <a:rPr lang="en-US" dirty="0" err="1"/>
              <a:t>jsp</a:t>
            </a:r>
            <a:r>
              <a:rPr lang="en-US" dirty="0"/>
              <a:t> support)</a:t>
            </a:r>
          </a:p>
          <a:p>
            <a:pPr marL="342900" indent="-342900">
              <a:spcAft>
                <a:spcPts val="700"/>
              </a:spcAft>
              <a:buFont typeface="Arial" panose="020B0604020202020204" pitchFamily="34" charset="0"/>
              <a:buChar char="•"/>
            </a:pPr>
            <a:r>
              <a:rPr lang="en-US" dirty="0"/>
              <a:t>Receives incoming requests and routes passes to Sling for processing</a:t>
            </a:r>
          </a:p>
          <a:p>
            <a:pPr marL="342900" indent="-342900">
              <a:spcAft>
                <a:spcPts val="700"/>
              </a:spcAft>
              <a:buFont typeface="Arial" panose="020B0604020202020204" pitchFamily="34" charset="0"/>
              <a:buChar char="•"/>
            </a:pPr>
            <a:r>
              <a:rPr lang="en-US" b="1" dirty="0"/>
              <a:t>Symptom</a:t>
            </a:r>
            <a:r>
              <a:rPr lang="en-US" dirty="0"/>
              <a:t>: Server not accepting requests</a:t>
            </a:r>
          </a:p>
          <a:p>
            <a:pPr lvl="1">
              <a:spcAft>
                <a:spcPts val="700"/>
              </a:spcAft>
            </a:pPr>
            <a:r>
              <a:rPr lang="en-US" b="1" dirty="0"/>
              <a:t>Cause</a:t>
            </a:r>
            <a:r>
              <a:rPr lang="en-US" dirty="0"/>
              <a:t>: Thread limit reached due to slow processing of previous requests</a:t>
            </a:r>
          </a:p>
        </p:txBody>
      </p:sp>
      <p:sp>
        <p:nvSpPr>
          <p:cNvPr id="4" name="Slide Number Placeholder 3"/>
          <p:cNvSpPr>
            <a:spLocks noGrp="1"/>
          </p:cNvSpPr>
          <p:nvPr>
            <p:ph type="sldNum" sz="quarter" idx="4294967295"/>
          </p:nvPr>
        </p:nvSpPr>
        <p:spPr>
          <a:xfrm>
            <a:off x="0" y="0"/>
            <a:ext cx="0" cy="0"/>
          </a:xfrm>
          <a:prstGeom prst="rect">
            <a:avLst/>
          </a:prstGeom>
        </p:spPr>
        <p:txBody>
          <a:bodyPr/>
          <a:lstStyle/>
          <a:p>
            <a:pPr algn="ctr"/>
            <a:fld id="{90156F56-D5AE-4C6F-B826-C69D1BC521BB}" type="slidenum">
              <a:rPr lang="en-US" smtClean="0"/>
              <a:pPr algn="ctr"/>
              <a:t>258</a:t>
            </a:fld>
            <a:endParaRPr lang="en-US" dirty="0"/>
          </a:p>
        </p:txBody>
      </p:sp>
      <p:grpSp>
        <p:nvGrpSpPr>
          <p:cNvPr id="24" name="Group 23"/>
          <p:cNvGrpSpPr/>
          <p:nvPr/>
        </p:nvGrpSpPr>
        <p:grpSpPr>
          <a:xfrm>
            <a:off x="366087" y="1126666"/>
            <a:ext cx="4041781" cy="4926318"/>
            <a:chOff x="4525433" y="1041399"/>
            <a:chExt cx="4042834" cy="4927601"/>
          </a:xfrm>
        </p:grpSpPr>
        <p:sp>
          <p:nvSpPr>
            <p:cNvPr id="25" name="Rectangle 24"/>
            <p:cNvSpPr/>
            <p:nvPr/>
          </p:nvSpPr>
          <p:spPr>
            <a:xfrm>
              <a:off x="4525433" y="1041399"/>
              <a:ext cx="4042834" cy="571501"/>
            </a:xfrm>
            <a:prstGeom prst="rect">
              <a:avLst/>
            </a:prstGeom>
            <a:solidFill>
              <a:schemeClr val="accent1">
                <a:lumMod val="40000"/>
                <a:lumOff val="60000"/>
              </a:schemeClr>
            </a:solidFill>
            <a:ln w="25400">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chemeClr val="accent1">
                      <a:lumMod val="50000"/>
                    </a:schemeClr>
                  </a:solidFill>
                </a:rPr>
                <a:t>Customer Application</a:t>
              </a:r>
            </a:p>
          </p:txBody>
        </p:sp>
        <p:sp>
          <p:nvSpPr>
            <p:cNvPr id="26" name="Rectangle 25"/>
            <p:cNvSpPr/>
            <p:nvPr/>
          </p:nvSpPr>
          <p:spPr>
            <a:xfrm>
              <a:off x="4525433" y="1765300"/>
              <a:ext cx="4042834" cy="571501"/>
            </a:xfrm>
            <a:prstGeom prst="rect">
              <a:avLst/>
            </a:prstGeom>
            <a:solidFill>
              <a:schemeClr val="accent2">
                <a:lumMod val="40000"/>
                <a:lumOff val="60000"/>
              </a:schemeClr>
            </a:solidFill>
            <a:ln w="25400">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chemeClr val="accent2">
                      <a:lumMod val="50000"/>
                    </a:schemeClr>
                  </a:solidFill>
                </a:rPr>
                <a:t>Experience Manager </a:t>
              </a:r>
            </a:p>
          </p:txBody>
        </p:sp>
        <p:sp>
          <p:nvSpPr>
            <p:cNvPr id="27" name="Rectangle 26"/>
            <p:cNvSpPr/>
            <p:nvPr/>
          </p:nvSpPr>
          <p:spPr>
            <a:xfrm>
              <a:off x="4525433" y="2482849"/>
              <a:ext cx="4042834" cy="571501"/>
            </a:xfrm>
            <a:prstGeom prst="rect">
              <a:avLst/>
            </a:prstGeom>
            <a:solidFill>
              <a:schemeClr val="accent3">
                <a:lumMod val="40000"/>
                <a:lumOff val="60000"/>
              </a:schemeClr>
            </a:solidFill>
            <a:ln w="25400">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chemeClr val="accent3">
                      <a:lumMod val="50000"/>
                    </a:schemeClr>
                  </a:solidFill>
                </a:rPr>
                <a:t>Apache Sling</a:t>
              </a:r>
            </a:p>
          </p:txBody>
        </p:sp>
        <p:sp>
          <p:nvSpPr>
            <p:cNvPr id="28" name="Rectangle 27"/>
            <p:cNvSpPr/>
            <p:nvPr/>
          </p:nvSpPr>
          <p:spPr>
            <a:xfrm>
              <a:off x="4525433" y="3200399"/>
              <a:ext cx="1900767" cy="571501"/>
            </a:xfrm>
            <a:prstGeom prst="rect">
              <a:avLst/>
            </a:prstGeom>
            <a:solidFill>
              <a:schemeClr val="accent6">
                <a:lumMod val="40000"/>
                <a:lumOff val="60000"/>
              </a:schemeClr>
            </a:solidFill>
            <a:ln w="25400">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chemeClr val="accent6">
                      <a:lumMod val="50000"/>
                    </a:schemeClr>
                  </a:solidFill>
                </a:rPr>
                <a:t>Apache Oak</a:t>
              </a:r>
            </a:p>
          </p:txBody>
        </p:sp>
        <p:sp>
          <p:nvSpPr>
            <p:cNvPr id="29" name="Rectangle 28"/>
            <p:cNvSpPr/>
            <p:nvPr/>
          </p:nvSpPr>
          <p:spPr>
            <a:xfrm>
              <a:off x="6673850" y="3200399"/>
              <a:ext cx="1894417" cy="571501"/>
            </a:xfrm>
            <a:prstGeom prst="rect">
              <a:avLst/>
            </a:prstGeom>
            <a:solidFill>
              <a:schemeClr val="accent5">
                <a:lumMod val="40000"/>
                <a:lumOff val="60000"/>
              </a:schemeClr>
            </a:solidFill>
            <a:ln w="50800">
              <a:solidFill>
                <a:schemeClr val="accent5">
                  <a:lumMod val="50000"/>
                </a:schemeClr>
              </a:solidFill>
            </a:ln>
            <a:effectLst>
              <a:outerShdw blurRad="50800" dist="38100" dir="2700000" algn="tl" rotWithShape="0">
                <a:schemeClr val="accent5">
                  <a:lumMod val="50000"/>
                  <a:alpha val="43000"/>
                </a:schemeClr>
              </a:outerShdw>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chemeClr val="accent5">
                      <a:lumMod val="50000"/>
                    </a:schemeClr>
                  </a:solidFill>
                </a:rPr>
                <a:t>Jetty</a:t>
              </a:r>
            </a:p>
          </p:txBody>
        </p:sp>
        <p:sp>
          <p:nvSpPr>
            <p:cNvPr id="30" name="Rectangle 29"/>
            <p:cNvSpPr/>
            <p:nvPr/>
          </p:nvSpPr>
          <p:spPr>
            <a:xfrm>
              <a:off x="4525433" y="3917949"/>
              <a:ext cx="4042834" cy="571501"/>
            </a:xfrm>
            <a:prstGeom prst="rect">
              <a:avLst/>
            </a:prstGeom>
            <a:solidFill>
              <a:schemeClr val="accent4">
                <a:lumMod val="40000"/>
                <a:lumOff val="60000"/>
              </a:schemeClr>
            </a:solidFill>
            <a:ln w="25400">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chemeClr val="accent4">
                      <a:lumMod val="50000"/>
                    </a:schemeClr>
                  </a:solidFill>
                </a:rPr>
                <a:t>Apache Felix</a:t>
              </a:r>
            </a:p>
          </p:txBody>
        </p:sp>
        <p:sp>
          <p:nvSpPr>
            <p:cNvPr id="31" name="Rectangle 30"/>
            <p:cNvSpPr/>
            <p:nvPr/>
          </p:nvSpPr>
          <p:spPr>
            <a:xfrm>
              <a:off x="4525433" y="4641850"/>
              <a:ext cx="4042834" cy="571501"/>
            </a:xfrm>
            <a:prstGeom prst="rect">
              <a:avLst/>
            </a:prstGeom>
            <a:solidFill>
              <a:srgbClr val="FFB0F0"/>
            </a:solidFill>
            <a:ln w="25400">
              <a:solidFill>
                <a:srgbClr val="800000"/>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rgbClr val="800000"/>
                  </a:solidFill>
                </a:rPr>
                <a:t>JVM</a:t>
              </a:r>
            </a:p>
          </p:txBody>
        </p:sp>
        <p:sp>
          <p:nvSpPr>
            <p:cNvPr id="32" name="Rectangle 31"/>
            <p:cNvSpPr/>
            <p:nvPr/>
          </p:nvSpPr>
          <p:spPr>
            <a:xfrm>
              <a:off x="4525433" y="5397499"/>
              <a:ext cx="4042834" cy="571501"/>
            </a:xfrm>
            <a:prstGeom prst="rect">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chemeClr val="tx1"/>
                  </a:solidFill>
                </a:rPr>
                <a:t>Operating System</a:t>
              </a:r>
            </a:p>
          </p:txBody>
        </p:sp>
      </p:grpSp>
    </p:spTree>
    <p:extLst>
      <p:ext uri="{BB962C8B-B14F-4D97-AF65-F5344CB8AC3E}">
        <p14:creationId xmlns:p14="http://schemas.microsoft.com/office/powerpoint/2010/main" val="144351525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Experience Manager Architecture</a:t>
            </a:r>
          </a:p>
        </p:txBody>
      </p:sp>
      <p:sp>
        <p:nvSpPr>
          <p:cNvPr id="3" name="Content Placeholder 2"/>
          <p:cNvSpPr>
            <a:spLocks noGrp="1"/>
          </p:cNvSpPr>
          <p:nvPr>
            <p:ph idx="11"/>
          </p:nvPr>
        </p:nvSpPr>
        <p:spPr/>
        <p:txBody>
          <a:bodyPr/>
          <a:lstStyle/>
          <a:p>
            <a:pPr marL="0" indent="0">
              <a:buNone/>
            </a:pPr>
            <a:r>
              <a:rPr lang="en-US" b="1" dirty="0"/>
              <a:t>Apache Felix</a:t>
            </a:r>
          </a:p>
          <a:p>
            <a:pPr marL="342900" indent="-342900">
              <a:spcAft>
                <a:spcPts val="700"/>
              </a:spcAft>
              <a:buFont typeface="Arial" panose="020B0604020202020204" pitchFamily="34" charset="0"/>
              <a:buChar char="•"/>
            </a:pPr>
            <a:r>
              <a:rPr lang="en-US" dirty="0"/>
              <a:t>Implementation of OSGI (Module and service framework for Java)</a:t>
            </a:r>
          </a:p>
          <a:p>
            <a:pPr marL="342900" indent="-342900">
              <a:spcAft>
                <a:spcPts val="700"/>
              </a:spcAft>
              <a:buFont typeface="Arial" panose="020B0604020202020204" pitchFamily="34" charset="0"/>
              <a:buChar char="•"/>
            </a:pPr>
            <a:r>
              <a:rPr lang="en-US" b="1" dirty="0"/>
              <a:t>Symptom</a:t>
            </a:r>
            <a:r>
              <a:rPr lang="en-US" dirty="0"/>
              <a:t>: Artifacts not installing</a:t>
            </a:r>
          </a:p>
          <a:p>
            <a:pPr lvl="1">
              <a:spcAft>
                <a:spcPts val="700"/>
              </a:spcAft>
            </a:pPr>
            <a:r>
              <a:rPr lang="en-US" b="1" dirty="0"/>
              <a:t>Cause</a:t>
            </a:r>
            <a:r>
              <a:rPr lang="en-US" dirty="0"/>
              <a:t>: Sling OSGI / JCR installer blocked or failing</a:t>
            </a:r>
          </a:p>
          <a:p>
            <a:pPr marL="342900" indent="-342900">
              <a:spcAft>
                <a:spcPts val="700"/>
              </a:spcAft>
              <a:buFont typeface="Arial" panose="020B0604020202020204" pitchFamily="34" charset="0"/>
              <a:buChar char="•"/>
            </a:pPr>
            <a:r>
              <a:rPr lang="en-US" b="1" dirty="0"/>
              <a:t>Symptom</a:t>
            </a:r>
            <a:r>
              <a:rPr lang="en-US" dirty="0"/>
              <a:t>: Unable to authenticate / admin password changed</a:t>
            </a:r>
          </a:p>
          <a:p>
            <a:pPr lvl="1">
              <a:spcAft>
                <a:spcPts val="700"/>
              </a:spcAft>
            </a:pPr>
            <a:r>
              <a:rPr lang="en-US" b="1" dirty="0"/>
              <a:t>Cause</a:t>
            </a:r>
            <a:r>
              <a:rPr lang="en-US" dirty="0"/>
              <a:t>: Repository failing to start</a:t>
            </a:r>
          </a:p>
        </p:txBody>
      </p:sp>
      <p:sp>
        <p:nvSpPr>
          <p:cNvPr id="4" name="Slide Number Placeholder 3"/>
          <p:cNvSpPr>
            <a:spLocks noGrp="1"/>
          </p:cNvSpPr>
          <p:nvPr>
            <p:ph type="sldNum" sz="quarter" idx="4294967295"/>
          </p:nvPr>
        </p:nvSpPr>
        <p:spPr>
          <a:xfrm>
            <a:off x="0" y="0"/>
            <a:ext cx="0" cy="0"/>
          </a:xfrm>
          <a:prstGeom prst="rect">
            <a:avLst/>
          </a:prstGeom>
        </p:spPr>
        <p:txBody>
          <a:bodyPr/>
          <a:lstStyle/>
          <a:p>
            <a:pPr algn="ctr"/>
            <a:fld id="{90156F56-D5AE-4C6F-B826-C69D1BC521BB}" type="slidenum">
              <a:rPr lang="en-US" smtClean="0"/>
              <a:pPr algn="ctr"/>
              <a:t>259</a:t>
            </a:fld>
            <a:endParaRPr lang="en-US" dirty="0"/>
          </a:p>
        </p:txBody>
      </p:sp>
      <p:grpSp>
        <p:nvGrpSpPr>
          <p:cNvPr id="24" name="Group 23"/>
          <p:cNvGrpSpPr/>
          <p:nvPr/>
        </p:nvGrpSpPr>
        <p:grpSpPr>
          <a:xfrm>
            <a:off x="366087" y="1126666"/>
            <a:ext cx="4041781" cy="4926318"/>
            <a:chOff x="4525433" y="1041399"/>
            <a:chExt cx="4042834" cy="4927601"/>
          </a:xfrm>
        </p:grpSpPr>
        <p:sp>
          <p:nvSpPr>
            <p:cNvPr id="25" name="Rectangle 24"/>
            <p:cNvSpPr/>
            <p:nvPr/>
          </p:nvSpPr>
          <p:spPr>
            <a:xfrm>
              <a:off x="4525433" y="1041399"/>
              <a:ext cx="4042834" cy="571501"/>
            </a:xfrm>
            <a:prstGeom prst="rect">
              <a:avLst/>
            </a:prstGeom>
            <a:solidFill>
              <a:schemeClr val="accent1">
                <a:lumMod val="40000"/>
                <a:lumOff val="60000"/>
              </a:schemeClr>
            </a:solidFill>
            <a:ln w="25400">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chemeClr val="accent1">
                      <a:lumMod val="50000"/>
                    </a:schemeClr>
                  </a:solidFill>
                </a:rPr>
                <a:t>Customer Application</a:t>
              </a:r>
            </a:p>
          </p:txBody>
        </p:sp>
        <p:sp>
          <p:nvSpPr>
            <p:cNvPr id="26" name="Rectangle 25"/>
            <p:cNvSpPr/>
            <p:nvPr/>
          </p:nvSpPr>
          <p:spPr>
            <a:xfrm>
              <a:off x="4525433" y="1765300"/>
              <a:ext cx="4042834" cy="571501"/>
            </a:xfrm>
            <a:prstGeom prst="rect">
              <a:avLst/>
            </a:prstGeom>
            <a:solidFill>
              <a:schemeClr val="accent2">
                <a:lumMod val="40000"/>
                <a:lumOff val="60000"/>
              </a:schemeClr>
            </a:solidFill>
            <a:ln w="25400">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chemeClr val="accent2">
                      <a:lumMod val="50000"/>
                    </a:schemeClr>
                  </a:solidFill>
                </a:rPr>
                <a:t>Experience Manager </a:t>
              </a:r>
            </a:p>
          </p:txBody>
        </p:sp>
        <p:sp>
          <p:nvSpPr>
            <p:cNvPr id="27" name="Rectangle 26"/>
            <p:cNvSpPr/>
            <p:nvPr/>
          </p:nvSpPr>
          <p:spPr>
            <a:xfrm>
              <a:off x="4525433" y="2482849"/>
              <a:ext cx="4042834" cy="571501"/>
            </a:xfrm>
            <a:prstGeom prst="rect">
              <a:avLst/>
            </a:prstGeom>
            <a:solidFill>
              <a:schemeClr val="accent3">
                <a:lumMod val="40000"/>
                <a:lumOff val="60000"/>
              </a:schemeClr>
            </a:solidFill>
            <a:ln w="25400">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chemeClr val="accent3">
                      <a:lumMod val="50000"/>
                    </a:schemeClr>
                  </a:solidFill>
                </a:rPr>
                <a:t>Apache Sling</a:t>
              </a:r>
            </a:p>
          </p:txBody>
        </p:sp>
        <p:sp>
          <p:nvSpPr>
            <p:cNvPr id="28" name="Rectangle 27"/>
            <p:cNvSpPr/>
            <p:nvPr/>
          </p:nvSpPr>
          <p:spPr>
            <a:xfrm>
              <a:off x="4525433" y="3200399"/>
              <a:ext cx="1900767" cy="571501"/>
            </a:xfrm>
            <a:prstGeom prst="rect">
              <a:avLst/>
            </a:prstGeom>
            <a:solidFill>
              <a:schemeClr val="accent6">
                <a:lumMod val="40000"/>
                <a:lumOff val="60000"/>
              </a:schemeClr>
            </a:solidFill>
            <a:ln w="25400">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chemeClr val="accent6">
                      <a:lumMod val="50000"/>
                    </a:schemeClr>
                  </a:solidFill>
                </a:rPr>
                <a:t>Apache Oak</a:t>
              </a:r>
            </a:p>
          </p:txBody>
        </p:sp>
        <p:sp>
          <p:nvSpPr>
            <p:cNvPr id="29" name="Rectangle 28"/>
            <p:cNvSpPr/>
            <p:nvPr/>
          </p:nvSpPr>
          <p:spPr>
            <a:xfrm>
              <a:off x="6673850" y="3200399"/>
              <a:ext cx="1894417" cy="571501"/>
            </a:xfrm>
            <a:prstGeom prst="rect">
              <a:avLst/>
            </a:prstGeom>
            <a:solidFill>
              <a:schemeClr val="accent5">
                <a:lumMod val="40000"/>
                <a:lumOff val="60000"/>
              </a:schemeClr>
            </a:solidFill>
            <a:ln w="2540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chemeClr val="accent5">
                      <a:lumMod val="50000"/>
                    </a:schemeClr>
                  </a:solidFill>
                </a:rPr>
                <a:t>Jetty</a:t>
              </a:r>
            </a:p>
          </p:txBody>
        </p:sp>
        <p:sp>
          <p:nvSpPr>
            <p:cNvPr id="30" name="Rectangle 29"/>
            <p:cNvSpPr/>
            <p:nvPr/>
          </p:nvSpPr>
          <p:spPr>
            <a:xfrm>
              <a:off x="4525433" y="3917949"/>
              <a:ext cx="4042834" cy="571501"/>
            </a:xfrm>
            <a:prstGeom prst="rect">
              <a:avLst/>
            </a:prstGeom>
            <a:solidFill>
              <a:schemeClr val="accent4">
                <a:lumMod val="40000"/>
                <a:lumOff val="60000"/>
              </a:schemeClr>
            </a:solidFill>
            <a:ln w="50800">
              <a:solidFill>
                <a:schemeClr val="accent4">
                  <a:lumMod val="50000"/>
                </a:schemeClr>
              </a:solidFill>
            </a:ln>
            <a:effectLst>
              <a:outerShdw blurRad="50800" dist="38100" dir="2700000" algn="tl" rotWithShape="0">
                <a:schemeClr val="accent4">
                  <a:lumMod val="50000"/>
                  <a:alpha val="43000"/>
                </a:schemeClr>
              </a:outerShdw>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chemeClr val="accent4">
                      <a:lumMod val="50000"/>
                    </a:schemeClr>
                  </a:solidFill>
                </a:rPr>
                <a:t>Apache Felix</a:t>
              </a:r>
            </a:p>
          </p:txBody>
        </p:sp>
        <p:sp>
          <p:nvSpPr>
            <p:cNvPr id="31" name="Rectangle 30"/>
            <p:cNvSpPr/>
            <p:nvPr/>
          </p:nvSpPr>
          <p:spPr>
            <a:xfrm>
              <a:off x="4525433" y="4641850"/>
              <a:ext cx="4042834" cy="571501"/>
            </a:xfrm>
            <a:prstGeom prst="rect">
              <a:avLst/>
            </a:prstGeom>
            <a:solidFill>
              <a:srgbClr val="FFB0F0"/>
            </a:solidFill>
            <a:ln w="25400">
              <a:solidFill>
                <a:srgbClr val="800000"/>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rgbClr val="800000"/>
                  </a:solidFill>
                </a:rPr>
                <a:t>JVM</a:t>
              </a:r>
            </a:p>
          </p:txBody>
        </p:sp>
        <p:sp>
          <p:nvSpPr>
            <p:cNvPr id="32" name="Rectangle 31"/>
            <p:cNvSpPr/>
            <p:nvPr/>
          </p:nvSpPr>
          <p:spPr>
            <a:xfrm>
              <a:off x="4525433" y="5397499"/>
              <a:ext cx="4042834" cy="571501"/>
            </a:xfrm>
            <a:prstGeom prst="rect">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chemeClr val="tx1"/>
                  </a:solidFill>
                </a:rPr>
                <a:t>Operating System</a:t>
              </a:r>
            </a:p>
          </p:txBody>
        </p:sp>
      </p:grpSp>
    </p:spTree>
    <p:extLst>
      <p:ext uri="{BB962C8B-B14F-4D97-AF65-F5344CB8AC3E}">
        <p14:creationId xmlns:p14="http://schemas.microsoft.com/office/powerpoint/2010/main" val="1701455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14012-0B12-7145-A52F-7FC3070C2F52}"/>
              </a:ext>
            </a:extLst>
          </p:cNvPr>
          <p:cNvSpPr>
            <a:spLocks noGrp="1"/>
          </p:cNvSpPr>
          <p:nvPr>
            <p:ph type="title"/>
          </p:nvPr>
        </p:nvSpPr>
        <p:spPr>
          <a:xfrm>
            <a:off x="320040" y="296432"/>
            <a:ext cx="11579385" cy="625475"/>
          </a:xfrm>
        </p:spPr>
        <p:txBody>
          <a:bodyPr/>
          <a:lstStyle/>
          <a:p>
            <a:r>
              <a:rPr lang="en-US" dirty="0"/>
              <a:t>Separation of Application Content and Code/Configuration</a:t>
            </a:r>
          </a:p>
        </p:txBody>
      </p:sp>
      <p:sp>
        <p:nvSpPr>
          <p:cNvPr id="3" name="Content Placeholder 2">
            <a:extLst>
              <a:ext uri="{FF2B5EF4-FFF2-40B4-BE49-F238E27FC236}">
                <a16:creationId xmlns:a16="http://schemas.microsoft.com/office/drawing/2014/main" id="{378066FE-E93E-A64D-AC37-3F48D857D1F1}"/>
              </a:ext>
            </a:extLst>
          </p:cNvPr>
          <p:cNvSpPr>
            <a:spLocks noGrp="1"/>
          </p:cNvSpPr>
          <p:nvPr>
            <p:ph idx="1"/>
          </p:nvPr>
        </p:nvSpPr>
        <p:spPr>
          <a:xfrm>
            <a:off x="320040" y="1073672"/>
            <a:ext cx="5774373" cy="5181600"/>
          </a:xfrm>
        </p:spPr>
        <p:txBody>
          <a:bodyPr/>
          <a:lstStyle/>
          <a:p>
            <a:r>
              <a:rPr lang="en-US" dirty="0"/>
              <a:t>Code and configuration</a:t>
            </a:r>
          </a:p>
          <a:p>
            <a:pPr lvl="1"/>
            <a:r>
              <a:rPr lang="en-US" dirty="0"/>
              <a:t>Immutable</a:t>
            </a:r>
          </a:p>
          <a:p>
            <a:pPr lvl="1"/>
            <a:r>
              <a:rPr lang="en-US" dirty="0"/>
              <a:t>Baked into the Adobe </a:t>
            </a:r>
            <a:r>
              <a:rPr lang="en-US" sz="2400" dirty="0">
                <a:solidFill>
                  <a:schemeClr val="dk1"/>
                </a:solidFill>
              </a:rPr>
              <a:t>Experience Manager as a Cloud Service</a:t>
            </a:r>
            <a:r>
              <a:rPr lang="en-US" dirty="0"/>
              <a:t> baseline image used to create the various nodes of the Author and Publish service tiers</a:t>
            </a:r>
          </a:p>
          <a:p>
            <a:r>
              <a:rPr lang="en-US" dirty="0"/>
              <a:t>As a result</a:t>
            </a:r>
          </a:p>
          <a:p>
            <a:pPr lvl="1"/>
            <a:r>
              <a:rPr lang="en-US" dirty="0"/>
              <a:t>Each node making up the service is identical</a:t>
            </a:r>
          </a:p>
          <a:p>
            <a:pPr lvl="1"/>
            <a:r>
              <a:rPr lang="en-US" dirty="0"/>
              <a:t>Changes to code and configuration can only be made globally by running a Cloud Manager pipeline</a:t>
            </a:r>
          </a:p>
          <a:p>
            <a:endParaRPr lang="en-US" dirty="0"/>
          </a:p>
        </p:txBody>
      </p:sp>
      <p:sp>
        <p:nvSpPr>
          <p:cNvPr id="4" name="Slide Number Placeholder 3">
            <a:extLst>
              <a:ext uri="{FF2B5EF4-FFF2-40B4-BE49-F238E27FC236}">
                <a16:creationId xmlns:a16="http://schemas.microsoft.com/office/drawing/2014/main" id="{B399884B-6BE2-7C4D-92DD-60A8090CBABE}"/>
              </a:ext>
            </a:extLst>
          </p:cNvPr>
          <p:cNvSpPr>
            <a:spLocks noGrp="1"/>
          </p:cNvSpPr>
          <p:nvPr>
            <p:ph type="sldNum" sz="quarter" idx="4294967295"/>
          </p:nvPr>
        </p:nvSpPr>
        <p:spPr>
          <a:xfrm>
            <a:off x="0" y="6565900"/>
            <a:ext cx="1016000" cy="168275"/>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26</a:t>
            </a:fld>
            <a:endParaRPr lang="en-US" dirty="0"/>
          </a:p>
        </p:txBody>
      </p:sp>
      <p:pic>
        <p:nvPicPr>
          <p:cNvPr id="5" name="Picture 4" descr="A screenshot of a cell phone&#10;&#10;Description automatically generated">
            <a:extLst>
              <a:ext uri="{FF2B5EF4-FFF2-40B4-BE49-F238E27FC236}">
                <a16:creationId xmlns:a16="http://schemas.microsoft.com/office/drawing/2014/main" id="{EB56A7BE-9DAB-BC45-8515-295ACCF25092}"/>
              </a:ext>
            </a:extLst>
          </p:cNvPr>
          <p:cNvPicPr>
            <a:picLocks noChangeAspect="1"/>
          </p:cNvPicPr>
          <p:nvPr/>
        </p:nvPicPr>
        <p:blipFill>
          <a:blip r:embed="rId3"/>
          <a:stretch>
            <a:fillRect/>
          </a:stretch>
        </p:blipFill>
        <p:spPr>
          <a:xfrm>
            <a:off x="8244578" y="1787109"/>
            <a:ext cx="2476432" cy="4444878"/>
          </a:xfrm>
          <a:prstGeom prst="rect">
            <a:avLst/>
          </a:prstGeom>
          <a:ln>
            <a:noFill/>
          </a:ln>
          <a:effectLst>
            <a:outerShdw blurRad="292100" dist="139700" dir="2700000" algn="tl" rotWithShape="0">
              <a:srgbClr val="333333">
                <a:alpha val="65000"/>
              </a:srgbClr>
            </a:outerShdw>
          </a:effectLst>
        </p:spPr>
      </p:pic>
      <p:sp>
        <p:nvSpPr>
          <p:cNvPr id="6" name="Rectangular Callout 5">
            <a:extLst>
              <a:ext uri="{FF2B5EF4-FFF2-40B4-BE49-F238E27FC236}">
                <a16:creationId xmlns:a16="http://schemas.microsoft.com/office/drawing/2014/main" id="{8DC9E34F-9AB4-4E42-A722-50D9FA71C1E2}"/>
              </a:ext>
            </a:extLst>
          </p:cNvPr>
          <p:cNvSpPr/>
          <p:nvPr/>
        </p:nvSpPr>
        <p:spPr>
          <a:xfrm>
            <a:off x="10248026" y="1410570"/>
            <a:ext cx="1620758" cy="864754"/>
          </a:xfrm>
          <a:prstGeom prst="wedgeRectCallout">
            <a:avLst>
              <a:gd name="adj1" fmla="val -90238"/>
              <a:gd name="adj2" fmla="val 50862"/>
            </a:avLst>
          </a:prstGeom>
          <a:solidFill>
            <a:srgbClr val="C1D8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dirty="0" err="1"/>
              <a:t>immutable</a:t>
            </a:r>
            <a:endParaRPr lang="en-US" dirty="0"/>
          </a:p>
        </p:txBody>
      </p:sp>
      <p:sp>
        <p:nvSpPr>
          <p:cNvPr id="7" name="Rectangular Callout 6">
            <a:extLst>
              <a:ext uri="{FF2B5EF4-FFF2-40B4-BE49-F238E27FC236}">
                <a16:creationId xmlns:a16="http://schemas.microsoft.com/office/drawing/2014/main" id="{41F464B0-4030-5748-8EDC-DABBBD0B0F72}"/>
              </a:ext>
            </a:extLst>
          </p:cNvPr>
          <p:cNvSpPr/>
          <p:nvPr/>
        </p:nvSpPr>
        <p:spPr>
          <a:xfrm>
            <a:off x="6729837" y="1418207"/>
            <a:ext cx="1620759" cy="864754"/>
          </a:xfrm>
          <a:prstGeom prst="wedgeRectCallout">
            <a:avLst>
              <a:gd name="adj1" fmla="val 59949"/>
              <a:gd name="adj2" fmla="val 113944"/>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dirty="0" err="1"/>
              <a:t>mutable</a:t>
            </a:r>
            <a:endParaRPr lang="en-US" dirty="0"/>
          </a:p>
        </p:txBody>
      </p:sp>
      <p:sp>
        <p:nvSpPr>
          <p:cNvPr id="8" name="Rectangular Callout 7">
            <a:extLst>
              <a:ext uri="{FF2B5EF4-FFF2-40B4-BE49-F238E27FC236}">
                <a16:creationId xmlns:a16="http://schemas.microsoft.com/office/drawing/2014/main" id="{B37DA648-24C4-BD4F-A7A4-3903C39EDA99}"/>
              </a:ext>
            </a:extLst>
          </p:cNvPr>
          <p:cNvSpPr/>
          <p:nvPr/>
        </p:nvSpPr>
        <p:spPr>
          <a:xfrm>
            <a:off x="10263346" y="3234092"/>
            <a:ext cx="1620758" cy="864754"/>
          </a:xfrm>
          <a:prstGeom prst="wedgeRectCallout">
            <a:avLst>
              <a:gd name="adj1" fmla="val -76305"/>
              <a:gd name="adj2" fmla="val -5313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dirty="0" err="1"/>
              <a:t>mutable</a:t>
            </a:r>
            <a:endParaRPr lang="en-US" dirty="0"/>
          </a:p>
        </p:txBody>
      </p:sp>
      <p:sp>
        <p:nvSpPr>
          <p:cNvPr id="9" name="Rectangular Callout 8">
            <a:extLst>
              <a:ext uri="{FF2B5EF4-FFF2-40B4-BE49-F238E27FC236}">
                <a16:creationId xmlns:a16="http://schemas.microsoft.com/office/drawing/2014/main" id="{DB7DAACC-8A61-2449-9D99-BFFEA75CD877}"/>
              </a:ext>
            </a:extLst>
          </p:cNvPr>
          <p:cNvSpPr/>
          <p:nvPr/>
        </p:nvSpPr>
        <p:spPr>
          <a:xfrm>
            <a:off x="6280214" y="4009548"/>
            <a:ext cx="1283845" cy="625476"/>
          </a:xfrm>
          <a:prstGeom prst="wedgeRectCallout">
            <a:avLst>
              <a:gd name="adj1" fmla="val 128798"/>
              <a:gd name="adj2" fmla="val 3783"/>
            </a:avLst>
          </a:prstGeom>
          <a:solidFill>
            <a:srgbClr val="C1D8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dirty="0" err="1"/>
              <a:t>immutable</a:t>
            </a:r>
            <a:endParaRPr lang="en-US" dirty="0"/>
          </a:p>
        </p:txBody>
      </p:sp>
    </p:spTree>
    <p:extLst>
      <p:ext uri="{BB962C8B-B14F-4D97-AF65-F5344CB8AC3E}">
        <p14:creationId xmlns:p14="http://schemas.microsoft.com/office/powerpoint/2010/main" val="3774581029"/>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Experience Manager Architecture – Symptoms and Causes</a:t>
            </a:r>
          </a:p>
        </p:txBody>
      </p:sp>
      <p:sp>
        <p:nvSpPr>
          <p:cNvPr id="3" name="Content Placeholder 2"/>
          <p:cNvSpPr>
            <a:spLocks noGrp="1"/>
          </p:cNvSpPr>
          <p:nvPr>
            <p:ph idx="11"/>
          </p:nvPr>
        </p:nvSpPr>
        <p:spPr/>
        <p:txBody>
          <a:bodyPr/>
          <a:lstStyle/>
          <a:p>
            <a:pPr marL="0" indent="0">
              <a:buNone/>
            </a:pPr>
            <a:r>
              <a:rPr lang="en-US" b="1" dirty="0"/>
              <a:t>Java Virtual Machine</a:t>
            </a:r>
          </a:p>
          <a:p>
            <a:pPr marL="342900" indent="-342900">
              <a:spcAft>
                <a:spcPts val="700"/>
              </a:spcAft>
              <a:buFont typeface="Arial" panose="020B0604020202020204" pitchFamily="34" charset="0"/>
              <a:buChar char="•"/>
            </a:pPr>
            <a:r>
              <a:rPr lang="en-US" b="1" dirty="0"/>
              <a:t>Symptom</a:t>
            </a:r>
            <a:r>
              <a:rPr lang="en-US" dirty="0"/>
              <a:t>: Excessive garbage collection</a:t>
            </a:r>
          </a:p>
          <a:p>
            <a:pPr lvl="1">
              <a:spcAft>
                <a:spcPts val="700"/>
              </a:spcAft>
            </a:pPr>
            <a:r>
              <a:rPr lang="en-US" b="1" dirty="0"/>
              <a:t>Cause</a:t>
            </a:r>
            <a:r>
              <a:rPr lang="en-US" dirty="0"/>
              <a:t>: Memory leak</a:t>
            </a:r>
          </a:p>
          <a:p>
            <a:pPr lvl="1">
              <a:spcAft>
                <a:spcPts val="700"/>
              </a:spcAft>
            </a:pPr>
            <a:r>
              <a:rPr lang="en-US" b="1" dirty="0"/>
              <a:t>Cause</a:t>
            </a:r>
            <a:r>
              <a:rPr lang="en-US" dirty="0"/>
              <a:t>: Large or inefficient query result set</a:t>
            </a:r>
          </a:p>
        </p:txBody>
      </p:sp>
      <p:sp>
        <p:nvSpPr>
          <p:cNvPr id="4" name="Slide Number Placeholder 3"/>
          <p:cNvSpPr>
            <a:spLocks noGrp="1"/>
          </p:cNvSpPr>
          <p:nvPr>
            <p:ph type="sldNum" sz="quarter" idx="4294967295"/>
          </p:nvPr>
        </p:nvSpPr>
        <p:spPr>
          <a:xfrm>
            <a:off x="0" y="0"/>
            <a:ext cx="0" cy="0"/>
          </a:xfrm>
          <a:prstGeom prst="rect">
            <a:avLst/>
          </a:prstGeom>
        </p:spPr>
        <p:txBody>
          <a:bodyPr/>
          <a:lstStyle/>
          <a:p>
            <a:pPr algn="ctr"/>
            <a:fld id="{90156F56-D5AE-4C6F-B826-C69D1BC521BB}" type="slidenum">
              <a:rPr lang="en-US" smtClean="0"/>
              <a:pPr algn="ctr"/>
              <a:t>260</a:t>
            </a:fld>
            <a:endParaRPr lang="en-US" dirty="0"/>
          </a:p>
        </p:txBody>
      </p:sp>
      <p:grpSp>
        <p:nvGrpSpPr>
          <p:cNvPr id="24" name="Group 23"/>
          <p:cNvGrpSpPr/>
          <p:nvPr/>
        </p:nvGrpSpPr>
        <p:grpSpPr>
          <a:xfrm>
            <a:off x="366087" y="1126666"/>
            <a:ext cx="4041781" cy="4926318"/>
            <a:chOff x="4525433" y="1041399"/>
            <a:chExt cx="4042834" cy="4927601"/>
          </a:xfrm>
        </p:grpSpPr>
        <p:sp>
          <p:nvSpPr>
            <p:cNvPr id="25" name="Rectangle 24"/>
            <p:cNvSpPr/>
            <p:nvPr/>
          </p:nvSpPr>
          <p:spPr>
            <a:xfrm>
              <a:off x="4525433" y="1041399"/>
              <a:ext cx="4042834" cy="571501"/>
            </a:xfrm>
            <a:prstGeom prst="rect">
              <a:avLst/>
            </a:prstGeom>
            <a:solidFill>
              <a:schemeClr val="accent1">
                <a:lumMod val="40000"/>
                <a:lumOff val="60000"/>
              </a:schemeClr>
            </a:solidFill>
            <a:ln w="25400">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chemeClr val="accent1">
                      <a:lumMod val="50000"/>
                    </a:schemeClr>
                  </a:solidFill>
                </a:rPr>
                <a:t>Customer Application</a:t>
              </a:r>
            </a:p>
          </p:txBody>
        </p:sp>
        <p:sp>
          <p:nvSpPr>
            <p:cNvPr id="26" name="Rectangle 25"/>
            <p:cNvSpPr/>
            <p:nvPr/>
          </p:nvSpPr>
          <p:spPr>
            <a:xfrm>
              <a:off x="4525433" y="1765300"/>
              <a:ext cx="4042834" cy="571501"/>
            </a:xfrm>
            <a:prstGeom prst="rect">
              <a:avLst/>
            </a:prstGeom>
            <a:solidFill>
              <a:schemeClr val="accent2">
                <a:lumMod val="40000"/>
                <a:lumOff val="60000"/>
              </a:schemeClr>
            </a:solidFill>
            <a:ln w="25400">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chemeClr val="accent2">
                      <a:lumMod val="50000"/>
                    </a:schemeClr>
                  </a:solidFill>
                </a:rPr>
                <a:t>Experience Manager </a:t>
              </a:r>
            </a:p>
          </p:txBody>
        </p:sp>
        <p:sp>
          <p:nvSpPr>
            <p:cNvPr id="27" name="Rectangle 26"/>
            <p:cNvSpPr/>
            <p:nvPr/>
          </p:nvSpPr>
          <p:spPr>
            <a:xfrm>
              <a:off x="4525433" y="2482849"/>
              <a:ext cx="4042834" cy="571501"/>
            </a:xfrm>
            <a:prstGeom prst="rect">
              <a:avLst/>
            </a:prstGeom>
            <a:solidFill>
              <a:schemeClr val="accent3">
                <a:lumMod val="40000"/>
                <a:lumOff val="60000"/>
              </a:schemeClr>
            </a:solidFill>
            <a:ln w="25400">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chemeClr val="accent3">
                      <a:lumMod val="50000"/>
                    </a:schemeClr>
                  </a:solidFill>
                </a:rPr>
                <a:t>Apache Sling</a:t>
              </a:r>
            </a:p>
          </p:txBody>
        </p:sp>
        <p:sp>
          <p:nvSpPr>
            <p:cNvPr id="28" name="Rectangle 27"/>
            <p:cNvSpPr/>
            <p:nvPr/>
          </p:nvSpPr>
          <p:spPr>
            <a:xfrm>
              <a:off x="4525433" y="3200399"/>
              <a:ext cx="1900767" cy="571501"/>
            </a:xfrm>
            <a:prstGeom prst="rect">
              <a:avLst/>
            </a:prstGeom>
            <a:solidFill>
              <a:schemeClr val="accent6">
                <a:lumMod val="40000"/>
                <a:lumOff val="60000"/>
              </a:schemeClr>
            </a:solidFill>
            <a:ln w="25400">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chemeClr val="accent6">
                      <a:lumMod val="50000"/>
                    </a:schemeClr>
                  </a:solidFill>
                </a:rPr>
                <a:t>Apache Oak</a:t>
              </a:r>
            </a:p>
          </p:txBody>
        </p:sp>
        <p:sp>
          <p:nvSpPr>
            <p:cNvPr id="29" name="Rectangle 28"/>
            <p:cNvSpPr/>
            <p:nvPr/>
          </p:nvSpPr>
          <p:spPr>
            <a:xfrm>
              <a:off x="6673850" y="3200399"/>
              <a:ext cx="1894417" cy="571501"/>
            </a:xfrm>
            <a:prstGeom prst="rect">
              <a:avLst/>
            </a:prstGeom>
            <a:solidFill>
              <a:schemeClr val="accent5">
                <a:lumMod val="40000"/>
                <a:lumOff val="60000"/>
              </a:schemeClr>
            </a:solidFill>
            <a:ln w="2540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chemeClr val="accent5">
                      <a:lumMod val="50000"/>
                    </a:schemeClr>
                  </a:solidFill>
                </a:rPr>
                <a:t>Jetty</a:t>
              </a:r>
            </a:p>
          </p:txBody>
        </p:sp>
        <p:sp>
          <p:nvSpPr>
            <p:cNvPr id="30" name="Rectangle 29"/>
            <p:cNvSpPr/>
            <p:nvPr/>
          </p:nvSpPr>
          <p:spPr>
            <a:xfrm>
              <a:off x="4525433" y="3917949"/>
              <a:ext cx="4042834" cy="571501"/>
            </a:xfrm>
            <a:prstGeom prst="rect">
              <a:avLst/>
            </a:prstGeom>
            <a:solidFill>
              <a:schemeClr val="accent4">
                <a:lumMod val="40000"/>
                <a:lumOff val="60000"/>
              </a:schemeClr>
            </a:solidFill>
            <a:ln w="25400">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chemeClr val="accent4">
                      <a:lumMod val="50000"/>
                    </a:schemeClr>
                  </a:solidFill>
                </a:rPr>
                <a:t>Apache Felix</a:t>
              </a:r>
            </a:p>
          </p:txBody>
        </p:sp>
        <p:sp>
          <p:nvSpPr>
            <p:cNvPr id="31" name="Rectangle 30"/>
            <p:cNvSpPr/>
            <p:nvPr/>
          </p:nvSpPr>
          <p:spPr>
            <a:xfrm>
              <a:off x="4525433" y="4641850"/>
              <a:ext cx="4042834" cy="571501"/>
            </a:xfrm>
            <a:prstGeom prst="rect">
              <a:avLst/>
            </a:prstGeom>
            <a:solidFill>
              <a:srgbClr val="FFB0F0"/>
            </a:solidFill>
            <a:ln w="50800">
              <a:solidFill>
                <a:srgbClr val="800000"/>
              </a:solidFill>
            </a:ln>
            <a:effectLst>
              <a:outerShdw blurRad="50800" dist="38100" dir="2700000" algn="tl" rotWithShape="0">
                <a:srgbClr val="FF0000">
                  <a:alpha val="43000"/>
                </a:srgbClr>
              </a:outerShdw>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rgbClr val="800000"/>
                  </a:solidFill>
                </a:rPr>
                <a:t>JVM</a:t>
              </a:r>
            </a:p>
          </p:txBody>
        </p:sp>
        <p:sp>
          <p:nvSpPr>
            <p:cNvPr id="32" name="Rectangle 31"/>
            <p:cNvSpPr/>
            <p:nvPr/>
          </p:nvSpPr>
          <p:spPr>
            <a:xfrm>
              <a:off x="4525433" y="5397499"/>
              <a:ext cx="4042834" cy="571501"/>
            </a:xfrm>
            <a:prstGeom prst="rect">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chemeClr val="tx1"/>
                  </a:solidFill>
                </a:rPr>
                <a:t>Operating System</a:t>
              </a:r>
            </a:p>
          </p:txBody>
        </p:sp>
      </p:grpSp>
    </p:spTree>
    <p:extLst>
      <p:ext uri="{BB962C8B-B14F-4D97-AF65-F5344CB8AC3E}">
        <p14:creationId xmlns:p14="http://schemas.microsoft.com/office/powerpoint/2010/main" val="146919211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Experience Manager Architecture – Symptoms and Causes</a:t>
            </a:r>
          </a:p>
        </p:txBody>
      </p:sp>
      <p:sp>
        <p:nvSpPr>
          <p:cNvPr id="3" name="Content Placeholder 2"/>
          <p:cNvSpPr>
            <a:spLocks noGrp="1"/>
          </p:cNvSpPr>
          <p:nvPr>
            <p:ph idx="11"/>
          </p:nvPr>
        </p:nvSpPr>
        <p:spPr/>
        <p:txBody>
          <a:bodyPr>
            <a:normAutofit lnSpcReduction="10000"/>
          </a:bodyPr>
          <a:lstStyle/>
          <a:p>
            <a:pPr marL="0" indent="0">
              <a:buNone/>
            </a:pPr>
            <a:r>
              <a:rPr lang="en-US" b="1" dirty="0"/>
              <a:t>Operating System (RHEL – Red Hat Enterprise Linux)</a:t>
            </a:r>
          </a:p>
          <a:p>
            <a:pPr marL="342900" indent="-342900">
              <a:spcAft>
                <a:spcPts val="700"/>
              </a:spcAft>
              <a:buFont typeface="Arial" panose="020B0604020202020204" pitchFamily="34" charset="0"/>
              <a:buChar char="•"/>
            </a:pPr>
            <a:r>
              <a:rPr lang="en-US" b="1" dirty="0"/>
              <a:t>Symptom</a:t>
            </a:r>
            <a:r>
              <a:rPr lang="en-US" dirty="0"/>
              <a:t>: Large IO Wait</a:t>
            </a:r>
          </a:p>
          <a:p>
            <a:pPr lvl="1">
              <a:spcAft>
                <a:spcPts val="700"/>
              </a:spcAft>
            </a:pPr>
            <a:r>
              <a:rPr lang="en-US" b="1" dirty="0"/>
              <a:t>Cause</a:t>
            </a:r>
            <a:r>
              <a:rPr lang="en-US" dirty="0"/>
              <a:t>: </a:t>
            </a:r>
            <a:r>
              <a:rPr lang="en-US" dirty="0" err="1"/>
              <a:t>TarMK</a:t>
            </a:r>
            <a:r>
              <a:rPr lang="en-US" dirty="0"/>
              <a:t> memory mapping inefficient</a:t>
            </a:r>
          </a:p>
          <a:p>
            <a:pPr marL="342900" indent="-342900">
              <a:spcAft>
                <a:spcPts val="700"/>
              </a:spcAft>
              <a:buFont typeface="Arial" panose="020B0604020202020204" pitchFamily="34" charset="0"/>
              <a:buChar char="•"/>
            </a:pPr>
            <a:r>
              <a:rPr lang="en-US" b="1" dirty="0"/>
              <a:t>Symptom</a:t>
            </a:r>
            <a:r>
              <a:rPr lang="en-US" dirty="0"/>
              <a:t>: Too many open files</a:t>
            </a:r>
          </a:p>
          <a:p>
            <a:pPr lvl="1">
              <a:spcAft>
                <a:spcPts val="700"/>
              </a:spcAft>
            </a:pPr>
            <a:r>
              <a:rPr lang="en-US" b="1" dirty="0"/>
              <a:t>Cause</a:t>
            </a:r>
            <a:r>
              <a:rPr lang="en-US" dirty="0"/>
              <a:t>: Repeated failed </a:t>
            </a:r>
            <a:r>
              <a:rPr lang="en-US" dirty="0" err="1"/>
              <a:t>async</a:t>
            </a:r>
            <a:r>
              <a:rPr lang="en-US" dirty="0"/>
              <a:t> index cycles</a:t>
            </a:r>
          </a:p>
          <a:p>
            <a:pPr marL="342900" indent="-342900">
              <a:spcAft>
                <a:spcPts val="700"/>
              </a:spcAft>
              <a:buFont typeface="Arial" panose="020B0604020202020204" pitchFamily="34" charset="0"/>
              <a:buChar char="•"/>
            </a:pPr>
            <a:r>
              <a:rPr lang="en-US" b="1" dirty="0"/>
              <a:t>Symptom</a:t>
            </a:r>
            <a:r>
              <a:rPr lang="en-US" dirty="0"/>
              <a:t>: Excessive memory consumption</a:t>
            </a:r>
          </a:p>
          <a:p>
            <a:pPr lvl="1">
              <a:spcAft>
                <a:spcPts val="700"/>
              </a:spcAft>
            </a:pPr>
            <a:r>
              <a:rPr lang="en-US" b="1" dirty="0"/>
              <a:t>Cause</a:t>
            </a:r>
            <a:r>
              <a:rPr lang="en-US" dirty="0"/>
              <a:t>: JVM heap too large</a:t>
            </a:r>
          </a:p>
          <a:p>
            <a:pPr lvl="1">
              <a:spcAft>
                <a:spcPts val="700"/>
              </a:spcAft>
            </a:pPr>
            <a:r>
              <a:rPr lang="en-US" b="1" dirty="0"/>
              <a:t>Cause</a:t>
            </a:r>
            <a:r>
              <a:rPr lang="en-US" dirty="0"/>
              <a:t>: Consumption by ’native’ components (</a:t>
            </a:r>
            <a:r>
              <a:rPr lang="en-US" dirty="0" err="1"/>
              <a:t>ImageMagick</a:t>
            </a:r>
            <a:r>
              <a:rPr lang="en-US" dirty="0"/>
              <a:t>, FFMPEG, XMP, </a:t>
            </a:r>
            <a:r>
              <a:rPr lang="en-US" dirty="0" err="1"/>
              <a:t>CameraRAW</a:t>
            </a:r>
            <a:r>
              <a:rPr lang="en-US" dirty="0"/>
              <a:t>, </a:t>
            </a:r>
            <a:r>
              <a:rPr lang="en-US" dirty="0" err="1"/>
              <a:t>Flite</a:t>
            </a:r>
            <a:r>
              <a:rPr lang="en-US" dirty="0"/>
              <a:t> </a:t>
            </a:r>
            <a:r>
              <a:rPr lang="en-US" dirty="0" err="1"/>
              <a:t>etc</a:t>
            </a:r>
            <a:r>
              <a:rPr lang="en-US" dirty="0"/>
              <a:t>)</a:t>
            </a:r>
          </a:p>
        </p:txBody>
      </p:sp>
      <p:sp>
        <p:nvSpPr>
          <p:cNvPr id="4" name="Slide Number Placeholder 3"/>
          <p:cNvSpPr>
            <a:spLocks noGrp="1"/>
          </p:cNvSpPr>
          <p:nvPr>
            <p:ph type="sldNum" sz="quarter" idx="4294967295"/>
          </p:nvPr>
        </p:nvSpPr>
        <p:spPr>
          <a:xfrm>
            <a:off x="0" y="0"/>
            <a:ext cx="0" cy="0"/>
          </a:xfrm>
          <a:prstGeom prst="rect">
            <a:avLst/>
          </a:prstGeom>
        </p:spPr>
        <p:txBody>
          <a:bodyPr/>
          <a:lstStyle/>
          <a:p>
            <a:pPr algn="ctr"/>
            <a:fld id="{90156F56-D5AE-4C6F-B826-C69D1BC521BB}" type="slidenum">
              <a:rPr lang="en-US" smtClean="0"/>
              <a:pPr algn="ctr"/>
              <a:t>261</a:t>
            </a:fld>
            <a:endParaRPr lang="en-US" dirty="0"/>
          </a:p>
        </p:txBody>
      </p:sp>
      <p:grpSp>
        <p:nvGrpSpPr>
          <p:cNvPr id="24" name="Group 23"/>
          <p:cNvGrpSpPr/>
          <p:nvPr/>
        </p:nvGrpSpPr>
        <p:grpSpPr>
          <a:xfrm>
            <a:off x="366087" y="1126666"/>
            <a:ext cx="4041781" cy="4926318"/>
            <a:chOff x="4525433" y="1041399"/>
            <a:chExt cx="4042834" cy="4927601"/>
          </a:xfrm>
        </p:grpSpPr>
        <p:sp>
          <p:nvSpPr>
            <p:cNvPr id="25" name="Rectangle 24"/>
            <p:cNvSpPr/>
            <p:nvPr/>
          </p:nvSpPr>
          <p:spPr>
            <a:xfrm>
              <a:off x="4525433" y="1041399"/>
              <a:ext cx="4042834" cy="571501"/>
            </a:xfrm>
            <a:prstGeom prst="rect">
              <a:avLst/>
            </a:prstGeom>
            <a:solidFill>
              <a:schemeClr val="accent1">
                <a:lumMod val="40000"/>
                <a:lumOff val="60000"/>
              </a:schemeClr>
            </a:solidFill>
            <a:ln w="25400">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chemeClr val="accent1">
                      <a:lumMod val="50000"/>
                    </a:schemeClr>
                  </a:solidFill>
                </a:rPr>
                <a:t>Customer Application</a:t>
              </a:r>
            </a:p>
          </p:txBody>
        </p:sp>
        <p:sp>
          <p:nvSpPr>
            <p:cNvPr id="26" name="Rectangle 25"/>
            <p:cNvSpPr/>
            <p:nvPr/>
          </p:nvSpPr>
          <p:spPr>
            <a:xfrm>
              <a:off x="4525433" y="1765300"/>
              <a:ext cx="4042834" cy="571501"/>
            </a:xfrm>
            <a:prstGeom prst="rect">
              <a:avLst/>
            </a:prstGeom>
            <a:solidFill>
              <a:schemeClr val="accent2">
                <a:lumMod val="40000"/>
                <a:lumOff val="60000"/>
              </a:schemeClr>
            </a:solidFill>
            <a:ln w="25400">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chemeClr val="accent2">
                      <a:lumMod val="50000"/>
                    </a:schemeClr>
                  </a:solidFill>
                </a:rPr>
                <a:t>Experience Manager </a:t>
              </a:r>
            </a:p>
          </p:txBody>
        </p:sp>
        <p:sp>
          <p:nvSpPr>
            <p:cNvPr id="27" name="Rectangle 26"/>
            <p:cNvSpPr/>
            <p:nvPr/>
          </p:nvSpPr>
          <p:spPr>
            <a:xfrm>
              <a:off x="4525433" y="2482849"/>
              <a:ext cx="4042834" cy="571501"/>
            </a:xfrm>
            <a:prstGeom prst="rect">
              <a:avLst/>
            </a:prstGeom>
            <a:solidFill>
              <a:schemeClr val="accent3">
                <a:lumMod val="40000"/>
                <a:lumOff val="60000"/>
              </a:schemeClr>
            </a:solidFill>
            <a:ln w="25400">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chemeClr val="accent3">
                      <a:lumMod val="50000"/>
                    </a:schemeClr>
                  </a:solidFill>
                </a:rPr>
                <a:t>Apache Sling</a:t>
              </a:r>
            </a:p>
          </p:txBody>
        </p:sp>
        <p:sp>
          <p:nvSpPr>
            <p:cNvPr id="28" name="Rectangle 27"/>
            <p:cNvSpPr/>
            <p:nvPr/>
          </p:nvSpPr>
          <p:spPr>
            <a:xfrm>
              <a:off x="4525433" y="3200399"/>
              <a:ext cx="1900767" cy="571501"/>
            </a:xfrm>
            <a:prstGeom prst="rect">
              <a:avLst/>
            </a:prstGeom>
            <a:solidFill>
              <a:schemeClr val="accent6">
                <a:lumMod val="40000"/>
                <a:lumOff val="60000"/>
              </a:schemeClr>
            </a:solidFill>
            <a:ln w="25400">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chemeClr val="accent6">
                      <a:lumMod val="50000"/>
                    </a:schemeClr>
                  </a:solidFill>
                </a:rPr>
                <a:t>Apache Oak</a:t>
              </a:r>
            </a:p>
          </p:txBody>
        </p:sp>
        <p:sp>
          <p:nvSpPr>
            <p:cNvPr id="29" name="Rectangle 28"/>
            <p:cNvSpPr/>
            <p:nvPr/>
          </p:nvSpPr>
          <p:spPr>
            <a:xfrm>
              <a:off x="6673850" y="3200399"/>
              <a:ext cx="1894417" cy="571501"/>
            </a:xfrm>
            <a:prstGeom prst="rect">
              <a:avLst/>
            </a:prstGeom>
            <a:solidFill>
              <a:schemeClr val="accent5">
                <a:lumMod val="40000"/>
                <a:lumOff val="60000"/>
              </a:schemeClr>
            </a:solidFill>
            <a:ln w="2540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chemeClr val="accent5">
                      <a:lumMod val="50000"/>
                    </a:schemeClr>
                  </a:solidFill>
                </a:rPr>
                <a:t>Jetty</a:t>
              </a:r>
            </a:p>
          </p:txBody>
        </p:sp>
        <p:sp>
          <p:nvSpPr>
            <p:cNvPr id="30" name="Rectangle 29"/>
            <p:cNvSpPr/>
            <p:nvPr/>
          </p:nvSpPr>
          <p:spPr>
            <a:xfrm>
              <a:off x="4525433" y="3917949"/>
              <a:ext cx="4042834" cy="571501"/>
            </a:xfrm>
            <a:prstGeom prst="rect">
              <a:avLst/>
            </a:prstGeom>
            <a:solidFill>
              <a:schemeClr val="accent4">
                <a:lumMod val="40000"/>
                <a:lumOff val="60000"/>
              </a:schemeClr>
            </a:solidFill>
            <a:ln w="25400">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chemeClr val="accent4">
                      <a:lumMod val="50000"/>
                    </a:schemeClr>
                  </a:solidFill>
                </a:rPr>
                <a:t>Apache Felix</a:t>
              </a:r>
            </a:p>
          </p:txBody>
        </p:sp>
        <p:sp>
          <p:nvSpPr>
            <p:cNvPr id="31" name="Rectangle 30"/>
            <p:cNvSpPr/>
            <p:nvPr/>
          </p:nvSpPr>
          <p:spPr>
            <a:xfrm>
              <a:off x="4525433" y="4641850"/>
              <a:ext cx="4042834" cy="571501"/>
            </a:xfrm>
            <a:prstGeom prst="rect">
              <a:avLst/>
            </a:prstGeom>
            <a:solidFill>
              <a:srgbClr val="FFB0F0"/>
            </a:solidFill>
            <a:ln w="25400">
              <a:solidFill>
                <a:srgbClr val="800000"/>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rgbClr val="800000"/>
                  </a:solidFill>
                </a:rPr>
                <a:t>JVM</a:t>
              </a:r>
            </a:p>
          </p:txBody>
        </p:sp>
        <p:sp>
          <p:nvSpPr>
            <p:cNvPr id="32" name="Rectangle 31"/>
            <p:cNvSpPr/>
            <p:nvPr/>
          </p:nvSpPr>
          <p:spPr>
            <a:xfrm>
              <a:off x="4525433" y="5397499"/>
              <a:ext cx="4042834" cy="571501"/>
            </a:xfrm>
            <a:prstGeom prst="rect">
              <a:avLst/>
            </a:prstGeom>
            <a:solidFill>
              <a:schemeClr val="bg1">
                <a:lumMod val="85000"/>
              </a:schemeClr>
            </a:solidFill>
            <a:ln w="50800">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799" dirty="0">
                  <a:solidFill>
                    <a:schemeClr val="tx1"/>
                  </a:solidFill>
                </a:rPr>
                <a:t>Operating System</a:t>
              </a:r>
            </a:p>
          </p:txBody>
        </p:sp>
      </p:grpSp>
    </p:spTree>
    <p:extLst>
      <p:ext uri="{BB962C8B-B14F-4D97-AF65-F5344CB8AC3E}">
        <p14:creationId xmlns:p14="http://schemas.microsoft.com/office/powerpoint/2010/main" val="179395707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 y="1073672"/>
            <a:ext cx="11579384" cy="5181600"/>
          </a:xfrm>
        </p:spPr>
        <p:txBody>
          <a:bodyPr>
            <a:normAutofit/>
          </a:bodyPr>
          <a:lstStyle/>
          <a:p>
            <a:r>
              <a:rPr lang="en-US" dirty="0"/>
              <a:t>Unless you have seen the exact scenario before, the first step will be to identify the overall problem area</a:t>
            </a:r>
          </a:p>
          <a:p>
            <a:r>
              <a:rPr lang="en-US" dirty="0"/>
              <a:t>AEM provides a number of tools which can provide hints that things are not working as they ought to be</a:t>
            </a:r>
          </a:p>
          <a:p>
            <a:r>
              <a:rPr lang="en-US" dirty="0"/>
              <a:t>By checking each of these, you can identify any unexpected results which might require deeper investigation</a:t>
            </a:r>
          </a:p>
          <a:p>
            <a:endParaRPr lang="en-US" dirty="0"/>
          </a:p>
        </p:txBody>
      </p:sp>
      <p:sp>
        <p:nvSpPr>
          <p:cNvPr id="2" name="Title 1"/>
          <p:cNvSpPr>
            <a:spLocks noGrp="1"/>
          </p:cNvSpPr>
          <p:nvPr>
            <p:ph type="title"/>
          </p:nvPr>
        </p:nvSpPr>
        <p:spPr>
          <a:xfrm>
            <a:off x="320040" y="296432"/>
            <a:ext cx="11579385" cy="625475"/>
          </a:xfrm>
        </p:spPr>
        <p:txBody>
          <a:bodyPr/>
          <a:lstStyle/>
          <a:p>
            <a:r>
              <a:rPr lang="en-US" dirty="0"/>
              <a:t>Identifying the Problem Area</a:t>
            </a:r>
          </a:p>
        </p:txBody>
      </p:sp>
      <p:sp>
        <p:nvSpPr>
          <p:cNvPr id="4" name="Slide Number Placeholder 3"/>
          <p:cNvSpPr>
            <a:spLocks noGrp="1"/>
          </p:cNvSpPr>
          <p:nvPr>
            <p:ph type="sldNum" sz="quarter" idx="4294967295"/>
          </p:nvPr>
        </p:nvSpPr>
        <p:spPr>
          <a:xfrm>
            <a:off x="0" y="0"/>
            <a:ext cx="0" cy="0"/>
          </a:xfrm>
          <a:prstGeom prst="rect">
            <a:avLst/>
          </a:prstGeom>
        </p:spPr>
        <p:txBody>
          <a:bodyPr/>
          <a:lstStyle/>
          <a:p>
            <a:pPr algn="ctr"/>
            <a:fld id="{90156F56-D5AE-4C6F-B826-C69D1BC521BB}" type="slidenum">
              <a:rPr lang="en-US" smtClean="0"/>
              <a:pPr algn="ctr"/>
              <a:t>262</a:t>
            </a:fld>
            <a:endParaRPr lang="en-US" dirty="0"/>
          </a:p>
        </p:txBody>
      </p:sp>
      <p:sp>
        <p:nvSpPr>
          <p:cNvPr id="5" name="Content Placeholder 2"/>
          <p:cNvSpPr txBox="1">
            <a:spLocks/>
          </p:cNvSpPr>
          <p:nvPr/>
        </p:nvSpPr>
        <p:spPr>
          <a:xfrm>
            <a:off x="176134" y="3898900"/>
            <a:ext cx="4025980" cy="1993106"/>
          </a:xfrm>
          <a:prstGeom prst="rect">
            <a:avLst/>
          </a:prstGeom>
        </p:spPr>
        <p:txBody>
          <a:bodyPr vert="horz" lIns="108829" tIns="54414" rIns="108829" bIns="54414" rtlCol="0">
            <a:normAutofit/>
          </a:bodyPr>
          <a:lstStyle>
            <a:lvl1pPr marL="275852"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1pPr>
            <a:lvl2pPr marL="551703"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accent4"/>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Clr>
                <a:schemeClr val="tx1"/>
              </a:buClr>
            </a:pPr>
            <a:r>
              <a:rPr lang="en-US" dirty="0"/>
              <a:t>Request Log</a:t>
            </a:r>
          </a:p>
          <a:p>
            <a:pPr>
              <a:buClr>
                <a:schemeClr val="tx1"/>
              </a:buClr>
            </a:pPr>
            <a:r>
              <a:rPr lang="en-US" dirty="0"/>
              <a:t>Access Log</a:t>
            </a:r>
          </a:p>
          <a:p>
            <a:pPr>
              <a:buClr>
                <a:schemeClr val="tx1"/>
              </a:buClr>
            </a:pPr>
            <a:r>
              <a:rPr lang="en-US" dirty="0"/>
              <a:t>Error Log</a:t>
            </a:r>
          </a:p>
          <a:p>
            <a:pPr>
              <a:buClr>
                <a:schemeClr val="tx1"/>
              </a:buClr>
            </a:pPr>
            <a:r>
              <a:rPr lang="en-US" dirty="0"/>
              <a:t>Custom Logs</a:t>
            </a:r>
          </a:p>
        </p:txBody>
      </p:sp>
      <p:sp>
        <p:nvSpPr>
          <p:cNvPr id="6" name="Content Placeholder 2"/>
          <p:cNvSpPr txBox="1">
            <a:spLocks/>
          </p:cNvSpPr>
          <p:nvPr/>
        </p:nvSpPr>
        <p:spPr>
          <a:xfrm>
            <a:off x="7986712" y="3898900"/>
            <a:ext cx="3619933" cy="1562100"/>
          </a:xfrm>
          <a:prstGeom prst="rect">
            <a:avLst/>
          </a:prstGeom>
        </p:spPr>
        <p:txBody>
          <a:bodyPr vert="horz" lIns="108829" tIns="54414" rIns="108829" bIns="54414" rtlCol="0">
            <a:normAutofit lnSpcReduction="10000"/>
          </a:bodyPr>
          <a:lstStyle>
            <a:lvl1pPr marL="275852"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1pPr>
            <a:lvl2pPr marL="551703"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accent4"/>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Clr>
                <a:schemeClr val="tx1"/>
              </a:buClr>
            </a:pPr>
            <a:r>
              <a:rPr lang="en-US" dirty="0"/>
              <a:t>Request Performance tool</a:t>
            </a:r>
          </a:p>
          <a:p>
            <a:pPr>
              <a:buClr>
                <a:schemeClr val="tx1"/>
              </a:buClr>
            </a:pPr>
            <a:r>
              <a:rPr lang="en-US" dirty="0"/>
              <a:t>Query Performance tool</a:t>
            </a:r>
          </a:p>
          <a:p>
            <a:pPr>
              <a:buClr>
                <a:schemeClr val="tx1"/>
              </a:buClr>
            </a:pPr>
            <a:r>
              <a:rPr lang="en-US" dirty="0"/>
              <a:t>JMX Beans</a:t>
            </a:r>
          </a:p>
          <a:p>
            <a:pPr>
              <a:buClr>
                <a:schemeClr val="tx1"/>
              </a:buClr>
            </a:pPr>
            <a:r>
              <a:rPr lang="en-US" dirty="0"/>
              <a:t>Profiler</a:t>
            </a:r>
          </a:p>
        </p:txBody>
      </p:sp>
      <p:sp>
        <p:nvSpPr>
          <p:cNvPr id="7" name="Content Placeholder 2"/>
          <p:cNvSpPr txBox="1">
            <a:spLocks/>
          </p:cNvSpPr>
          <p:nvPr/>
        </p:nvSpPr>
        <p:spPr>
          <a:xfrm>
            <a:off x="3194262" y="4223544"/>
            <a:ext cx="3831761" cy="1561306"/>
          </a:xfrm>
          <a:prstGeom prst="rect">
            <a:avLst/>
          </a:prstGeom>
        </p:spPr>
        <p:txBody>
          <a:bodyPr vert="horz" lIns="108829" tIns="54414" rIns="108829" bIns="54414" rtlCol="0">
            <a:normAutofit/>
          </a:bodyPr>
          <a:lstStyle>
            <a:lvl1pPr marL="275852"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1pPr>
            <a:lvl2pPr marL="551703"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accent4"/>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Clr>
                <a:schemeClr val="tx1"/>
              </a:buClr>
            </a:pPr>
            <a:r>
              <a:rPr lang="en-US" dirty="0"/>
              <a:t>Chrome Plugin</a:t>
            </a:r>
          </a:p>
          <a:p>
            <a:pPr>
              <a:buClr>
                <a:schemeClr val="tx1"/>
              </a:buClr>
            </a:pPr>
            <a:r>
              <a:rPr lang="en-US" dirty="0" err="1"/>
              <a:t>NewRelic</a:t>
            </a:r>
            <a:endParaRPr lang="en-US" dirty="0"/>
          </a:p>
          <a:p>
            <a:pPr>
              <a:buClr>
                <a:schemeClr val="tx1"/>
              </a:buClr>
            </a:pPr>
            <a:r>
              <a:rPr lang="en-US" dirty="0"/>
              <a:t>Operating System tools like Top</a:t>
            </a:r>
          </a:p>
        </p:txBody>
      </p:sp>
    </p:spTree>
    <p:extLst>
      <p:ext uri="{BB962C8B-B14F-4D97-AF65-F5344CB8AC3E}">
        <p14:creationId xmlns:p14="http://schemas.microsoft.com/office/powerpoint/2010/main" val="339301325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 y="1073672"/>
            <a:ext cx="11579384" cy="5181600"/>
          </a:xfrm>
        </p:spPr>
        <p:txBody>
          <a:bodyPr/>
          <a:lstStyle/>
          <a:p>
            <a:r>
              <a:rPr lang="en-US" dirty="0"/>
              <a:t>After identifying the problem area, it’s time to dig deeper to try to understand the root cause.</a:t>
            </a:r>
          </a:p>
          <a:p>
            <a:r>
              <a:rPr lang="en-US" dirty="0"/>
              <a:t>Different set of tools and skills</a:t>
            </a:r>
          </a:p>
          <a:p>
            <a:r>
              <a:rPr lang="en-US" dirty="0"/>
              <a:t>Sometimes the issue is obvious on deeper inspection </a:t>
            </a:r>
          </a:p>
          <a:p>
            <a:r>
              <a:rPr lang="en-US" dirty="0"/>
              <a:t>Sometimes it’s necessary to formulate a theory</a:t>
            </a:r>
          </a:p>
          <a:p>
            <a:pPr lvl="1"/>
            <a:r>
              <a:rPr lang="en-US" dirty="0"/>
              <a:t>Use deeper investigation to prove or disprove it</a:t>
            </a:r>
          </a:p>
        </p:txBody>
      </p:sp>
      <p:sp>
        <p:nvSpPr>
          <p:cNvPr id="2" name="Title 1"/>
          <p:cNvSpPr>
            <a:spLocks noGrp="1"/>
          </p:cNvSpPr>
          <p:nvPr>
            <p:ph type="title"/>
          </p:nvPr>
        </p:nvSpPr>
        <p:spPr>
          <a:xfrm>
            <a:off x="320040" y="296432"/>
            <a:ext cx="11579385" cy="625475"/>
          </a:xfrm>
        </p:spPr>
        <p:txBody>
          <a:bodyPr/>
          <a:lstStyle/>
          <a:p>
            <a:r>
              <a:rPr lang="en-US" dirty="0"/>
              <a:t>Digging Deeper</a:t>
            </a:r>
          </a:p>
        </p:txBody>
      </p:sp>
      <p:sp>
        <p:nvSpPr>
          <p:cNvPr id="4" name="Slide Number Placeholder 3"/>
          <p:cNvSpPr>
            <a:spLocks noGrp="1"/>
          </p:cNvSpPr>
          <p:nvPr>
            <p:ph type="sldNum" sz="quarter" idx="4294967295"/>
          </p:nvPr>
        </p:nvSpPr>
        <p:spPr>
          <a:xfrm>
            <a:off x="0" y="0"/>
            <a:ext cx="0" cy="0"/>
          </a:xfrm>
          <a:prstGeom prst="rect">
            <a:avLst/>
          </a:prstGeom>
        </p:spPr>
        <p:txBody>
          <a:bodyPr/>
          <a:lstStyle/>
          <a:p>
            <a:pPr algn="ctr"/>
            <a:fld id="{90156F56-D5AE-4C6F-B826-C69D1BC521BB}" type="slidenum">
              <a:rPr lang="en-US" smtClean="0"/>
              <a:pPr algn="ctr"/>
              <a:t>263</a:t>
            </a:fld>
            <a:endParaRPr lang="en-US" dirty="0"/>
          </a:p>
        </p:txBody>
      </p:sp>
      <p:sp>
        <p:nvSpPr>
          <p:cNvPr id="5" name="Content Placeholder 2"/>
          <p:cNvSpPr txBox="1">
            <a:spLocks/>
          </p:cNvSpPr>
          <p:nvPr/>
        </p:nvSpPr>
        <p:spPr>
          <a:xfrm>
            <a:off x="1657345" y="4033770"/>
            <a:ext cx="5204948" cy="1816100"/>
          </a:xfrm>
          <a:prstGeom prst="rect">
            <a:avLst/>
          </a:prstGeom>
        </p:spPr>
        <p:txBody>
          <a:bodyPr vert="horz" lIns="108829" tIns="54414" rIns="108829" bIns="54414" rtlCol="0">
            <a:normAutofit/>
          </a:bodyPr>
          <a:lstStyle>
            <a:lvl1pPr marL="275852"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1pPr>
            <a:lvl2pPr marL="551703"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accent4"/>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dirty="0"/>
              <a:t>Thread Dumps and Heap Dumps</a:t>
            </a:r>
          </a:p>
          <a:p>
            <a:r>
              <a:rPr lang="en-US" dirty="0" err="1"/>
              <a:t>pmap</a:t>
            </a:r>
            <a:endParaRPr lang="en-US" dirty="0"/>
          </a:p>
          <a:p>
            <a:r>
              <a:rPr lang="en-US" dirty="0"/>
              <a:t>Open source product Jira and </a:t>
            </a:r>
            <a:r>
              <a:rPr lang="en-US" dirty="0" err="1"/>
              <a:t>Git</a:t>
            </a:r>
            <a:endParaRPr lang="en-US" dirty="0"/>
          </a:p>
          <a:p>
            <a:r>
              <a:rPr lang="en-US" dirty="0"/>
              <a:t>Application Source</a:t>
            </a:r>
          </a:p>
        </p:txBody>
      </p:sp>
    </p:spTree>
    <p:extLst>
      <p:ext uri="{BB962C8B-B14F-4D97-AF65-F5344CB8AC3E}">
        <p14:creationId xmlns:p14="http://schemas.microsoft.com/office/powerpoint/2010/main" val="95483363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 y="1073672"/>
            <a:ext cx="11579384" cy="5181600"/>
          </a:xfrm>
        </p:spPr>
        <p:txBody>
          <a:bodyPr/>
          <a:lstStyle/>
          <a:p>
            <a:r>
              <a:rPr lang="en-US" dirty="0"/>
              <a:t>Available system monitoring data</a:t>
            </a:r>
          </a:p>
          <a:p>
            <a:r>
              <a:rPr lang="en-US" dirty="0"/>
              <a:t>Tools on OS level (</a:t>
            </a:r>
            <a:r>
              <a:rPr lang="en-US" dirty="0" err="1"/>
              <a:t>perfmon</a:t>
            </a:r>
            <a:r>
              <a:rPr lang="en-US" dirty="0"/>
              <a:t>, </a:t>
            </a:r>
            <a:r>
              <a:rPr lang="en-US" dirty="0" err="1"/>
              <a:t>iostat</a:t>
            </a:r>
            <a:r>
              <a:rPr lang="en-US" dirty="0"/>
              <a:t>, top, </a:t>
            </a:r>
            <a:r>
              <a:rPr lang="en-US" dirty="0" err="1"/>
              <a:t>netstat</a:t>
            </a:r>
            <a:r>
              <a:rPr lang="en-US" dirty="0"/>
              <a:t>, </a:t>
            </a:r>
            <a:r>
              <a:rPr lang="en-US" dirty="0" err="1"/>
              <a:t>tcpdump</a:t>
            </a:r>
            <a:r>
              <a:rPr lang="en-US" dirty="0"/>
              <a:t>, …)</a:t>
            </a:r>
          </a:p>
          <a:p>
            <a:r>
              <a:rPr lang="en-US" dirty="0"/>
              <a:t>Leverage </a:t>
            </a:r>
            <a:r>
              <a:rPr lang="en-US" dirty="0" err="1"/>
              <a:t>threaddumps</a:t>
            </a:r>
            <a:r>
              <a:rPr lang="en-US" dirty="0"/>
              <a:t> (either via kill–QUIT or via Felix Console)</a:t>
            </a:r>
          </a:p>
          <a:p>
            <a:r>
              <a:rPr lang="en-US" dirty="0"/>
              <a:t>Garbage collection logs of the JVM</a:t>
            </a:r>
          </a:p>
          <a:p>
            <a:r>
              <a:rPr lang="en-US" dirty="0" err="1"/>
              <a:t>request.log</a:t>
            </a:r>
            <a:endParaRPr lang="en-US" dirty="0"/>
          </a:p>
          <a:p>
            <a:r>
              <a:rPr lang="en-US" dirty="0"/>
              <a:t>End-to-End monitoring / end-to-end benchmarks</a:t>
            </a:r>
          </a:p>
          <a:p>
            <a:r>
              <a:rPr lang="en-US" dirty="0" err="1"/>
              <a:t>jVisualVM</a:t>
            </a:r>
            <a:endParaRPr lang="en-US" dirty="0"/>
          </a:p>
          <a:p>
            <a:endParaRPr lang="en-US" dirty="0"/>
          </a:p>
          <a:p>
            <a:endParaRPr lang="en-US" dirty="0"/>
          </a:p>
        </p:txBody>
      </p:sp>
      <p:sp>
        <p:nvSpPr>
          <p:cNvPr id="2" name="Title 1"/>
          <p:cNvSpPr>
            <a:spLocks noGrp="1"/>
          </p:cNvSpPr>
          <p:nvPr>
            <p:ph type="title"/>
          </p:nvPr>
        </p:nvSpPr>
        <p:spPr>
          <a:xfrm>
            <a:off x="320040" y="296432"/>
            <a:ext cx="11579385" cy="625475"/>
          </a:xfrm>
        </p:spPr>
        <p:txBody>
          <a:bodyPr>
            <a:normAutofit/>
          </a:bodyPr>
          <a:lstStyle/>
          <a:p>
            <a:r>
              <a:rPr lang="en-US" dirty="0"/>
              <a:t>Tooling</a:t>
            </a:r>
          </a:p>
        </p:txBody>
      </p:sp>
      <p:sp>
        <p:nvSpPr>
          <p:cNvPr id="4" name="Slide Number Placeholder 3"/>
          <p:cNvSpPr>
            <a:spLocks noGrp="1"/>
          </p:cNvSpPr>
          <p:nvPr>
            <p:ph type="sldNum" sz="quarter" idx="4294967295"/>
          </p:nvPr>
        </p:nvSpPr>
        <p:spPr>
          <a:xfrm>
            <a:off x="0" y="0"/>
            <a:ext cx="0" cy="0"/>
          </a:xfrm>
        </p:spPr>
        <p:txBody>
          <a:bodyPr/>
          <a:lstStyle/>
          <a:p>
            <a:pPr algn="ctr"/>
            <a:fld id="{90156F56-D5AE-4C6F-B826-C69D1BC521BB}" type="slidenum">
              <a:rPr lang="en-US" smtClean="0"/>
              <a:pPr algn="ctr"/>
              <a:t>264</a:t>
            </a:fld>
            <a:endParaRPr lang="en-US" dirty="0"/>
          </a:p>
        </p:txBody>
      </p:sp>
    </p:spTree>
    <p:extLst>
      <p:ext uri="{BB962C8B-B14F-4D97-AF65-F5344CB8AC3E}">
        <p14:creationId xmlns:p14="http://schemas.microsoft.com/office/powerpoint/2010/main" val="400204524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0137DF7-A37C-4CDB-8B6B-F02F47BA7FBF}"/>
              </a:ext>
            </a:extLst>
          </p:cNvPr>
          <p:cNvSpPr>
            <a:spLocks noGrp="1"/>
          </p:cNvSpPr>
          <p:nvPr>
            <p:ph idx="1"/>
          </p:nvPr>
        </p:nvSpPr>
        <p:spPr/>
        <p:txBody>
          <a:bodyPr>
            <a:normAutofit/>
          </a:bodyPr>
          <a:lstStyle/>
          <a:p>
            <a:pPr>
              <a:spcAft>
                <a:spcPts val="700"/>
              </a:spcAft>
            </a:pPr>
            <a:r>
              <a:rPr lang="en-US" dirty="0"/>
              <a:t>What we call ‘</a:t>
            </a:r>
            <a:r>
              <a:rPr lang="en-US" b="1" i="1" dirty="0"/>
              <a:t>Experience Manager </a:t>
            </a:r>
            <a:r>
              <a:rPr lang="en-US" dirty="0"/>
              <a:t>’ is really a complex multi-layered application</a:t>
            </a:r>
          </a:p>
          <a:p>
            <a:pPr lvl="1">
              <a:spcAft>
                <a:spcPts val="700"/>
              </a:spcAft>
            </a:pPr>
            <a:r>
              <a:rPr lang="en-US" dirty="0"/>
              <a:t>Each layer has separate responsibilities and characteristics</a:t>
            </a:r>
          </a:p>
          <a:p>
            <a:pPr lvl="1">
              <a:spcAft>
                <a:spcPts val="700"/>
              </a:spcAft>
            </a:pPr>
            <a:r>
              <a:rPr lang="en-US" dirty="0"/>
              <a:t> Generally things don’t go wrong without some triggering event</a:t>
            </a:r>
          </a:p>
          <a:p>
            <a:pPr lvl="1">
              <a:spcAft>
                <a:spcPts val="700"/>
              </a:spcAft>
            </a:pPr>
            <a:r>
              <a:rPr lang="en-US" b="1" i="1" dirty="0"/>
              <a:t>Failures in any layer often manifest as visible issues in the layers above</a:t>
            </a:r>
          </a:p>
          <a:p>
            <a:pPr lvl="1">
              <a:spcAft>
                <a:spcPts val="700"/>
              </a:spcAft>
            </a:pPr>
            <a:r>
              <a:rPr lang="en-US" dirty="0"/>
              <a:t>Excessive demand from above can cause issues in lower levels</a:t>
            </a:r>
          </a:p>
          <a:p>
            <a:pPr lvl="1">
              <a:spcAft>
                <a:spcPts val="700"/>
              </a:spcAft>
            </a:pPr>
            <a:r>
              <a:rPr lang="en-US" b="1" i="1" dirty="0"/>
              <a:t>We need to track back from symptoms to identify root-cause</a:t>
            </a:r>
          </a:p>
          <a:p>
            <a:pPr marL="19797" indent="0">
              <a:lnSpc>
                <a:spcPct val="112000"/>
              </a:lnSpc>
              <a:spcBef>
                <a:spcPts val="0"/>
              </a:spcBef>
              <a:buNone/>
            </a:pPr>
            <a:endParaRPr lang="en-US" dirty="0"/>
          </a:p>
          <a:p>
            <a:endParaRPr lang="en-US" dirty="0"/>
          </a:p>
        </p:txBody>
      </p:sp>
      <p:sp>
        <p:nvSpPr>
          <p:cNvPr id="2" name="Title 1">
            <a:extLst>
              <a:ext uri="{FF2B5EF4-FFF2-40B4-BE49-F238E27FC236}">
                <a16:creationId xmlns:a16="http://schemas.microsoft.com/office/drawing/2014/main" id="{91CFFC8E-7DD8-8142-9F7E-7E935B661216}"/>
              </a:ext>
            </a:extLst>
          </p:cNvPr>
          <p:cNvSpPr>
            <a:spLocks noGrp="1"/>
          </p:cNvSpPr>
          <p:nvPr>
            <p:ph type="title"/>
          </p:nvPr>
        </p:nvSpPr>
        <p:spPr/>
        <p:txBody>
          <a:bodyPr/>
          <a:lstStyle/>
          <a:p>
            <a:r>
              <a:rPr lang="en-US" dirty="0"/>
              <a:t>Key Takeaways</a:t>
            </a:r>
          </a:p>
        </p:txBody>
      </p:sp>
    </p:spTree>
    <p:extLst>
      <p:ext uri="{BB962C8B-B14F-4D97-AF65-F5344CB8AC3E}">
        <p14:creationId xmlns:p14="http://schemas.microsoft.com/office/powerpoint/2010/main" val="177710833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139AC-5F32-7745-954D-D4F1F499C652}"/>
              </a:ext>
            </a:extLst>
          </p:cNvPr>
          <p:cNvSpPr>
            <a:spLocks noGrp="1"/>
          </p:cNvSpPr>
          <p:nvPr>
            <p:ph type="ctrTitle"/>
          </p:nvPr>
        </p:nvSpPr>
        <p:spPr/>
        <p:txBody>
          <a:bodyPr/>
          <a:lstStyle/>
          <a:p>
            <a:r>
              <a:rPr lang="en-US" dirty="0"/>
              <a:t>Solution Design</a:t>
            </a:r>
          </a:p>
        </p:txBody>
      </p:sp>
      <p:sp>
        <p:nvSpPr>
          <p:cNvPr id="3" name="Subtitle 2">
            <a:extLst>
              <a:ext uri="{FF2B5EF4-FFF2-40B4-BE49-F238E27FC236}">
                <a16:creationId xmlns:a16="http://schemas.microsoft.com/office/drawing/2014/main" id="{4B40C1A2-11A1-D349-9278-443BB301E38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8378927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 y="1073672"/>
            <a:ext cx="11579384" cy="5181600"/>
          </a:xfrm>
        </p:spPr>
        <p:txBody>
          <a:bodyPr>
            <a:normAutofit lnSpcReduction="10000"/>
          </a:bodyPr>
          <a:lstStyle/>
          <a:p>
            <a:r>
              <a:rPr lang="en-US" dirty="0"/>
              <a:t>Designing solutions is a large part of the Architect role</a:t>
            </a:r>
          </a:p>
          <a:p>
            <a:r>
              <a:rPr lang="en-US" dirty="0"/>
              <a:t>Solution designs must be detailed enough for hand-off to the customer or partner for implementation</a:t>
            </a:r>
          </a:p>
          <a:p>
            <a:r>
              <a:rPr lang="en-US" dirty="0"/>
              <a:t>The Architect must ask the “glass ball” questions and not be short-sighted in the design</a:t>
            </a:r>
          </a:p>
          <a:p>
            <a:r>
              <a:rPr lang="en-US" dirty="0"/>
              <a:t>The customer has requirements, but may not understand the possible technical impacts of their choices</a:t>
            </a:r>
          </a:p>
          <a:p>
            <a:r>
              <a:rPr lang="en-US" dirty="0"/>
              <a:t>Document assumptions in the design: </a:t>
            </a:r>
          </a:p>
          <a:p>
            <a:pPr lvl="1"/>
            <a:r>
              <a:rPr lang="en-US" dirty="0"/>
              <a:t>Amount of data</a:t>
            </a:r>
          </a:p>
          <a:p>
            <a:pPr lvl="1"/>
            <a:r>
              <a:rPr lang="en-US" dirty="0"/>
              <a:t>Data change rates</a:t>
            </a:r>
          </a:p>
          <a:p>
            <a:pPr lvl="1"/>
            <a:r>
              <a:rPr lang="en-US" dirty="0"/>
              <a:t>Implementation requirements and performance risks</a:t>
            </a:r>
          </a:p>
          <a:p>
            <a:pPr lvl="1"/>
            <a:r>
              <a:rPr lang="en-US" dirty="0"/>
              <a:t>Infrastructure requirements</a:t>
            </a:r>
          </a:p>
          <a:p>
            <a:pPr lvl="1"/>
            <a:r>
              <a:rPr lang="en-US" dirty="0"/>
              <a:t>Business process (workflow) impacts</a:t>
            </a:r>
          </a:p>
          <a:p>
            <a:pPr lvl="1"/>
            <a:endParaRPr lang="en-US" dirty="0"/>
          </a:p>
          <a:p>
            <a:pPr lvl="1"/>
            <a:endParaRPr lang="en-US" dirty="0"/>
          </a:p>
          <a:p>
            <a:endParaRPr lang="en-US" dirty="0"/>
          </a:p>
          <a:p>
            <a:endParaRPr lang="en-US" dirty="0"/>
          </a:p>
          <a:p>
            <a:pPr lvl="1"/>
            <a:endParaRPr lang="en-US" dirty="0"/>
          </a:p>
          <a:p>
            <a:endParaRPr lang="en-US" dirty="0"/>
          </a:p>
          <a:p>
            <a:endParaRPr lang="en-US" dirty="0"/>
          </a:p>
          <a:p>
            <a:endParaRPr lang="en-US" dirty="0"/>
          </a:p>
        </p:txBody>
      </p:sp>
      <p:sp>
        <p:nvSpPr>
          <p:cNvPr id="2" name="Title 1"/>
          <p:cNvSpPr>
            <a:spLocks noGrp="1"/>
          </p:cNvSpPr>
          <p:nvPr>
            <p:ph type="title"/>
          </p:nvPr>
        </p:nvSpPr>
        <p:spPr>
          <a:xfrm>
            <a:off x="320040" y="296432"/>
            <a:ext cx="11579385" cy="625475"/>
          </a:xfrm>
        </p:spPr>
        <p:txBody>
          <a:bodyPr/>
          <a:lstStyle/>
          <a:p>
            <a:r>
              <a:rPr lang="en-US" dirty="0"/>
              <a:t>Solution Design: Background</a:t>
            </a:r>
          </a:p>
        </p:txBody>
      </p:sp>
      <p:sp>
        <p:nvSpPr>
          <p:cNvPr id="4" name="Slide Number Placeholder 3"/>
          <p:cNvSpPr>
            <a:spLocks noGrp="1"/>
          </p:cNvSpPr>
          <p:nvPr>
            <p:ph type="sldNum" sz="quarter" idx="4294967295"/>
          </p:nvPr>
        </p:nvSpPr>
        <p:spPr>
          <a:xfrm>
            <a:off x="0" y="6565900"/>
            <a:ext cx="1016000" cy="168275"/>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267</a:t>
            </a:fld>
            <a:endParaRPr lang="en-US" dirty="0"/>
          </a:p>
        </p:txBody>
      </p:sp>
    </p:spTree>
    <p:extLst>
      <p:ext uri="{BB962C8B-B14F-4D97-AF65-F5344CB8AC3E}">
        <p14:creationId xmlns:p14="http://schemas.microsoft.com/office/powerpoint/2010/main" val="141597959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B3FD72-559E-5C4E-BA89-AB5628EC5C62}"/>
              </a:ext>
            </a:extLst>
          </p:cNvPr>
          <p:cNvSpPr>
            <a:spLocks noGrp="1"/>
          </p:cNvSpPr>
          <p:nvPr>
            <p:ph idx="1"/>
          </p:nvPr>
        </p:nvSpPr>
        <p:spPr/>
        <p:txBody>
          <a:bodyPr/>
          <a:lstStyle/>
          <a:p>
            <a:pPr>
              <a:buClr>
                <a:schemeClr val="tx1"/>
              </a:buClr>
            </a:pPr>
            <a:r>
              <a:rPr lang="en-US" sz="2400" dirty="0">
                <a:sym typeface="Trebuchet MS" pitchFamily="34" charset="0"/>
              </a:rPr>
              <a:t>Each group will get a different assignment</a:t>
            </a:r>
          </a:p>
          <a:p>
            <a:pPr>
              <a:buClr>
                <a:schemeClr val="tx1"/>
              </a:buClr>
            </a:pPr>
            <a:r>
              <a:rPr lang="en-US" sz="2400" dirty="0">
                <a:sym typeface="Trebuchet MS" pitchFamily="34" charset="0"/>
              </a:rPr>
              <a:t>Produce some real-world solution designs</a:t>
            </a:r>
          </a:p>
          <a:p>
            <a:pPr>
              <a:buClr>
                <a:schemeClr val="tx1"/>
              </a:buClr>
            </a:pPr>
            <a:r>
              <a:rPr lang="en-US" sz="2400" dirty="0">
                <a:sym typeface="Trebuchet MS" pitchFamily="34" charset="0"/>
              </a:rPr>
              <a:t>Each group will present their task, solution, and answer questions</a:t>
            </a:r>
          </a:p>
          <a:p>
            <a:pPr>
              <a:buClr>
                <a:schemeClr val="tx1"/>
              </a:buClr>
            </a:pPr>
            <a:r>
              <a:rPr lang="en-US" sz="2400" dirty="0">
                <a:sym typeface="Trebuchet MS" pitchFamily="34" charset="0"/>
              </a:rPr>
              <a:t>Make the solutions detailed and implementation-ready</a:t>
            </a:r>
          </a:p>
          <a:p>
            <a:pPr>
              <a:buClr>
                <a:schemeClr val="tx1"/>
              </a:buClr>
            </a:pPr>
            <a:r>
              <a:rPr lang="en-US" sz="2400" dirty="0">
                <a:sym typeface="Trebuchet MS" pitchFamily="34" charset="0"/>
              </a:rPr>
              <a:t>Instructor represents the customer</a:t>
            </a:r>
          </a:p>
          <a:p>
            <a:endParaRPr lang="en-US" dirty="0"/>
          </a:p>
        </p:txBody>
      </p:sp>
      <p:sp>
        <p:nvSpPr>
          <p:cNvPr id="3" name="Title 2">
            <a:extLst>
              <a:ext uri="{FF2B5EF4-FFF2-40B4-BE49-F238E27FC236}">
                <a16:creationId xmlns:a16="http://schemas.microsoft.com/office/drawing/2014/main" id="{48E5A568-B291-074E-8B6F-73B72DEBFE90}"/>
              </a:ext>
            </a:extLst>
          </p:cNvPr>
          <p:cNvSpPr>
            <a:spLocks noGrp="1"/>
          </p:cNvSpPr>
          <p:nvPr>
            <p:ph type="title"/>
          </p:nvPr>
        </p:nvSpPr>
        <p:spPr/>
        <p:txBody>
          <a:bodyPr/>
          <a:lstStyle/>
          <a:p>
            <a:r>
              <a:rPr lang="en-US" dirty="0"/>
              <a:t>Final Solution Design Exercise</a:t>
            </a:r>
          </a:p>
        </p:txBody>
      </p:sp>
    </p:spTree>
    <p:extLst>
      <p:ext uri="{BB962C8B-B14F-4D97-AF65-F5344CB8AC3E}">
        <p14:creationId xmlns:p14="http://schemas.microsoft.com/office/powerpoint/2010/main" val="42602505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037618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6E80B6-755A-7340-B35F-C0321F944605}"/>
              </a:ext>
            </a:extLst>
          </p:cNvPr>
          <p:cNvSpPr>
            <a:spLocks noGrp="1"/>
          </p:cNvSpPr>
          <p:nvPr>
            <p:ph idx="1"/>
          </p:nvPr>
        </p:nvSpPr>
        <p:spPr>
          <a:xfrm>
            <a:off x="320040" y="1073672"/>
            <a:ext cx="11579384" cy="5181600"/>
          </a:xfrm>
        </p:spPr>
        <p:txBody>
          <a:bodyPr>
            <a:normAutofit fontScale="92500"/>
          </a:bodyPr>
          <a:lstStyle/>
          <a:p>
            <a:r>
              <a:rPr lang="en-US" dirty="0"/>
              <a:t>Immutable Content</a:t>
            </a:r>
          </a:p>
          <a:p>
            <a:pPr lvl="1"/>
            <a:r>
              <a:rPr lang="en-US" dirty="0"/>
              <a:t>/apps, /libs</a:t>
            </a:r>
          </a:p>
          <a:p>
            <a:pPr lvl="1"/>
            <a:r>
              <a:rPr lang="en-US" dirty="0"/>
              <a:t>Cannot be changed (create, update, delete) after Adobe </a:t>
            </a:r>
            <a:r>
              <a:rPr lang="en-US" sz="2400" dirty="0">
                <a:solidFill>
                  <a:schemeClr val="dk1"/>
                </a:solidFill>
              </a:rPr>
              <a:t>Experience Manager</a:t>
            </a:r>
            <a:r>
              <a:rPr lang="en-US" dirty="0"/>
              <a:t> Cloud Service starts</a:t>
            </a:r>
          </a:p>
          <a:p>
            <a:endParaRPr lang="en-US" dirty="0"/>
          </a:p>
          <a:p>
            <a:r>
              <a:rPr lang="en-US" dirty="0"/>
              <a:t>Mutable content</a:t>
            </a:r>
          </a:p>
          <a:p>
            <a:pPr lvl="1"/>
            <a:r>
              <a:rPr lang="en-US" dirty="0"/>
              <a:t>/content, /conf, /var, /home, /</a:t>
            </a:r>
            <a:r>
              <a:rPr lang="en-US" dirty="0" err="1"/>
              <a:t>etc</a:t>
            </a:r>
            <a:r>
              <a:rPr lang="en-US" dirty="0"/>
              <a:t>, /system, /</a:t>
            </a:r>
            <a:r>
              <a:rPr lang="en-US" dirty="0" err="1"/>
              <a:t>tmp</a:t>
            </a:r>
            <a:r>
              <a:rPr lang="en-US" dirty="0"/>
              <a:t>, etc.</a:t>
            </a:r>
          </a:p>
          <a:p>
            <a:pPr lvl="1"/>
            <a:r>
              <a:rPr lang="en-US" dirty="0"/>
              <a:t>Typical use cases for mutable content are:</a:t>
            </a:r>
          </a:p>
          <a:p>
            <a:pPr lvl="2"/>
            <a:r>
              <a:rPr lang="en-US" dirty="0"/>
              <a:t>Standard “default” content that is part of the customer project (e.g. folders, templates, workflows...)</a:t>
            </a:r>
          </a:p>
          <a:p>
            <a:pPr lvl="2"/>
            <a:r>
              <a:rPr lang="en-US" dirty="0"/>
              <a:t>Search index definitions</a:t>
            </a:r>
          </a:p>
          <a:p>
            <a:pPr lvl="2"/>
            <a:r>
              <a:rPr lang="en-US" dirty="0"/>
              <a:t>ACLs and permissions</a:t>
            </a:r>
          </a:p>
          <a:p>
            <a:pPr lvl="2"/>
            <a:r>
              <a:rPr lang="en-US" dirty="0"/>
              <a:t>Service users and user groups</a:t>
            </a:r>
          </a:p>
          <a:p>
            <a:endParaRPr lang="en-US" dirty="0"/>
          </a:p>
        </p:txBody>
      </p:sp>
      <p:sp>
        <p:nvSpPr>
          <p:cNvPr id="2" name="Title 1">
            <a:extLst>
              <a:ext uri="{FF2B5EF4-FFF2-40B4-BE49-F238E27FC236}">
                <a16:creationId xmlns:a16="http://schemas.microsoft.com/office/drawing/2014/main" id="{304FF1E4-0F6D-7D4E-A726-CDD91A5ADE0A}"/>
              </a:ext>
            </a:extLst>
          </p:cNvPr>
          <p:cNvSpPr>
            <a:spLocks noGrp="1"/>
          </p:cNvSpPr>
          <p:nvPr>
            <p:ph type="title"/>
          </p:nvPr>
        </p:nvSpPr>
        <p:spPr>
          <a:xfrm>
            <a:off x="320040" y="296432"/>
            <a:ext cx="11579385" cy="625475"/>
          </a:xfrm>
        </p:spPr>
        <p:txBody>
          <a:bodyPr/>
          <a:lstStyle/>
          <a:p>
            <a:r>
              <a:rPr lang="en-US" dirty="0"/>
              <a:t>Mutable vs Immutable Content</a:t>
            </a:r>
          </a:p>
        </p:txBody>
      </p:sp>
      <p:sp>
        <p:nvSpPr>
          <p:cNvPr id="4" name="Slide Number Placeholder 3">
            <a:extLst>
              <a:ext uri="{FF2B5EF4-FFF2-40B4-BE49-F238E27FC236}">
                <a16:creationId xmlns:a16="http://schemas.microsoft.com/office/drawing/2014/main" id="{32ACB31D-8909-6543-A68E-8AD5410C6F1A}"/>
              </a:ext>
            </a:extLst>
          </p:cNvPr>
          <p:cNvSpPr>
            <a:spLocks noGrp="1"/>
          </p:cNvSpPr>
          <p:nvPr>
            <p:ph type="sldNum" sz="quarter" idx="4294967295"/>
          </p:nvPr>
        </p:nvSpPr>
        <p:spPr>
          <a:xfrm>
            <a:off x="0" y="6565900"/>
            <a:ext cx="1016000" cy="168275"/>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27</a:t>
            </a:fld>
            <a:endParaRPr lang="en-US" dirty="0"/>
          </a:p>
        </p:txBody>
      </p:sp>
    </p:spTree>
    <p:extLst>
      <p:ext uri="{BB962C8B-B14F-4D97-AF65-F5344CB8AC3E}">
        <p14:creationId xmlns:p14="http://schemas.microsoft.com/office/powerpoint/2010/main" val="1180560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A77520-53AB-8E4E-8CA9-33DFF1210DF7}"/>
              </a:ext>
            </a:extLst>
          </p:cNvPr>
          <p:cNvSpPr>
            <a:spLocks noGrp="1"/>
          </p:cNvSpPr>
          <p:nvPr>
            <p:ph idx="1"/>
          </p:nvPr>
        </p:nvSpPr>
        <p:spPr>
          <a:xfrm>
            <a:off x="320040" y="1073672"/>
            <a:ext cx="11579384" cy="5181600"/>
          </a:xfrm>
        </p:spPr>
        <p:txBody>
          <a:bodyPr>
            <a:normAutofit/>
          </a:bodyPr>
          <a:lstStyle/>
          <a:p>
            <a:r>
              <a:rPr lang="en-US" dirty="0"/>
              <a:t>Public (granite:PublicArea mixin)</a:t>
            </a:r>
          </a:p>
          <a:p>
            <a:pPr lvl="1"/>
            <a:r>
              <a:rPr lang="en-US" dirty="0"/>
              <a:t>Can be </a:t>
            </a:r>
          </a:p>
          <a:p>
            <a:pPr lvl="2"/>
            <a:r>
              <a:rPr lang="en-US" dirty="0"/>
              <a:t>Overlaid</a:t>
            </a:r>
          </a:p>
          <a:p>
            <a:pPr lvl="2"/>
            <a:r>
              <a:rPr lang="en-US" dirty="0"/>
              <a:t>Inherited  (sling:resourceSuperType)</a:t>
            </a:r>
          </a:p>
          <a:p>
            <a:pPr lvl="2"/>
            <a:r>
              <a:rPr lang="en-US" dirty="0"/>
              <a:t>Used directly (sling:resourceType)</a:t>
            </a:r>
          </a:p>
          <a:p>
            <a:pPr lvl="1"/>
            <a:r>
              <a:rPr lang="en-US" dirty="0"/>
              <a:t>Nodes marked as Public under /libs will be upgrade-safe</a:t>
            </a:r>
          </a:p>
          <a:p>
            <a:pPr lvl="1"/>
            <a:r>
              <a:rPr lang="en-US" dirty="0"/>
              <a:t>Customer apps should only leverage nodes marked as Public</a:t>
            </a:r>
          </a:p>
          <a:p>
            <a:endParaRPr lang="en-US" dirty="0"/>
          </a:p>
        </p:txBody>
      </p:sp>
      <p:sp>
        <p:nvSpPr>
          <p:cNvPr id="2" name="Title 1">
            <a:extLst>
              <a:ext uri="{FF2B5EF4-FFF2-40B4-BE49-F238E27FC236}">
                <a16:creationId xmlns:a16="http://schemas.microsoft.com/office/drawing/2014/main" id="{BF2F096D-2117-7A41-B7D9-727A5622005D}"/>
              </a:ext>
            </a:extLst>
          </p:cNvPr>
          <p:cNvSpPr>
            <a:spLocks noGrp="1"/>
          </p:cNvSpPr>
          <p:nvPr>
            <p:ph type="title"/>
          </p:nvPr>
        </p:nvSpPr>
        <p:spPr>
          <a:xfrm>
            <a:off x="320040" y="296432"/>
            <a:ext cx="11579385" cy="625475"/>
          </a:xfrm>
        </p:spPr>
        <p:txBody>
          <a:bodyPr/>
          <a:lstStyle/>
          <a:p>
            <a:r>
              <a:rPr lang="en-US" dirty="0"/>
              <a:t>Repository Content Classification (/libs)</a:t>
            </a:r>
          </a:p>
        </p:txBody>
      </p:sp>
      <p:grpSp>
        <p:nvGrpSpPr>
          <p:cNvPr id="13" name="Group 12">
            <a:extLst>
              <a:ext uri="{FF2B5EF4-FFF2-40B4-BE49-F238E27FC236}">
                <a16:creationId xmlns:a16="http://schemas.microsoft.com/office/drawing/2014/main" id="{E4F0B601-B7E4-B94A-9684-291B3B4E9683}"/>
              </a:ext>
            </a:extLst>
          </p:cNvPr>
          <p:cNvGrpSpPr/>
          <p:nvPr/>
        </p:nvGrpSpPr>
        <p:grpSpPr>
          <a:xfrm>
            <a:off x="6792686" y="1676400"/>
            <a:ext cx="4461982" cy="1162878"/>
            <a:chOff x="6706082" y="1336959"/>
            <a:chExt cx="4711871" cy="1273719"/>
          </a:xfrm>
        </p:grpSpPr>
        <p:pic>
          <p:nvPicPr>
            <p:cNvPr id="11" name="Picture 10">
              <a:extLst>
                <a:ext uri="{FF2B5EF4-FFF2-40B4-BE49-F238E27FC236}">
                  <a16:creationId xmlns:a16="http://schemas.microsoft.com/office/drawing/2014/main" id="{6B0AE162-9CCA-DA4D-BCCE-B02930D156BC}"/>
                </a:ext>
              </a:extLst>
            </p:cNvPr>
            <p:cNvPicPr>
              <a:picLocks noChangeAspect="1"/>
            </p:cNvPicPr>
            <p:nvPr/>
          </p:nvPicPr>
          <p:blipFill>
            <a:blip r:embed="rId3"/>
            <a:stretch>
              <a:fillRect/>
            </a:stretch>
          </p:blipFill>
          <p:spPr>
            <a:xfrm>
              <a:off x="6706083" y="1336959"/>
              <a:ext cx="4711870" cy="1273719"/>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BC0A1115-CDD6-ED47-A68F-D81849B8280F}"/>
                </a:ext>
              </a:extLst>
            </p:cNvPr>
            <p:cNvSpPr/>
            <p:nvPr/>
          </p:nvSpPr>
          <p:spPr>
            <a:xfrm>
              <a:off x="6706082" y="2126540"/>
              <a:ext cx="4692276" cy="22860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470699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96F1DA-5398-2A42-90A7-9AAA50A7992A}"/>
              </a:ext>
            </a:extLst>
          </p:cNvPr>
          <p:cNvSpPr>
            <a:spLocks noGrp="1"/>
          </p:cNvSpPr>
          <p:nvPr>
            <p:ph type="title"/>
          </p:nvPr>
        </p:nvSpPr>
        <p:spPr>
          <a:xfrm>
            <a:off x="320040" y="296432"/>
            <a:ext cx="11579385" cy="625475"/>
          </a:xfrm>
        </p:spPr>
        <p:txBody>
          <a:bodyPr/>
          <a:lstStyle/>
          <a:p>
            <a:r>
              <a:rPr lang="en-US" dirty="0"/>
              <a:t>Repository Content Classification (/libs) (</a:t>
            </a:r>
            <a:r>
              <a:rPr lang="en-US" dirty="0" err="1"/>
              <a:t>cont</a:t>
            </a:r>
            <a:r>
              <a:rPr lang="en-US" dirty="0"/>
              <a:t>)</a:t>
            </a:r>
          </a:p>
        </p:txBody>
      </p:sp>
      <p:sp>
        <p:nvSpPr>
          <p:cNvPr id="6" name="Content Placeholder 5">
            <a:extLst>
              <a:ext uri="{FF2B5EF4-FFF2-40B4-BE49-F238E27FC236}">
                <a16:creationId xmlns:a16="http://schemas.microsoft.com/office/drawing/2014/main" id="{474C02EE-730D-F74A-B76D-BEF678A2734B}"/>
              </a:ext>
            </a:extLst>
          </p:cNvPr>
          <p:cNvSpPr>
            <a:spLocks noGrp="1"/>
          </p:cNvSpPr>
          <p:nvPr>
            <p:ph idx="1"/>
          </p:nvPr>
        </p:nvSpPr>
        <p:spPr>
          <a:xfrm>
            <a:off x="320040" y="1073672"/>
            <a:ext cx="5774373" cy="5181600"/>
          </a:xfrm>
        </p:spPr>
        <p:txBody>
          <a:bodyPr>
            <a:normAutofit lnSpcReduction="10000"/>
          </a:bodyPr>
          <a:lstStyle/>
          <a:p>
            <a:r>
              <a:rPr lang="en-US" dirty="0"/>
              <a:t>Final (</a:t>
            </a:r>
            <a:r>
              <a:rPr lang="en-US" dirty="0" err="1"/>
              <a:t>granite:FinalArea</a:t>
            </a:r>
            <a:r>
              <a:rPr lang="en-US" dirty="0"/>
              <a:t> </a:t>
            </a:r>
            <a:r>
              <a:rPr lang="en-US" dirty="0" err="1"/>
              <a:t>mixin</a:t>
            </a:r>
            <a:r>
              <a:rPr lang="en-US" dirty="0"/>
              <a:t>)</a:t>
            </a:r>
          </a:p>
          <a:p>
            <a:pPr lvl="1"/>
            <a:r>
              <a:rPr lang="en-US" dirty="0"/>
              <a:t>Cannot be overlaid or inherited</a:t>
            </a:r>
          </a:p>
          <a:p>
            <a:pPr lvl="1"/>
            <a:r>
              <a:rPr lang="en-US" dirty="0"/>
              <a:t>Can use directly (</a:t>
            </a:r>
            <a:r>
              <a:rPr lang="en-US" dirty="0" err="1"/>
              <a:t>sling:resourceType</a:t>
            </a:r>
            <a:r>
              <a:rPr lang="en-US" dirty="0"/>
              <a:t>)</a:t>
            </a:r>
          </a:p>
          <a:p>
            <a:pPr lvl="1"/>
            <a:r>
              <a:rPr lang="en-US" dirty="0"/>
              <a:t>Children of Final nodes are considered Internal by default</a:t>
            </a:r>
          </a:p>
          <a:p>
            <a:endParaRPr lang="en-US" dirty="0"/>
          </a:p>
          <a:p>
            <a:endParaRPr lang="en-US" dirty="0"/>
          </a:p>
          <a:p>
            <a:r>
              <a:rPr lang="en-US" dirty="0"/>
              <a:t>Internal (</a:t>
            </a:r>
            <a:r>
              <a:rPr lang="en-US" dirty="0" err="1"/>
              <a:t>granite:InternalArea</a:t>
            </a:r>
            <a:r>
              <a:rPr lang="en-US" dirty="0"/>
              <a:t> </a:t>
            </a:r>
            <a:r>
              <a:rPr lang="en-US" dirty="0" err="1"/>
              <a:t>mixin</a:t>
            </a:r>
            <a:r>
              <a:rPr lang="en-US" dirty="0"/>
              <a:t>)</a:t>
            </a:r>
          </a:p>
          <a:p>
            <a:pPr lvl="1"/>
            <a:r>
              <a:rPr lang="en-US" dirty="0"/>
              <a:t>Cannot be overlaid, inherited, or used directly</a:t>
            </a:r>
          </a:p>
          <a:p>
            <a:pPr lvl="1"/>
            <a:r>
              <a:rPr lang="en-US" dirty="0"/>
              <a:t>Internal functionality of </a:t>
            </a:r>
            <a:r>
              <a:rPr lang="en-US" sz="2400" dirty="0">
                <a:solidFill>
                  <a:schemeClr val="dk1"/>
                </a:solidFill>
              </a:rPr>
              <a:t>Experience Manager </a:t>
            </a:r>
            <a:endParaRPr lang="en-US" dirty="0"/>
          </a:p>
          <a:p>
            <a:endParaRPr lang="en-US" dirty="0"/>
          </a:p>
        </p:txBody>
      </p:sp>
      <p:sp>
        <p:nvSpPr>
          <p:cNvPr id="2" name="Slide Number Placeholder 1">
            <a:extLst>
              <a:ext uri="{FF2B5EF4-FFF2-40B4-BE49-F238E27FC236}">
                <a16:creationId xmlns:a16="http://schemas.microsoft.com/office/drawing/2014/main" id="{AD796AA1-BE58-5148-AA75-6BFFDCD1D919}"/>
              </a:ext>
            </a:extLst>
          </p:cNvPr>
          <p:cNvSpPr>
            <a:spLocks noGrp="1"/>
          </p:cNvSpPr>
          <p:nvPr>
            <p:ph type="sldNum" sz="quarter" idx="4294967295"/>
          </p:nvPr>
        </p:nvSpPr>
        <p:spPr>
          <a:xfrm>
            <a:off x="0" y="6565900"/>
            <a:ext cx="1016000" cy="168275"/>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29</a:t>
            </a:fld>
            <a:endParaRPr lang="en-US" dirty="0"/>
          </a:p>
        </p:txBody>
      </p:sp>
      <p:grpSp>
        <p:nvGrpSpPr>
          <p:cNvPr id="7" name="Group 6">
            <a:extLst>
              <a:ext uri="{FF2B5EF4-FFF2-40B4-BE49-F238E27FC236}">
                <a16:creationId xmlns:a16="http://schemas.microsoft.com/office/drawing/2014/main" id="{51DBBB0A-B5FB-6148-9A59-FD4A4D3B781F}"/>
              </a:ext>
            </a:extLst>
          </p:cNvPr>
          <p:cNvGrpSpPr/>
          <p:nvPr/>
        </p:nvGrpSpPr>
        <p:grpSpPr>
          <a:xfrm>
            <a:off x="6863434" y="1321226"/>
            <a:ext cx="4461981" cy="1742167"/>
            <a:chOff x="6781565" y="3829049"/>
            <a:chExt cx="4692276" cy="1831975"/>
          </a:xfrm>
        </p:grpSpPr>
        <p:pic>
          <p:nvPicPr>
            <p:cNvPr id="8" name="Picture 7">
              <a:extLst>
                <a:ext uri="{FF2B5EF4-FFF2-40B4-BE49-F238E27FC236}">
                  <a16:creationId xmlns:a16="http://schemas.microsoft.com/office/drawing/2014/main" id="{BD40B702-F282-0444-A1E1-19C9E9382957}"/>
                </a:ext>
              </a:extLst>
            </p:cNvPr>
            <p:cNvPicPr>
              <a:picLocks noChangeAspect="1"/>
            </p:cNvPicPr>
            <p:nvPr/>
          </p:nvPicPr>
          <p:blipFill>
            <a:blip r:embed="rId2"/>
            <a:stretch>
              <a:fillRect/>
            </a:stretch>
          </p:blipFill>
          <p:spPr>
            <a:xfrm>
              <a:off x="6781565" y="3829049"/>
              <a:ext cx="4692276" cy="1831975"/>
            </a:xfrm>
            <a:prstGeom prst="rect">
              <a:avLst/>
            </a:prstGeom>
            <a:ln>
              <a:noFill/>
            </a:ln>
            <a:effectLst>
              <a:outerShdw blurRad="292100" dist="139700" dir="2700000" algn="tl" rotWithShape="0">
                <a:srgbClr val="333333">
                  <a:alpha val="65000"/>
                </a:srgbClr>
              </a:outerShdw>
            </a:effectLst>
          </p:spPr>
        </p:pic>
        <p:sp>
          <p:nvSpPr>
            <p:cNvPr id="9" name="Rectangle 8">
              <a:extLst>
                <a:ext uri="{FF2B5EF4-FFF2-40B4-BE49-F238E27FC236}">
                  <a16:creationId xmlns:a16="http://schemas.microsoft.com/office/drawing/2014/main" id="{5F24F038-E8FE-2240-BE41-3178CB41CB93}"/>
                </a:ext>
              </a:extLst>
            </p:cNvPr>
            <p:cNvSpPr/>
            <p:nvPr/>
          </p:nvSpPr>
          <p:spPr>
            <a:xfrm>
              <a:off x="6781565" y="4929189"/>
              <a:ext cx="4692276" cy="22860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95D4C893-BF2F-6649-8EEA-311F47FDC598}"/>
              </a:ext>
            </a:extLst>
          </p:cNvPr>
          <p:cNvGrpSpPr/>
          <p:nvPr/>
        </p:nvGrpSpPr>
        <p:grpSpPr>
          <a:xfrm>
            <a:off x="6863433" y="3975883"/>
            <a:ext cx="4461981" cy="1742167"/>
            <a:chOff x="6781565" y="4106623"/>
            <a:chExt cx="4692276" cy="1683957"/>
          </a:xfrm>
        </p:grpSpPr>
        <p:pic>
          <p:nvPicPr>
            <p:cNvPr id="11" name="Picture 10">
              <a:extLst>
                <a:ext uri="{FF2B5EF4-FFF2-40B4-BE49-F238E27FC236}">
                  <a16:creationId xmlns:a16="http://schemas.microsoft.com/office/drawing/2014/main" id="{EAE17F68-53A3-8F46-BF58-8AD8D0FC3D24}"/>
                </a:ext>
              </a:extLst>
            </p:cNvPr>
            <p:cNvPicPr>
              <a:picLocks noChangeAspect="1"/>
            </p:cNvPicPr>
            <p:nvPr/>
          </p:nvPicPr>
          <p:blipFill>
            <a:blip r:embed="rId3"/>
            <a:stretch>
              <a:fillRect/>
            </a:stretch>
          </p:blipFill>
          <p:spPr>
            <a:xfrm>
              <a:off x="6781565" y="4106623"/>
              <a:ext cx="4692276" cy="1683957"/>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20EA8309-AE45-DC4F-A01B-5A71402EFC98}"/>
                </a:ext>
              </a:extLst>
            </p:cNvPr>
            <p:cNvSpPr/>
            <p:nvPr/>
          </p:nvSpPr>
          <p:spPr>
            <a:xfrm>
              <a:off x="6781565" y="4889432"/>
              <a:ext cx="4692276" cy="22860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671678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83EF14-F4EF-4AAA-B69C-2A13FF33312E}"/>
              </a:ext>
            </a:extLst>
          </p:cNvPr>
          <p:cNvPicPr>
            <a:picLocks noChangeAspect="1"/>
          </p:cNvPicPr>
          <p:nvPr/>
        </p:nvPicPr>
        <p:blipFill>
          <a:blip r:embed="rId3"/>
          <a:stretch>
            <a:fillRect/>
          </a:stretch>
        </p:blipFill>
        <p:spPr>
          <a:xfrm>
            <a:off x="1501877" y="1084883"/>
            <a:ext cx="9508236" cy="4970443"/>
          </a:xfrm>
          <a:prstGeom prst="rect">
            <a:avLst/>
          </a:prstGeom>
          <a:solidFill>
            <a:schemeClr val="bg1"/>
          </a:solidFill>
          <a:ln w="19050">
            <a:solidFill>
              <a:schemeClr val="tx1">
                <a:lumMod val="75000"/>
                <a:lumOff val="25000"/>
              </a:schemeClr>
            </a:solidFill>
          </a:ln>
        </p:spPr>
      </p:pic>
      <p:sp>
        <p:nvSpPr>
          <p:cNvPr id="2" name="Title 1">
            <a:extLst>
              <a:ext uri="{FF2B5EF4-FFF2-40B4-BE49-F238E27FC236}">
                <a16:creationId xmlns:a16="http://schemas.microsoft.com/office/drawing/2014/main" id="{DD5B0134-B765-496A-AEAC-8687E74A032D}"/>
              </a:ext>
            </a:extLst>
          </p:cNvPr>
          <p:cNvSpPr>
            <a:spLocks noGrp="1"/>
          </p:cNvSpPr>
          <p:nvPr>
            <p:ph type="title"/>
          </p:nvPr>
        </p:nvSpPr>
        <p:spPr>
          <a:xfrm>
            <a:off x="320040" y="296432"/>
            <a:ext cx="11579385" cy="625475"/>
          </a:xfrm>
        </p:spPr>
        <p:txBody>
          <a:bodyPr/>
          <a:lstStyle/>
          <a:p>
            <a:r>
              <a:rPr lang="en-US" dirty="0"/>
              <a:t>Adobe Connect Features</a:t>
            </a:r>
          </a:p>
        </p:txBody>
      </p:sp>
      <p:sp>
        <p:nvSpPr>
          <p:cNvPr id="22" name="TextBox 21">
            <a:extLst>
              <a:ext uri="{FF2B5EF4-FFF2-40B4-BE49-F238E27FC236}">
                <a16:creationId xmlns:a16="http://schemas.microsoft.com/office/drawing/2014/main" id="{DAA3C2CF-FEEE-7B41-87BB-8F04A68FD02D}"/>
              </a:ext>
            </a:extLst>
          </p:cNvPr>
          <p:cNvSpPr txBox="1"/>
          <p:nvPr/>
        </p:nvSpPr>
        <p:spPr>
          <a:xfrm>
            <a:off x="5100491" y="6087063"/>
            <a:ext cx="2212284" cy="338466"/>
          </a:xfrm>
          <a:prstGeom prst="rect">
            <a:avLst/>
          </a:prstGeom>
          <a:noFill/>
        </p:spPr>
        <p:txBody>
          <a:bodyPr wrap="square" rtlCol="0">
            <a:spAutoFit/>
          </a:bodyPr>
          <a:lstStyle/>
          <a:p>
            <a:pPr algn="ctr" defTabSz="1218804"/>
            <a:r>
              <a:rPr lang="en-US" sz="1600" b="1" dirty="0">
                <a:solidFill>
                  <a:srgbClr val="000000"/>
                </a:solidFill>
                <a:latin typeface="Graphik Semibold" panose="020B0503030202060203" pitchFamily="34" charset="77"/>
                <a:ea typeface="Centra No1 Medium" pitchFamily="2" charset="77"/>
              </a:rPr>
              <a:t>You will be on mute.</a:t>
            </a:r>
          </a:p>
        </p:txBody>
      </p:sp>
      <p:sp>
        <p:nvSpPr>
          <p:cNvPr id="26" name="Right Arrow Callout 25">
            <a:extLst>
              <a:ext uri="{FF2B5EF4-FFF2-40B4-BE49-F238E27FC236}">
                <a16:creationId xmlns:a16="http://schemas.microsoft.com/office/drawing/2014/main" id="{371819CC-FECB-9D4C-9DBE-B0ACF63FDD0E}"/>
              </a:ext>
            </a:extLst>
          </p:cNvPr>
          <p:cNvSpPr/>
          <p:nvPr/>
        </p:nvSpPr>
        <p:spPr bwMode="auto">
          <a:xfrm>
            <a:off x="994215" y="3294507"/>
            <a:ext cx="1781016" cy="1418107"/>
          </a:xfrm>
          <a:prstGeom prst="downArrowCallout">
            <a:avLst/>
          </a:prstGeom>
          <a:solidFill>
            <a:srgbClr val="308FFF"/>
          </a:solidFill>
          <a:ln w="19050" cap="flat" cmpd="sng" algn="ctr">
            <a:solidFill>
              <a:schemeClr val="bg1"/>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121920" tIns="60960" rIns="121920" bIns="60960" numCol="1" rtlCol="0" anchor="ctr" anchorCtr="0" compatLnSpc="1">
            <a:prstTxWarp prst="textNoShape">
              <a:avLst/>
            </a:prstTxWarp>
          </a:bodyPr>
          <a:lstStyle/>
          <a:p>
            <a:pPr algn="ctr" defTabSz="1219170" eaLnBrk="0" fontAlgn="base" hangingPunct="0">
              <a:spcBef>
                <a:spcPct val="0"/>
              </a:spcBef>
              <a:spcAft>
                <a:spcPct val="0"/>
              </a:spcAft>
            </a:pPr>
            <a:r>
              <a:rPr lang="en-US" sz="1600">
                <a:solidFill>
                  <a:schemeClr val="bg1"/>
                </a:solidFill>
                <a:ea typeface="Centra No1 Medium" pitchFamily="50" charset="0"/>
              </a:rPr>
              <a:t>Download the course materials</a:t>
            </a:r>
          </a:p>
        </p:txBody>
      </p:sp>
      <p:sp>
        <p:nvSpPr>
          <p:cNvPr id="28" name="Right Arrow Callout 27">
            <a:extLst>
              <a:ext uri="{FF2B5EF4-FFF2-40B4-BE49-F238E27FC236}">
                <a16:creationId xmlns:a16="http://schemas.microsoft.com/office/drawing/2014/main" id="{721531FF-1581-A04B-A627-B1ABD4CED0A7}"/>
              </a:ext>
            </a:extLst>
          </p:cNvPr>
          <p:cNvSpPr/>
          <p:nvPr/>
        </p:nvSpPr>
        <p:spPr bwMode="auto">
          <a:xfrm>
            <a:off x="2775231" y="5253425"/>
            <a:ext cx="1460559" cy="1039383"/>
          </a:xfrm>
          <a:prstGeom prst="upArrowCallout">
            <a:avLst/>
          </a:prstGeom>
          <a:solidFill>
            <a:srgbClr val="308FFF"/>
          </a:solidFill>
          <a:ln w="19050" cap="flat" cmpd="sng" algn="ctr">
            <a:solidFill>
              <a:schemeClr val="bg1"/>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121920" tIns="60960" rIns="121920" bIns="60960" numCol="1" rtlCol="0" anchor="ctr" anchorCtr="0" compatLnSpc="1">
            <a:prstTxWarp prst="textNoShape">
              <a:avLst/>
            </a:prstTxWarp>
          </a:bodyPr>
          <a:lstStyle/>
          <a:p>
            <a:pPr algn="ctr" defTabSz="1219170" eaLnBrk="0" fontAlgn="base" hangingPunct="0">
              <a:spcBef>
                <a:spcPct val="0"/>
              </a:spcBef>
              <a:spcAft>
                <a:spcPct val="0"/>
              </a:spcAft>
            </a:pPr>
            <a:r>
              <a:rPr lang="en-US" sz="1600" dirty="0">
                <a:solidFill>
                  <a:schemeClr val="bg1"/>
                </a:solidFill>
                <a:ea typeface="Centra No1 Medium" pitchFamily="50" charset="0"/>
              </a:rPr>
              <a:t>Chat with everyone</a:t>
            </a:r>
          </a:p>
        </p:txBody>
      </p:sp>
      <p:sp>
        <p:nvSpPr>
          <p:cNvPr id="24" name="Left Arrow Callout 23">
            <a:extLst>
              <a:ext uri="{FF2B5EF4-FFF2-40B4-BE49-F238E27FC236}">
                <a16:creationId xmlns:a16="http://schemas.microsoft.com/office/drawing/2014/main" id="{44EE50AE-8A2D-3F46-9FA0-93A33A33369E}"/>
              </a:ext>
            </a:extLst>
          </p:cNvPr>
          <p:cNvSpPr/>
          <p:nvPr/>
        </p:nvSpPr>
        <p:spPr bwMode="auto">
          <a:xfrm>
            <a:off x="3282893" y="3832304"/>
            <a:ext cx="1580883" cy="1150716"/>
          </a:xfrm>
          <a:prstGeom prst="downArrowCallout">
            <a:avLst/>
          </a:prstGeom>
          <a:solidFill>
            <a:srgbClr val="308FFF"/>
          </a:solidFill>
          <a:ln w="19050" cap="flat" cmpd="sng" algn="ctr">
            <a:solidFill>
              <a:schemeClr val="bg1"/>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121920" tIns="60960" rIns="121920" bIns="60960" numCol="1" rtlCol="0" anchor="ctr" anchorCtr="0" compatLnSpc="1">
            <a:prstTxWarp prst="textNoShape">
              <a:avLst/>
            </a:prstTxWarp>
          </a:bodyPr>
          <a:lstStyle/>
          <a:p>
            <a:pPr algn="ctr" defTabSz="1219170" eaLnBrk="0" fontAlgn="base" hangingPunct="0">
              <a:spcBef>
                <a:spcPct val="0"/>
              </a:spcBef>
              <a:spcAft>
                <a:spcPct val="0"/>
              </a:spcAft>
            </a:pPr>
            <a:r>
              <a:rPr lang="en-US" sz="1600" dirty="0">
                <a:solidFill>
                  <a:schemeClr val="bg1"/>
                </a:solidFill>
                <a:ea typeface="Centra No1 Medium" pitchFamily="50" charset="0"/>
              </a:rPr>
              <a:t>Start a private chat</a:t>
            </a:r>
          </a:p>
        </p:txBody>
      </p:sp>
      <p:sp>
        <p:nvSpPr>
          <p:cNvPr id="32" name="Left Arrow Callout 31">
            <a:extLst>
              <a:ext uri="{FF2B5EF4-FFF2-40B4-BE49-F238E27FC236}">
                <a16:creationId xmlns:a16="http://schemas.microsoft.com/office/drawing/2014/main" id="{F319F531-2BC4-6D49-8BE5-8FC7362E7882}"/>
              </a:ext>
            </a:extLst>
          </p:cNvPr>
          <p:cNvSpPr/>
          <p:nvPr/>
        </p:nvSpPr>
        <p:spPr bwMode="auto">
          <a:xfrm>
            <a:off x="3520826" y="852906"/>
            <a:ext cx="2907100" cy="721595"/>
          </a:xfrm>
          <a:prstGeom prst="leftArrowCallout">
            <a:avLst>
              <a:gd name="adj1" fmla="val 25000"/>
              <a:gd name="adj2" fmla="val 26309"/>
              <a:gd name="adj3" fmla="val 36785"/>
              <a:gd name="adj4" fmla="val 87566"/>
            </a:avLst>
          </a:prstGeom>
          <a:solidFill>
            <a:srgbClr val="308FFF"/>
          </a:solidFill>
          <a:ln w="19050" cap="flat" cmpd="sng" algn="ctr">
            <a:solidFill>
              <a:schemeClr val="bg1"/>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121920" tIns="60960" rIns="121920" bIns="60960" numCol="1" rtlCol="0" anchor="ctr" anchorCtr="0" compatLnSpc="1">
            <a:prstTxWarp prst="textNoShape">
              <a:avLst/>
            </a:prstTxWarp>
          </a:bodyPr>
          <a:lstStyle/>
          <a:p>
            <a:pPr algn="ctr" defTabSz="1219170" eaLnBrk="0" fontAlgn="base" hangingPunct="0">
              <a:spcBef>
                <a:spcPct val="0"/>
              </a:spcBef>
              <a:spcAft>
                <a:spcPct val="0"/>
              </a:spcAft>
            </a:pPr>
            <a:r>
              <a:rPr lang="en-US" sz="1600" dirty="0">
                <a:solidFill>
                  <a:schemeClr val="bg1"/>
                </a:solidFill>
                <a:ea typeface="Centra No1 Medium" pitchFamily="50" charset="0"/>
              </a:rPr>
              <a:t>Raise your hand to confirm with instructor</a:t>
            </a:r>
          </a:p>
        </p:txBody>
      </p:sp>
    </p:spTree>
    <p:extLst>
      <p:ext uri="{BB962C8B-B14F-4D97-AF65-F5344CB8AC3E}">
        <p14:creationId xmlns:p14="http://schemas.microsoft.com/office/powerpoint/2010/main" val="3746118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P spid="24" grpId="0" animBg="1"/>
      <p:bldP spid="3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F096D-2117-7A41-B7D9-727A5622005D}"/>
              </a:ext>
            </a:extLst>
          </p:cNvPr>
          <p:cNvSpPr>
            <a:spLocks noGrp="1"/>
          </p:cNvSpPr>
          <p:nvPr>
            <p:ph type="title"/>
          </p:nvPr>
        </p:nvSpPr>
        <p:spPr>
          <a:xfrm>
            <a:off x="320040" y="296432"/>
            <a:ext cx="11579385" cy="625475"/>
          </a:xfrm>
        </p:spPr>
        <p:txBody>
          <a:bodyPr>
            <a:normAutofit/>
          </a:bodyPr>
          <a:lstStyle/>
          <a:p>
            <a:r>
              <a:rPr lang="en-US" dirty="0"/>
              <a:t>Repository Classification (cont.)</a:t>
            </a:r>
          </a:p>
        </p:txBody>
      </p:sp>
      <p:sp>
        <p:nvSpPr>
          <p:cNvPr id="3" name="Content Placeholder 2">
            <a:extLst>
              <a:ext uri="{FF2B5EF4-FFF2-40B4-BE49-F238E27FC236}">
                <a16:creationId xmlns:a16="http://schemas.microsoft.com/office/drawing/2014/main" id="{23A77520-53AB-8E4E-8CA9-33DFF1210DF7}"/>
              </a:ext>
            </a:extLst>
          </p:cNvPr>
          <p:cNvSpPr>
            <a:spLocks noGrp="1"/>
          </p:cNvSpPr>
          <p:nvPr>
            <p:ph idx="1"/>
          </p:nvPr>
        </p:nvSpPr>
        <p:spPr>
          <a:xfrm>
            <a:off x="320040" y="1073672"/>
            <a:ext cx="5774373" cy="5181600"/>
          </a:xfrm>
        </p:spPr>
        <p:txBody>
          <a:bodyPr>
            <a:normAutofit/>
          </a:bodyPr>
          <a:lstStyle/>
          <a:p>
            <a:endParaRPr lang="en-US" dirty="0"/>
          </a:p>
          <a:p>
            <a:r>
              <a:rPr lang="en-US" dirty="0"/>
              <a:t>Abstract (granite:AbstractArea mixin)</a:t>
            </a:r>
          </a:p>
          <a:p>
            <a:pPr lvl="1"/>
            <a:r>
              <a:rPr lang="en-US" dirty="0"/>
              <a:t>Can be overlaid or inherited </a:t>
            </a:r>
          </a:p>
          <a:p>
            <a:pPr lvl="1"/>
            <a:r>
              <a:rPr lang="en-US" dirty="0"/>
              <a:t>Must not be used directly</a:t>
            </a:r>
          </a:p>
          <a:p>
            <a:endParaRPr lang="en-US" dirty="0"/>
          </a:p>
          <a:p>
            <a:r>
              <a:rPr lang="en-US" dirty="0"/>
              <a:t>No annotation</a:t>
            </a:r>
          </a:p>
          <a:p>
            <a:pPr lvl="1"/>
            <a:r>
              <a:rPr lang="en-US" dirty="0"/>
              <a:t>Inherit classification base on the tree hierarchy</a:t>
            </a:r>
          </a:p>
          <a:p>
            <a:pPr lvl="1"/>
            <a:r>
              <a:rPr lang="en-US" dirty="0"/>
              <a:t>Notes with parent classified as Internal or Final are treated as Internal</a:t>
            </a:r>
          </a:p>
        </p:txBody>
      </p:sp>
      <p:grpSp>
        <p:nvGrpSpPr>
          <p:cNvPr id="12" name="Group 11">
            <a:extLst>
              <a:ext uri="{FF2B5EF4-FFF2-40B4-BE49-F238E27FC236}">
                <a16:creationId xmlns:a16="http://schemas.microsoft.com/office/drawing/2014/main" id="{64F1ACD8-D038-B846-8205-6C3A5049B832}"/>
              </a:ext>
            </a:extLst>
          </p:cNvPr>
          <p:cNvGrpSpPr/>
          <p:nvPr/>
        </p:nvGrpSpPr>
        <p:grpSpPr>
          <a:xfrm>
            <a:off x="7029637" y="1829252"/>
            <a:ext cx="4692276" cy="1142543"/>
            <a:chOff x="6927339" y="3185986"/>
            <a:chExt cx="4692276" cy="1142543"/>
          </a:xfrm>
        </p:grpSpPr>
        <p:pic>
          <p:nvPicPr>
            <p:cNvPr id="10" name="Picture 9">
              <a:extLst>
                <a:ext uri="{FF2B5EF4-FFF2-40B4-BE49-F238E27FC236}">
                  <a16:creationId xmlns:a16="http://schemas.microsoft.com/office/drawing/2014/main" id="{50D8EE8C-DCB3-114C-9BB9-71F1E5A1A801}"/>
                </a:ext>
              </a:extLst>
            </p:cNvPr>
            <p:cNvPicPr>
              <a:picLocks noChangeAspect="1"/>
            </p:cNvPicPr>
            <p:nvPr/>
          </p:nvPicPr>
          <p:blipFill>
            <a:blip r:embed="rId2"/>
            <a:stretch>
              <a:fillRect/>
            </a:stretch>
          </p:blipFill>
          <p:spPr>
            <a:xfrm>
              <a:off x="6927339" y="3185986"/>
              <a:ext cx="4692275" cy="1142543"/>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B22C0B01-55F6-9C4B-85F2-6713B7A32FF5}"/>
                </a:ext>
              </a:extLst>
            </p:cNvPr>
            <p:cNvSpPr/>
            <p:nvPr/>
          </p:nvSpPr>
          <p:spPr>
            <a:xfrm>
              <a:off x="6927339" y="3935276"/>
              <a:ext cx="4692276" cy="22860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798395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CDAC-FA85-604E-BE13-96FB889D3765}"/>
              </a:ext>
            </a:extLst>
          </p:cNvPr>
          <p:cNvSpPr>
            <a:spLocks noGrp="1"/>
          </p:cNvSpPr>
          <p:nvPr>
            <p:ph type="title"/>
          </p:nvPr>
        </p:nvSpPr>
        <p:spPr>
          <a:xfrm>
            <a:off x="320040" y="296432"/>
            <a:ext cx="11579385" cy="625475"/>
          </a:xfrm>
        </p:spPr>
        <p:txBody>
          <a:bodyPr/>
          <a:lstStyle/>
          <a:p>
            <a:r>
              <a:rPr lang="en-US" dirty="0"/>
              <a:t>Repository Classification (cont.)</a:t>
            </a:r>
          </a:p>
        </p:txBody>
      </p:sp>
      <p:pic>
        <p:nvPicPr>
          <p:cNvPr id="5" name="Picture 4">
            <a:extLst>
              <a:ext uri="{FF2B5EF4-FFF2-40B4-BE49-F238E27FC236}">
                <a16:creationId xmlns:a16="http://schemas.microsoft.com/office/drawing/2014/main" id="{0432D6D4-0352-4947-87D0-CA7C0B10B021}"/>
              </a:ext>
            </a:extLst>
          </p:cNvPr>
          <p:cNvPicPr>
            <a:picLocks noChangeAspect="1"/>
          </p:cNvPicPr>
          <p:nvPr/>
        </p:nvPicPr>
        <p:blipFill>
          <a:blip r:embed="rId2"/>
          <a:stretch>
            <a:fillRect/>
          </a:stretch>
        </p:blipFill>
        <p:spPr>
          <a:xfrm>
            <a:off x="2630615" y="1768865"/>
            <a:ext cx="8984141" cy="2903343"/>
          </a:xfrm>
          <a:prstGeom prst="rect">
            <a:avLst/>
          </a:prstGeom>
          <a:ln>
            <a:noFill/>
          </a:ln>
          <a:effectLst>
            <a:outerShdw blurRad="292100" dist="139700" dir="2700000" algn="tl" rotWithShape="0">
              <a:srgbClr val="333333">
                <a:alpha val="65000"/>
              </a:srgbClr>
            </a:outerShdw>
          </a:effectLst>
        </p:spPr>
      </p:pic>
      <p:sp>
        <p:nvSpPr>
          <p:cNvPr id="9" name="Rectangular Callout 8">
            <a:extLst>
              <a:ext uri="{FF2B5EF4-FFF2-40B4-BE49-F238E27FC236}">
                <a16:creationId xmlns:a16="http://schemas.microsoft.com/office/drawing/2014/main" id="{C177429F-E3BD-F34B-9C59-BCBA5DEFFD1A}"/>
              </a:ext>
            </a:extLst>
          </p:cNvPr>
          <p:cNvSpPr/>
          <p:nvPr/>
        </p:nvSpPr>
        <p:spPr>
          <a:xfrm>
            <a:off x="436394" y="5040256"/>
            <a:ext cx="2426696" cy="1021639"/>
          </a:xfrm>
          <a:prstGeom prst="wedgeRectCallout">
            <a:avLst>
              <a:gd name="adj1" fmla="val 60461"/>
              <a:gd name="adj2" fmla="val -2425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i="1" dirty="0" err="1"/>
              <a:t>Granite:InternalArea</a:t>
            </a:r>
            <a:endParaRPr lang="de-CH" b="1" i="1" dirty="0"/>
          </a:p>
          <a:p>
            <a:pPr algn="ctr"/>
            <a:r>
              <a:rPr lang="de-CH" dirty="0"/>
              <a:t>Visual </a:t>
            </a:r>
            <a:r>
              <a:rPr lang="de-CH" dirty="0" err="1"/>
              <a:t>Cue</a:t>
            </a:r>
            <a:r>
              <a:rPr lang="de-CH" dirty="0"/>
              <a:t>:</a:t>
            </a:r>
          </a:p>
          <a:p>
            <a:pPr algn="ctr"/>
            <a:r>
              <a:rPr lang="de-CH" dirty="0" err="1"/>
              <a:t>Grayed</a:t>
            </a:r>
            <a:r>
              <a:rPr lang="de-CH" dirty="0"/>
              <a:t> Out</a:t>
            </a:r>
            <a:endParaRPr lang="en-US" dirty="0"/>
          </a:p>
        </p:txBody>
      </p:sp>
    </p:spTree>
    <p:extLst>
      <p:ext uri="{BB962C8B-B14F-4D97-AF65-F5344CB8AC3E}">
        <p14:creationId xmlns:p14="http://schemas.microsoft.com/office/powerpoint/2010/main" val="38703355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7DEA428-3961-F041-ACCC-E12BEA7D77A0}"/>
              </a:ext>
            </a:extLst>
          </p:cNvPr>
          <p:cNvSpPr>
            <a:spLocks noGrp="1"/>
          </p:cNvSpPr>
          <p:nvPr>
            <p:ph idx="1"/>
          </p:nvPr>
        </p:nvSpPr>
        <p:spPr>
          <a:xfrm>
            <a:off x="320040" y="1073672"/>
            <a:ext cx="11579384" cy="5181600"/>
          </a:xfrm>
        </p:spPr>
        <p:txBody>
          <a:bodyPr/>
          <a:lstStyle/>
          <a:p>
            <a:r>
              <a:rPr lang="en-US" dirty="0"/>
              <a:t>Application support for different contexts and configurations for each of those contexts</a:t>
            </a:r>
          </a:p>
          <a:p>
            <a:pPr lvl="1"/>
            <a:r>
              <a:rPr lang="en-US" dirty="0"/>
              <a:t>Different contexts = sites, regions and tenants </a:t>
            </a:r>
          </a:p>
          <a:p>
            <a:endParaRPr lang="en-US" dirty="0"/>
          </a:p>
          <a:p>
            <a:r>
              <a:rPr lang="en-US" dirty="0"/>
              <a:t>Some parameters may be shared among contexts, inheritance for nested contexts and from global fallback values supported</a:t>
            </a:r>
          </a:p>
          <a:p>
            <a:pPr lvl="1"/>
            <a:r>
              <a:rPr lang="en-US" dirty="0"/>
              <a:t>Code should make no assumption on how context-aware configurations are searched or stored</a:t>
            </a:r>
          </a:p>
          <a:p>
            <a:endParaRPr lang="en-US" dirty="0"/>
          </a:p>
          <a:p>
            <a:endParaRPr lang="en-US" dirty="0"/>
          </a:p>
        </p:txBody>
      </p:sp>
      <p:sp>
        <p:nvSpPr>
          <p:cNvPr id="5" name="Title 4">
            <a:extLst>
              <a:ext uri="{FF2B5EF4-FFF2-40B4-BE49-F238E27FC236}">
                <a16:creationId xmlns:a16="http://schemas.microsoft.com/office/drawing/2014/main" id="{D39CBDE7-7C60-E349-AED0-76B9D8720ACF}"/>
              </a:ext>
            </a:extLst>
          </p:cNvPr>
          <p:cNvSpPr>
            <a:spLocks noGrp="1"/>
          </p:cNvSpPr>
          <p:nvPr>
            <p:ph type="title"/>
          </p:nvPr>
        </p:nvSpPr>
        <p:spPr>
          <a:xfrm>
            <a:off x="320040" y="296432"/>
            <a:ext cx="11579385" cy="625475"/>
          </a:xfrm>
        </p:spPr>
        <p:txBody>
          <a:bodyPr/>
          <a:lstStyle/>
          <a:p>
            <a:r>
              <a:rPr lang="en-US" dirty="0"/>
              <a:t>Apache Sling Context-Aware Configuration</a:t>
            </a:r>
          </a:p>
        </p:txBody>
      </p:sp>
    </p:spTree>
    <p:extLst>
      <p:ext uri="{BB962C8B-B14F-4D97-AF65-F5344CB8AC3E}">
        <p14:creationId xmlns:p14="http://schemas.microsoft.com/office/powerpoint/2010/main" val="9587861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E00E53A-1B97-BF49-B690-FAF82E726B3F}"/>
              </a:ext>
            </a:extLst>
          </p:cNvPr>
          <p:cNvSpPr>
            <a:spLocks noGrp="1"/>
          </p:cNvSpPr>
          <p:nvPr>
            <p:ph idx="1"/>
          </p:nvPr>
        </p:nvSpPr>
        <p:spPr>
          <a:xfrm>
            <a:off x="320676" y="1073150"/>
            <a:ext cx="8303780" cy="5181600"/>
          </a:xfrm>
        </p:spPr>
        <p:txBody>
          <a:bodyPr>
            <a:normAutofit/>
          </a:bodyPr>
          <a:lstStyle/>
          <a:p>
            <a:r>
              <a:rPr lang="en-US" dirty="0"/>
              <a:t>Content in one part of the repository can be overlaid multiple times by content in other parts of the repository</a:t>
            </a:r>
          </a:p>
          <a:p>
            <a:r>
              <a:rPr lang="en-US" dirty="0"/>
              <a:t>For example:</a:t>
            </a:r>
          </a:p>
          <a:p>
            <a:pPr lvl="1"/>
            <a:r>
              <a:rPr lang="en-US" dirty="0"/>
              <a:t>Content in </a:t>
            </a:r>
            <a:r>
              <a:rPr lang="en-US" b="1" i="1" dirty="0"/>
              <a:t>/libs/settings </a:t>
            </a:r>
            <a:r>
              <a:rPr lang="en-US" dirty="0"/>
              <a:t>can be overlayed by content in </a:t>
            </a:r>
            <a:r>
              <a:rPr lang="en-US" b="1" i="1" dirty="0"/>
              <a:t>/apps/settings</a:t>
            </a:r>
          </a:p>
          <a:p>
            <a:pPr lvl="1"/>
            <a:r>
              <a:rPr lang="en-US" dirty="0"/>
              <a:t>Content in </a:t>
            </a:r>
            <a:r>
              <a:rPr lang="en-US" b="1" i="1" dirty="0"/>
              <a:t>/apps/settings </a:t>
            </a:r>
            <a:r>
              <a:rPr lang="en-US" dirty="0"/>
              <a:t>can then be overlayed by content in </a:t>
            </a:r>
            <a:r>
              <a:rPr lang="en-US" b="1" i="1" dirty="0"/>
              <a:t>/conf</a:t>
            </a:r>
          </a:p>
          <a:p>
            <a:pPr lvl="1"/>
            <a:r>
              <a:rPr lang="en-US" dirty="0"/>
              <a:t>Content in a global folder under </a:t>
            </a:r>
            <a:r>
              <a:rPr lang="en-US" b="1" i="1" dirty="0"/>
              <a:t>/conf </a:t>
            </a:r>
            <a:r>
              <a:rPr lang="en-US" dirty="0"/>
              <a:t>can be overlaid by a specific "tenant”,  "site”, or “app” (for example, </a:t>
            </a:r>
            <a:r>
              <a:rPr lang="en-US" b="1" i="1" dirty="0"/>
              <a:t>/conf/we-retail/settings</a:t>
            </a:r>
            <a:r>
              <a:rPr lang="en-US" dirty="0"/>
              <a:t>)</a:t>
            </a:r>
          </a:p>
          <a:p>
            <a:endParaRPr lang="en-US" dirty="0"/>
          </a:p>
        </p:txBody>
      </p:sp>
      <p:sp>
        <p:nvSpPr>
          <p:cNvPr id="5" name="Title 4">
            <a:extLst>
              <a:ext uri="{FF2B5EF4-FFF2-40B4-BE49-F238E27FC236}">
                <a16:creationId xmlns:a16="http://schemas.microsoft.com/office/drawing/2014/main" id="{19F176CB-E94A-8147-98A0-616081671C55}"/>
              </a:ext>
            </a:extLst>
          </p:cNvPr>
          <p:cNvSpPr>
            <a:spLocks noGrp="1"/>
          </p:cNvSpPr>
          <p:nvPr>
            <p:ph type="title"/>
          </p:nvPr>
        </p:nvSpPr>
        <p:spPr>
          <a:xfrm>
            <a:off x="320040" y="296432"/>
            <a:ext cx="11579385" cy="625475"/>
          </a:xfrm>
        </p:spPr>
        <p:txBody>
          <a:bodyPr/>
          <a:lstStyle/>
          <a:p>
            <a:r>
              <a:rPr lang="en-US" dirty="0"/>
              <a:t>Context-Aware Configuration</a:t>
            </a:r>
          </a:p>
        </p:txBody>
      </p:sp>
      <p:pic>
        <p:nvPicPr>
          <p:cNvPr id="8" name="Picture 7">
            <a:extLst>
              <a:ext uri="{FF2B5EF4-FFF2-40B4-BE49-F238E27FC236}">
                <a16:creationId xmlns:a16="http://schemas.microsoft.com/office/drawing/2014/main" id="{880595C6-CA0D-0248-8E0D-892845E4C07B}"/>
              </a:ext>
            </a:extLst>
          </p:cNvPr>
          <p:cNvPicPr>
            <a:picLocks noChangeAspect="1"/>
          </p:cNvPicPr>
          <p:nvPr/>
        </p:nvPicPr>
        <p:blipFill>
          <a:blip r:embed="rId3"/>
          <a:stretch>
            <a:fillRect/>
          </a:stretch>
        </p:blipFill>
        <p:spPr>
          <a:xfrm>
            <a:off x="8841431" y="958850"/>
            <a:ext cx="2940994" cy="3952949"/>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0A221F13-7FC1-EC4B-AA8B-EA92ED291596}"/>
              </a:ext>
            </a:extLst>
          </p:cNvPr>
          <p:cNvPicPr>
            <a:picLocks noChangeAspect="1"/>
          </p:cNvPicPr>
          <p:nvPr/>
        </p:nvPicPr>
        <p:blipFill>
          <a:blip r:embed="rId4"/>
          <a:stretch>
            <a:fillRect/>
          </a:stretch>
        </p:blipFill>
        <p:spPr>
          <a:xfrm>
            <a:off x="2722418" y="4946271"/>
            <a:ext cx="3017943" cy="13084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03011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2A13D2-4854-2D40-B9B3-627434D2CD63}"/>
              </a:ext>
            </a:extLst>
          </p:cNvPr>
          <p:cNvSpPr>
            <a:spLocks noGrp="1"/>
          </p:cNvSpPr>
          <p:nvPr>
            <p:ph sz="quarter" idx="13"/>
          </p:nvPr>
        </p:nvSpPr>
        <p:spPr>
          <a:xfrm>
            <a:off x="794580" y="3611621"/>
            <a:ext cx="7892219" cy="1394267"/>
          </a:xfrm>
        </p:spPr>
        <p:txBody>
          <a:bodyPr/>
          <a:lstStyle/>
          <a:p>
            <a:r>
              <a:rPr lang="en-US" dirty="0"/>
              <a:t>Apache Sling</a:t>
            </a:r>
          </a:p>
        </p:txBody>
      </p:sp>
    </p:spTree>
    <p:extLst>
      <p:ext uri="{BB962C8B-B14F-4D97-AF65-F5344CB8AC3E}">
        <p14:creationId xmlns:p14="http://schemas.microsoft.com/office/powerpoint/2010/main" val="343193287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 y="1073672"/>
            <a:ext cx="11579384" cy="5181600"/>
          </a:xfrm>
        </p:spPr>
        <p:txBody>
          <a:bodyPr/>
          <a:lstStyle/>
          <a:p>
            <a:r>
              <a:rPr lang="en-IE" dirty="0"/>
              <a:t>REST is a software architecture style for distributed hypermedia systems such as the World Wide Web</a:t>
            </a:r>
            <a:endParaRPr lang="en-US" dirty="0"/>
          </a:p>
          <a:p>
            <a:r>
              <a:rPr lang="en-US" dirty="0"/>
              <a:t>Application data and state are represented as a set of addressable resources</a:t>
            </a:r>
          </a:p>
          <a:p>
            <a:r>
              <a:rPr lang="en-US" dirty="0"/>
              <a:t>Resources present a uniform interface</a:t>
            </a:r>
          </a:p>
          <a:p>
            <a:pPr lvl="1"/>
            <a:r>
              <a:rPr lang="en-US" dirty="0"/>
              <a:t>The interface allows transfers of state, for example, reading and updating of a state</a:t>
            </a:r>
          </a:p>
          <a:p>
            <a:r>
              <a:rPr lang="en-US" dirty="0"/>
              <a:t>An example of RESTful architecture is the web</a:t>
            </a:r>
          </a:p>
          <a:p>
            <a:pPr lvl="1"/>
            <a:r>
              <a:rPr lang="en-US" dirty="0"/>
              <a:t>Resources have URIs</a:t>
            </a:r>
          </a:p>
          <a:p>
            <a:pPr lvl="1"/>
            <a:r>
              <a:rPr lang="en-US" dirty="0"/>
              <a:t>Uniform interface is HTTP</a:t>
            </a:r>
          </a:p>
          <a:p>
            <a:endParaRPr lang="en-US" dirty="0"/>
          </a:p>
          <a:p>
            <a:r>
              <a:rPr lang="en-US" dirty="0"/>
              <a:t>Apache Sling is RESTful</a:t>
            </a:r>
          </a:p>
          <a:p>
            <a:endParaRPr lang="en-US" dirty="0"/>
          </a:p>
        </p:txBody>
      </p:sp>
      <p:sp>
        <p:nvSpPr>
          <p:cNvPr id="2" name="Title 1"/>
          <p:cNvSpPr>
            <a:spLocks noGrp="1"/>
          </p:cNvSpPr>
          <p:nvPr>
            <p:ph type="title"/>
          </p:nvPr>
        </p:nvSpPr>
        <p:spPr>
          <a:xfrm>
            <a:off x="320040" y="296432"/>
            <a:ext cx="11579385" cy="625475"/>
          </a:xfrm>
        </p:spPr>
        <p:txBody>
          <a:bodyPr/>
          <a:lstStyle/>
          <a:p>
            <a:r>
              <a:rPr lang="en-US" dirty="0"/>
              <a:t>The REST Architecture</a:t>
            </a:r>
          </a:p>
        </p:txBody>
      </p:sp>
      <p:sp>
        <p:nvSpPr>
          <p:cNvPr id="4" name="Slide Number Placeholder 3"/>
          <p:cNvSpPr>
            <a:spLocks noGrp="1"/>
          </p:cNvSpPr>
          <p:nvPr>
            <p:ph type="sldNum" sz="quarter" idx="4294967295"/>
          </p:nvPr>
        </p:nvSpPr>
        <p:spPr>
          <a:xfrm>
            <a:off x="0" y="6565900"/>
            <a:ext cx="1016000" cy="168275"/>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35</a:t>
            </a:fld>
            <a:endParaRPr lang="en-US" dirty="0"/>
          </a:p>
        </p:txBody>
      </p:sp>
    </p:spTree>
    <p:extLst>
      <p:ext uri="{BB962C8B-B14F-4D97-AF65-F5344CB8AC3E}">
        <p14:creationId xmlns:p14="http://schemas.microsoft.com/office/powerpoint/2010/main" val="18906387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 y="1073672"/>
            <a:ext cx="11579384" cy="5181600"/>
          </a:xfrm>
        </p:spPr>
        <p:txBody>
          <a:bodyPr/>
          <a:lstStyle/>
          <a:p>
            <a:r>
              <a:rPr lang="en-US" dirty="0"/>
              <a:t>Key principles:</a:t>
            </a:r>
          </a:p>
          <a:p>
            <a:pPr lvl="1"/>
            <a:r>
              <a:rPr lang="en-US" dirty="0"/>
              <a:t>Web application framework</a:t>
            </a:r>
          </a:p>
          <a:p>
            <a:pPr lvl="1"/>
            <a:r>
              <a:rPr lang="en-US" dirty="0"/>
              <a:t>Content-oriented (JCR-based) application development</a:t>
            </a:r>
          </a:p>
          <a:p>
            <a:pPr lvl="1"/>
            <a:r>
              <a:rPr lang="en-US" dirty="0"/>
              <a:t>RESTful</a:t>
            </a:r>
          </a:p>
          <a:p>
            <a:r>
              <a:rPr lang="en-US" dirty="0"/>
              <a:t>Sling is resource-oriented, where every resource has a URL. </a:t>
            </a:r>
          </a:p>
          <a:p>
            <a:r>
              <a:rPr lang="en-US" dirty="0"/>
              <a:t>Processing of a request is done by:</a:t>
            </a:r>
          </a:p>
          <a:p>
            <a:pPr lvl="1"/>
            <a:r>
              <a:rPr lang="en-US" dirty="0"/>
              <a:t>Checking whether the URL resolves to a content object (resource) for which a script can be found to render the content</a:t>
            </a:r>
          </a:p>
          <a:p>
            <a:pPr lvl="1"/>
            <a:r>
              <a:rPr lang="en-US" dirty="0"/>
              <a:t>Mapping a JCR node to the resource</a:t>
            </a:r>
          </a:p>
        </p:txBody>
      </p:sp>
      <p:sp>
        <p:nvSpPr>
          <p:cNvPr id="2" name="Title 1"/>
          <p:cNvSpPr>
            <a:spLocks noGrp="1"/>
          </p:cNvSpPr>
          <p:nvPr>
            <p:ph type="title"/>
          </p:nvPr>
        </p:nvSpPr>
        <p:spPr>
          <a:xfrm>
            <a:off x="320040" y="296432"/>
            <a:ext cx="11579385" cy="625475"/>
          </a:xfrm>
        </p:spPr>
        <p:txBody>
          <a:bodyPr/>
          <a:lstStyle/>
          <a:p>
            <a:r>
              <a:rPr lang="en-US"/>
              <a:t>Introduction to Apache Sling</a:t>
            </a:r>
            <a:endParaRPr lang="en-US" dirty="0"/>
          </a:p>
        </p:txBody>
      </p:sp>
      <p:sp>
        <p:nvSpPr>
          <p:cNvPr id="4" name="Slide Number Placeholder 3"/>
          <p:cNvSpPr>
            <a:spLocks noGrp="1"/>
          </p:cNvSpPr>
          <p:nvPr>
            <p:ph type="sldNum" sz="quarter" idx="4294967295"/>
          </p:nvPr>
        </p:nvSpPr>
        <p:spPr>
          <a:xfrm>
            <a:off x="0" y="6565900"/>
            <a:ext cx="1016000" cy="168275"/>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36</a:t>
            </a:fld>
            <a:endParaRPr lang="en-US" dirty="0"/>
          </a:p>
        </p:txBody>
      </p:sp>
    </p:spTree>
    <p:extLst>
      <p:ext uri="{BB962C8B-B14F-4D97-AF65-F5344CB8AC3E}">
        <p14:creationId xmlns:p14="http://schemas.microsoft.com/office/powerpoint/2010/main" val="15439330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296432"/>
            <a:ext cx="11579385" cy="625475"/>
          </a:xfrm>
        </p:spPr>
        <p:txBody>
          <a:bodyPr/>
          <a:lstStyle/>
          <a:p>
            <a:r>
              <a:rPr lang="en-US" dirty="0"/>
              <a:t>Understanding the Sling Framework</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70" y="1059434"/>
            <a:ext cx="10279099" cy="5143658"/>
          </a:xfrm>
          <a:prstGeom prst="rect">
            <a:avLst/>
          </a:prstGeom>
        </p:spPr>
      </p:pic>
    </p:spTree>
    <p:extLst>
      <p:ext uri="{BB962C8B-B14F-4D97-AF65-F5344CB8AC3E}">
        <p14:creationId xmlns:p14="http://schemas.microsoft.com/office/powerpoint/2010/main" val="38501757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2C8A91-1B69-4BC8-AA81-11863234961C}"/>
              </a:ext>
            </a:extLst>
          </p:cNvPr>
          <p:cNvSpPr>
            <a:spLocks noGrp="1"/>
          </p:cNvSpPr>
          <p:nvPr>
            <p:ph idx="1"/>
          </p:nvPr>
        </p:nvSpPr>
        <p:spPr>
          <a:xfrm>
            <a:off x="320040" y="1073672"/>
            <a:ext cx="11579384" cy="5181600"/>
          </a:xfrm>
        </p:spPr>
        <p:txBody>
          <a:bodyPr>
            <a:normAutofit fontScale="92500" lnSpcReduction="20000"/>
          </a:bodyPr>
          <a:lstStyle/>
          <a:p>
            <a:r>
              <a:rPr lang="en-US" dirty="0"/>
              <a:t>Example: </a:t>
            </a:r>
          </a:p>
          <a:p>
            <a:pPr lvl="1"/>
            <a:r>
              <a:rPr lang="en-US" dirty="0"/>
              <a:t>URL: </a:t>
            </a:r>
            <a:r>
              <a:rPr lang="en-US" dirty="0">
                <a:hlinkClick r:id="rId2"/>
              </a:rPr>
              <a:t>http://myhost/tools/spy.printable.a4.html/a/b?x=12</a:t>
            </a:r>
            <a:endParaRPr lang="en-US" dirty="0"/>
          </a:p>
          <a:p>
            <a:pPr lvl="1"/>
            <a:endParaRPr lang="en-US" dirty="0"/>
          </a:p>
          <a:p>
            <a:pPr lvl="1"/>
            <a:endParaRPr lang="en-US" dirty="0"/>
          </a:p>
          <a:p>
            <a:pPr lvl="1"/>
            <a:endParaRPr lang="en-US" dirty="0"/>
          </a:p>
          <a:p>
            <a:pPr lvl="1"/>
            <a:r>
              <a:rPr lang="en-US" dirty="0"/>
              <a:t>where:</a:t>
            </a:r>
          </a:p>
          <a:p>
            <a:pPr lvl="2"/>
            <a:r>
              <a:rPr lang="en-US" dirty="0"/>
              <a:t>Protocol: Is the Hypertext Transfer Protocol (HTTP)</a:t>
            </a:r>
          </a:p>
          <a:p>
            <a:pPr lvl="2"/>
            <a:r>
              <a:rPr lang="en-US" dirty="0"/>
              <a:t>Host: Is the name of the website</a:t>
            </a:r>
          </a:p>
          <a:p>
            <a:pPr lvl="2"/>
            <a:r>
              <a:rPr lang="en-US" dirty="0"/>
              <a:t>Content path: Is the path specifying the content to be rendered</a:t>
            </a:r>
          </a:p>
          <a:p>
            <a:pPr lvl="2"/>
            <a:r>
              <a:rPr lang="en-US" dirty="0"/>
              <a:t>Selector(s): Is used for alternative methods of rendering the content</a:t>
            </a:r>
          </a:p>
          <a:p>
            <a:pPr lvl="2"/>
            <a:r>
              <a:rPr lang="en-US" dirty="0"/>
              <a:t>Extension: Is the content format that also specifies the script to be used for rendering</a:t>
            </a:r>
          </a:p>
          <a:p>
            <a:pPr lvl="2"/>
            <a:r>
              <a:rPr lang="en-US" dirty="0"/>
              <a:t>Suffix: Can be used to specify additional information</a:t>
            </a:r>
          </a:p>
          <a:p>
            <a:pPr lvl="2"/>
            <a:r>
              <a:rPr lang="en-US" dirty="0"/>
              <a:t>Param(s): Are any parameters required for dynamic content</a:t>
            </a:r>
          </a:p>
          <a:p>
            <a:pPr lvl="1"/>
            <a:endParaRPr lang="en-US" dirty="0"/>
          </a:p>
          <a:p>
            <a:pPr lvl="1"/>
            <a:endParaRPr lang="en-US" dirty="0"/>
          </a:p>
        </p:txBody>
      </p:sp>
      <p:sp>
        <p:nvSpPr>
          <p:cNvPr id="2" name="Title 1">
            <a:extLst>
              <a:ext uri="{FF2B5EF4-FFF2-40B4-BE49-F238E27FC236}">
                <a16:creationId xmlns:a16="http://schemas.microsoft.com/office/drawing/2014/main" id="{4775D240-4507-4E63-B5BA-DF755F564150}"/>
              </a:ext>
            </a:extLst>
          </p:cNvPr>
          <p:cNvSpPr>
            <a:spLocks noGrp="1"/>
          </p:cNvSpPr>
          <p:nvPr>
            <p:ph type="title"/>
          </p:nvPr>
        </p:nvSpPr>
        <p:spPr>
          <a:xfrm>
            <a:off x="320040" y="296432"/>
            <a:ext cx="11579385" cy="625475"/>
          </a:xfrm>
        </p:spPr>
        <p:txBody>
          <a:bodyPr/>
          <a:lstStyle/>
          <a:p>
            <a:r>
              <a:rPr lang="en-US" dirty="0"/>
              <a:t>Decomposing the URL</a:t>
            </a:r>
          </a:p>
        </p:txBody>
      </p:sp>
      <p:sp>
        <p:nvSpPr>
          <p:cNvPr id="4" name="Slide Number Placeholder 3">
            <a:extLst>
              <a:ext uri="{FF2B5EF4-FFF2-40B4-BE49-F238E27FC236}">
                <a16:creationId xmlns:a16="http://schemas.microsoft.com/office/drawing/2014/main" id="{A32B3523-BEB0-465F-8E6F-B33B2DE6CE8D}"/>
              </a:ext>
            </a:extLst>
          </p:cNvPr>
          <p:cNvSpPr>
            <a:spLocks noGrp="1"/>
          </p:cNvSpPr>
          <p:nvPr>
            <p:ph type="sldNum" sz="quarter" idx="4294967295"/>
          </p:nvPr>
        </p:nvSpPr>
        <p:spPr>
          <a:xfrm>
            <a:off x="0" y="6565900"/>
            <a:ext cx="1016000" cy="168275"/>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38</a:t>
            </a:fld>
            <a:endParaRPr lang="en-US" dirty="0"/>
          </a:p>
        </p:txBody>
      </p:sp>
      <p:graphicFrame>
        <p:nvGraphicFramePr>
          <p:cNvPr id="6" name="Table 5">
            <a:extLst>
              <a:ext uri="{FF2B5EF4-FFF2-40B4-BE49-F238E27FC236}">
                <a16:creationId xmlns:a16="http://schemas.microsoft.com/office/drawing/2014/main" id="{72D7ADE3-2A50-47FC-A698-F43091014F4E}"/>
              </a:ext>
            </a:extLst>
          </p:cNvPr>
          <p:cNvGraphicFramePr>
            <a:graphicFrameLocks noGrp="1"/>
          </p:cNvGraphicFramePr>
          <p:nvPr/>
        </p:nvGraphicFramePr>
        <p:xfrm>
          <a:off x="945017" y="2122713"/>
          <a:ext cx="10298790" cy="1097280"/>
        </p:xfrm>
        <a:graphic>
          <a:graphicData uri="http://schemas.openxmlformats.org/drawingml/2006/table">
            <a:tbl>
              <a:tblPr firstRow="1" bandRow="1">
                <a:tableStyleId>{00A15C55-8517-42AA-B614-E9B94910E393}</a:tableStyleId>
              </a:tblPr>
              <a:tblGrid>
                <a:gridCol w="1503734">
                  <a:extLst>
                    <a:ext uri="{9D8B030D-6E8A-4147-A177-3AD203B41FA5}">
                      <a16:colId xmlns:a16="http://schemas.microsoft.com/office/drawing/2014/main" val="1183287460"/>
                    </a:ext>
                  </a:extLst>
                </a:gridCol>
                <a:gridCol w="1119658">
                  <a:extLst>
                    <a:ext uri="{9D8B030D-6E8A-4147-A177-3AD203B41FA5}">
                      <a16:colId xmlns:a16="http://schemas.microsoft.com/office/drawing/2014/main" val="2386733066"/>
                    </a:ext>
                  </a:extLst>
                </a:gridCol>
                <a:gridCol w="1939873">
                  <a:extLst>
                    <a:ext uri="{9D8B030D-6E8A-4147-A177-3AD203B41FA5}">
                      <a16:colId xmlns:a16="http://schemas.microsoft.com/office/drawing/2014/main" val="3834129782"/>
                    </a:ext>
                  </a:extLst>
                </a:gridCol>
                <a:gridCol w="1370915">
                  <a:extLst>
                    <a:ext uri="{9D8B030D-6E8A-4147-A177-3AD203B41FA5}">
                      <a16:colId xmlns:a16="http://schemas.microsoft.com/office/drawing/2014/main" val="1079064106"/>
                    </a:ext>
                  </a:extLst>
                </a:gridCol>
                <a:gridCol w="1357459">
                  <a:extLst>
                    <a:ext uri="{9D8B030D-6E8A-4147-A177-3AD203B41FA5}">
                      <a16:colId xmlns:a16="http://schemas.microsoft.com/office/drawing/2014/main" val="3736298267"/>
                    </a:ext>
                  </a:extLst>
                </a:gridCol>
                <a:gridCol w="355891">
                  <a:extLst>
                    <a:ext uri="{9D8B030D-6E8A-4147-A177-3AD203B41FA5}">
                      <a16:colId xmlns:a16="http://schemas.microsoft.com/office/drawing/2014/main" val="1314280710"/>
                    </a:ext>
                  </a:extLst>
                </a:gridCol>
                <a:gridCol w="1029850">
                  <a:extLst>
                    <a:ext uri="{9D8B030D-6E8A-4147-A177-3AD203B41FA5}">
                      <a16:colId xmlns:a16="http://schemas.microsoft.com/office/drawing/2014/main" val="1877888630"/>
                    </a:ext>
                  </a:extLst>
                </a:gridCol>
                <a:gridCol w="300688">
                  <a:extLst>
                    <a:ext uri="{9D8B030D-6E8A-4147-A177-3AD203B41FA5}">
                      <a16:colId xmlns:a16="http://schemas.microsoft.com/office/drawing/2014/main" val="2727403185"/>
                    </a:ext>
                  </a:extLst>
                </a:gridCol>
                <a:gridCol w="1320722">
                  <a:extLst>
                    <a:ext uri="{9D8B030D-6E8A-4147-A177-3AD203B41FA5}">
                      <a16:colId xmlns:a16="http://schemas.microsoft.com/office/drawing/2014/main" val="3437211453"/>
                    </a:ext>
                  </a:extLst>
                </a:gridCol>
              </a:tblGrid>
              <a:tr h="370840">
                <a:tc>
                  <a:txBody>
                    <a:bodyPr/>
                    <a:lstStyle/>
                    <a:p>
                      <a:r>
                        <a:rPr lang="en-US" sz="2000" dirty="0">
                          <a:latin typeface="Adobe Clean Light" panose="020B0303020404020204" pitchFamily="34" charset="0"/>
                        </a:rPr>
                        <a:t>Protocol</a:t>
                      </a:r>
                    </a:p>
                  </a:txBody>
                  <a:tcPr/>
                </a:tc>
                <a:tc>
                  <a:txBody>
                    <a:bodyPr/>
                    <a:lstStyle/>
                    <a:p>
                      <a:r>
                        <a:rPr lang="en-US" sz="2000" dirty="0">
                          <a:latin typeface="Adobe Clean Light" panose="020B0303020404020204" pitchFamily="34" charset="0"/>
                        </a:rPr>
                        <a:t>Host</a:t>
                      </a:r>
                    </a:p>
                  </a:txBody>
                  <a:tcPr/>
                </a:tc>
                <a:tc>
                  <a:txBody>
                    <a:bodyPr/>
                    <a:lstStyle/>
                    <a:p>
                      <a:r>
                        <a:rPr lang="en-US" sz="2000" dirty="0">
                          <a:latin typeface="Adobe Clean Light" panose="020B0303020404020204" pitchFamily="34" charset="0"/>
                        </a:rPr>
                        <a:t>Content path</a:t>
                      </a:r>
                    </a:p>
                  </a:txBody>
                  <a:tcPr/>
                </a:tc>
                <a:tc>
                  <a:txBody>
                    <a:bodyPr/>
                    <a:lstStyle/>
                    <a:p>
                      <a:r>
                        <a:rPr lang="en-US" sz="2000" dirty="0">
                          <a:latin typeface="Adobe Clean Light" panose="020B0303020404020204" pitchFamily="34" charset="0"/>
                        </a:rPr>
                        <a:t>Selector(s)</a:t>
                      </a:r>
                    </a:p>
                  </a:txBody>
                  <a:tcPr/>
                </a:tc>
                <a:tc>
                  <a:txBody>
                    <a:bodyPr/>
                    <a:lstStyle/>
                    <a:p>
                      <a:r>
                        <a:rPr lang="en-US" sz="2000" dirty="0">
                          <a:latin typeface="Adobe Clean Light" panose="020B0303020404020204" pitchFamily="34" charset="0"/>
                        </a:rPr>
                        <a:t>Extension</a:t>
                      </a:r>
                    </a:p>
                  </a:txBody>
                  <a:tcPr/>
                </a:tc>
                <a:tc>
                  <a:txBody>
                    <a:bodyPr/>
                    <a:lstStyle/>
                    <a:p>
                      <a:endParaRPr lang="en-US" sz="2000" dirty="0">
                        <a:latin typeface="Adobe Clean Light" panose="020B0303020404020204" pitchFamily="34" charset="0"/>
                      </a:endParaRPr>
                    </a:p>
                  </a:txBody>
                  <a:tcPr/>
                </a:tc>
                <a:tc>
                  <a:txBody>
                    <a:bodyPr/>
                    <a:lstStyle/>
                    <a:p>
                      <a:r>
                        <a:rPr lang="en-US" sz="2000" dirty="0">
                          <a:latin typeface="Adobe Clean Light" panose="020B0303020404020204" pitchFamily="34" charset="0"/>
                        </a:rPr>
                        <a:t>Suffix</a:t>
                      </a:r>
                    </a:p>
                  </a:txBody>
                  <a:tcPr/>
                </a:tc>
                <a:tc>
                  <a:txBody>
                    <a:bodyPr/>
                    <a:lstStyle/>
                    <a:p>
                      <a:endParaRPr lang="en-US" sz="2000" dirty="0">
                        <a:latin typeface="Adobe Clean Light" panose="020B0303020404020204" pitchFamily="34" charset="0"/>
                      </a:endParaRPr>
                    </a:p>
                  </a:txBody>
                  <a:tcPr/>
                </a:tc>
                <a:tc>
                  <a:txBody>
                    <a:bodyPr/>
                    <a:lstStyle/>
                    <a:p>
                      <a:r>
                        <a:rPr lang="en-US" sz="2000" dirty="0">
                          <a:latin typeface="Adobe Clean Light" panose="020B0303020404020204" pitchFamily="34" charset="0"/>
                        </a:rPr>
                        <a:t>Param(s)</a:t>
                      </a:r>
                    </a:p>
                  </a:txBody>
                  <a:tcPr/>
                </a:tc>
                <a:extLst>
                  <a:ext uri="{0D108BD9-81ED-4DB2-BD59-A6C34878D82A}">
                    <a16:rowId xmlns:a16="http://schemas.microsoft.com/office/drawing/2014/main" val="2533758892"/>
                  </a:ext>
                </a:extLst>
              </a:tr>
              <a:tr h="370840">
                <a:tc>
                  <a:txBody>
                    <a:bodyPr/>
                    <a:lstStyle/>
                    <a:p>
                      <a:r>
                        <a:rPr lang="en-US" sz="2000" dirty="0">
                          <a:latin typeface="Adobe Clean Light" panose="020B0303020404020204" pitchFamily="34" charset="0"/>
                        </a:rPr>
                        <a:t>http://</a:t>
                      </a:r>
                    </a:p>
                  </a:txBody>
                  <a:tcPr/>
                </a:tc>
                <a:tc>
                  <a:txBody>
                    <a:bodyPr/>
                    <a:lstStyle/>
                    <a:p>
                      <a:r>
                        <a:rPr lang="en-US" sz="2000" dirty="0">
                          <a:latin typeface="Adobe Clean Light" panose="020B0303020404020204" pitchFamily="34" charset="0"/>
                        </a:rPr>
                        <a:t>myhost</a:t>
                      </a:r>
                    </a:p>
                  </a:txBody>
                  <a:tcPr/>
                </a:tc>
                <a:tc>
                  <a:txBody>
                    <a:bodyPr/>
                    <a:lstStyle/>
                    <a:p>
                      <a:r>
                        <a:rPr lang="en-US" sz="2000" dirty="0">
                          <a:latin typeface="Adobe Clean Light" panose="020B0303020404020204" pitchFamily="34" charset="0"/>
                        </a:rPr>
                        <a:t>Tools/spy</a:t>
                      </a:r>
                    </a:p>
                  </a:txBody>
                  <a:tcPr/>
                </a:tc>
                <a:tc>
                  <a:txBody>
                    <a:bodyPr/>
                    <a:lstStyle/>
                    <a:p>
                      <a:r>
                        <a:rPr lang="en-US" sz="2000" dirty="0">
                          <a:latin typeface="Adobe Clean Light" panose="020B0303020404020204" pitchFamily="34" charset="0"/>
                        </a:rPr>
                        <a:t>.printable.a4</a:t>
                      </a:r>
                    </a:p>
                  </a:txBody>
                  <a:tcPr/>
                </a:tc>
                <a:tc>
                  <a:txBody>
                    <a:bodyPr/>
                    <a:lstStyle/>
                    <a:p>
                      <a:r>
                        <a:rPr lang="en-US" sz="2000" dirty="0">
                          <a:latin typeface="Adobe Clean Light" panose="020B0303020404020204" pitchFamily="34" charset="0"/>
                        </a:rPr>
                        <a:t>html</a:t>
                      </a:r>
                    </a:p>
                  </a:txBody>
                  <a:tcPr/>
                </a:tc>
                <a:tc>
                  <a:txBody>
                    <a:bodyPr/>
                    <a:lstStyle/>
                    <a:p>
                      <a:r>
                        <a:rPr lang="en-US" sz="2000" dirty="0">
                          <a:latin typeface="Adobe Clean Light" panose="020B0303020404020204" pitchFamily="34" charset="0"/>
                        </a:rPr>
                        <a:t>/</a:t>
                      </a:r>
                    </a:p>
                  </a:txBody>
                  <a:tcPr/>
                </a:tc>
                <a:tc>
                  <a:txBody>
                    <a:bodyPr/>
                    <a:lstStyle/>
                    <a:p>
                      <a:r>
                        <a:rPr lang="en-US" sz="2000" dirty="0">
                          <a:latin typeface="Adobe Clean Light" panose="020B0303020404020204" pitchFamily="34" charset="0"/>
                        </a:rPr>
                        <a:t>a/b</a:t>
                      </a:r>
                    </a:p>
                  </a:txBody>
                  <a:tcPr/>
                </a:tc>
                <a:tc>
                  <a:txBody>
                    <a:bodyPr/>
                    <a:lstStyle/>
                    <a:p>
                      <a:r>
                        <a:rPr lang="en-US" sz="2000" dirty="0">
                          <a:latin typeface="Adobe Clean Light" panose="020B0303020404020204" pitchFamily="34" charset="0"/>
                        </a:rPr>
                        <a:t>?</a:t>
                      </a:r>
                    </a:p>
                  </a:txBody>
                  <a:tcPr/>
                </a:tc>
                <a:tc>
                  <a:txBody>
                    <a:bodyPr/>
                    <a:lstStyle/>
                    <a:p>
                      <a:r>
                        <a:rPr lang="en-US" sz="2000" dirty="0">
                          <a:latin typeface="Adobe Clean Light" panose="020B0303020404020204" pitchFamily="34" charset="0"/>
                        </a:rPr>
                        <a:t>X=12</a:t>
                      </a:r>
                    </a:p>
                  </a:txBody>
                  <a:tcPr/>
                </a:tc>
                <a:extLst>
                  <a:ext uri="{0D108BD9-81ED-4DB2-BD59-A6C34878D82A}">
                    <a16:rowId xmlns:a16="http://schemas.microsoft.com/office/drawing/2014/main" val="4061956608"/>
                  </a:ext>
                </a:extLst>
              </a:tr>
            </a:tbl>
          </a:graphicData>
        </a:graphic>
      </p:graphicFrame>
    </p:spTree>
    <p:extLst>
      <p:ext uri="{BB962C8B-B14F-4D97-AF65-F5344CB8AC3E}">
        <p14:creationId xmlns:p14="http://schemas.microsoft.com/office/powerpoint/2010/main" val="18072610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296432"/>
            <a:ext cx="11579385" cy="625475"/>
          </a:xfrm>
        </p:spPr>
        <p:txBody>
          <a:bodyPr/>
          <a:lstStyle/>
          <a:p>
            <a:r>
              <a:rPr lang="en-US" dirty="0"/>
              <a:t>Rendering Scripts</a:t>
            </a:r>
          </a:p>
        </p:txBody>
      </p:sp>
      <p:sp>
        <p:nvSpPr>
          <p:cNvPr id="3" name="Content Placeholder 2"/>
          <p:cNvSpPr>
            <a:spLocks noGrp="1"/>
          </p:cNvSpPr>
          <p:nvPr>
            <p:ph idx="1"/>
          </p:nvPr>
        </p:nvSpPr>
        <p:spPr>
          <a:xfrm>
            <a:off x="320040" y="1073672"/>
            <a:ext cx="11579384" cy="5181600"/>
          </a:xfrm>
        </p:spPr>
        <p:txBody>
          <a:bodyPr/>
          <a:lstStyle/>
          <a:p>
            <a:r>
              <a:rPr lang="en-US" dirty="0"/>
              <a:t>Order of script preference:</a:t>
            </a:r>
          </a:p>
          <a:p>
            <a:pPr lvl="1"/>
            <a:r>
              <a:rPr lang="en-US" dirty="0"/>
              <a:t>selector.ext.html</a:t>
            </a:r>
          </a:p>
          <a:p>
            <a:pPr lvl="1"/>
            <a:r>
              <a:rPr lang="en-US" dirty="0"/>
              <a:t>selector.html</a:t>
            </a:r>
          </a:p>
          <a:p>
            <a:pPr lvl="1"/>
            <a:r>
              <a:rPr lang="en-US" dirty="0"/>
              <a:t>ext.html</a:t>
            </a:r>
          </a:p>
          <a:p>
            <a:pPr lvl="1"/>
            <a:r>
              <a:rPr lang="en-US" dirty="0"/>
              <a:t>default-script.html (name of component)</a:t>
            </a:r>
          </a:p>
          <a:p>
            <a:pPr lvl="1"/>
            <a:r>
              <a:rPr lang="en-US" dirty="0"/>
              <a:t>method.html</a:t>
            </a:r>
          </a:p>
        </p:txBody>
      </p:sp>
      <p:sp>
        <p:nvSpPr>
          <p:cNvPr id="4" name="Slide Number Placeholder 3"/>
          <p:cNvSpPr>
            <a:spLocks noGrp="1"/>
          </p:cNvSpPr>
          <p:nvPr>
            <p:ph type="sldNum" sz="quarter" idx="4294967295"/>
          </p:nvPr>
        </p:nvSpPr>
        <p:spPr>
          <a:xfrm>
            <a:off x="0" y="6565900"/>
            <a:ext cx="1016000" cy="168275"/>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39</a:t>
            </a:fld>
            <a:endParaRPr lang="en-US" dirty="0"/>
          </a:p>
        </p:txBody>
      </p:sp>
    </p:spTree>
    <p:extLst>
      <p:ext uri="{BB962C8B-B14F-4D97-AF65-F5344CB8AC3E}">
        <p14:creationId xmlns:p14="http://schemas.microsoft.com/office/powerpoint/2010/main" val="2171812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72523C-932B-5449-87D4-A55CAD967230}"/>
              </a:ext>
            </a:extLst>
          </p:cNvPr>
          <p:cNvSpPr>
            <a:spLocks noGrp="1"/>
          </p:cNvSpPr>
          <p:nvPr>
            <p:ph type="title"/>
          </p:nvPr>
        </p:nvSpPr>
        <p:spPr/>
        <p:txBody>
          <a:bodyPr/>
          <a:lstStyle/>
          <a:p>
            <a:r>
              <a:rPr lang="en-US" dirty="0"/>
              <a:t>Introducing Your Adobe Digital Learning Services Instructor</a:t>
            </a:r>
          </a:p>
        </p:txBody>
      </p:sp>
      <p:sp>
        <p:nvSpPr>
          <p:cNvPr id="4" name="Content Placeholder 3">
            <a:extLst>
              <a:ext uri="{FF2B5EF4-FFF2-40B4-BE49-F238E27FC236}">
                <a16:creationId xmlns:a16="http://schemas.microsoft.com/office/drawing/2014/main" id="{0EF20CD9-1E0E-7F43-8C71-243D7923231B}"/>
              </a:ext>
            </a:extLst>
          </p:cNvPr>
          <p:cNvSpPr>
            <a:spLocks noGrp="1"/>
          </p:cNvSpPr>
          <p:nvPr>
            <p:ph idx="1"/>
          </p:nvPr>
        </p:nvSpPr>
        <p:spPr/>
        <p:txBody>
          <a:bodyPr/>
          <a:lstStyle/>
          <a:p>
            <a:r>
              <a:rPr lang="en-US" b="1" dirty="0"/>
              <a:t>Instructor Name</a:t>
            </a:r>
            <a:br>
              <a:rPr lang="en-US" dirty="0"/>
            </a:br>
            <a:r>
              <a:rPr lang="en-US" dirty="0"/>
              <a:t>Job Title, Adobe Digital Learning Services</a:t>
            </a:r>
          </a:p>
          <a:p>
            <a:pPr lvl="1"/>
            <a:r>
              <a:rPr lang="en-US" dirty="0"/>
              <a:t>Interesting fact</a:t>
            </a:r>
          </a:p>
          <a:p>
            <a:pPr lvl="1"/>
            <a:r>
              <a:rPr lang="en-US" dirty="0"/>
              <a:t>Your experience with Adobe Marketing Cloud</a:t>
            </a:r>
          </a:p>
          <a:p>
            <a:pPr lvl="1"/>
            <a:r>
              <a:rPr lang="en-US" dirty="0"/>
              <a:t>Something awesome about you</a:t>
            </a:r>
          </a:p>
        </p:txBody>
      </p:sp>
      <p:sp>
        <p:nvSpPr>
          <p:cNvPr id="6" name="Content Placeholder 5">
            <a:extLst>
              <a:ext uri="{FF2B5EF4-FFF2-40B4-BE49-F238E27FC236}">
                <a16:creationId xmlns:a16="http://schemas.microsoft.com/office/drawing/2014/main" id="{07856CC5-306A-4F8A-98DD-7C1E7D7611E8}"/>
              </a:ext>
            </a:extLst>
          </p:cNvPr>
          <p:cNvSpPr>
            <a:spLocks noGrp="1"/>
          </p:cNvSpPr>
          <p:nvPr>
            <p:ph idx="11"/>
          </p:nvPr>
        </p:nvSpPr>
        <p:spPr/>
        <p:txBody>
          <a:bodyPr/>
          <a:lstStyle/>
          <a:p>
            <a:endParaRPr lang="en-US"/>
          </a:p>
        </p:txBody>
      </p:sp>
      <p:sp>
        <p:nvSpPr>
          <p:cNvPr id="7" name="Rectangle 6">
            <a:extLst>
              <a:ext uri="{FF2B5EF4-FFF2-40B4-BE49-F238E27FC236}">
                <a16:creationId xmlns:a16="http://schemas.microsoft.com/office/drawing/2014/main" id="{7376A40F-A5DD-D447-B502-EE75E6743CD0}"/>
              </a:ext>
            </a:extLst>
          </p:cNvPr>
          <p:cNvSpPr/>
          <p:nvPr/>
        </p:nvSpPr>
        <p:spPr>
          <a:xfrm>
            <a:off x="6290945" y="1070624"/>
            <a:ext cx="5340096" cy="51846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dobe Clean"/>
                <a:ea typeface="+mn-ea"/>
                <a:cs typeface="+mn-cs"/>
              </a:rPr>
              <a:t>Fun Photo of You Here</a:t>
            </a:r>
          </a:p>
        </p:txBody>
      </p:sp>
    </p:spTree>
    <p:custDataLst>
      <p:tags r:id="rId1"/>
    </p:custDataLst>
    <p:extLst>
      <p:ext uri="{BB962C8B-B14F-4D97-AF65-F5344CB8AC3E}">
        <p14:creationId xmlns:p14="http://schemas.microsoft.com/office/powerpoint/2010/main" val="37050668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75582E9-0056-3744-8984-C7A0658B6238}"/>
              </a:ext>
            </a:extLst>
          </p:cNvPr>
          <p:cNvGrpSpPr/>
          <p:nvPr/>
        </p:nvGrpSpPr>
        <p:grpSpPr>
          <a:xfrm>
            <a:off x="363969" y="1739973"/>
            <a:ext cx="5902877" cy="2490579"/>
            <a:chOff x="221363" y="1812854"/>
            <a:chExt cx="6343108" cy="2560449"/>
          </a:xfrm>
        </p:grpSpPr>
        <p:pic>
          <p:nvPicPr>
            <p:cNvPr id="3" name="Picture 2" descr="A picture containing person, riding, man, board&#10;&#10;Description automatically generated">
              <a:extLst>
                <a:ext uri="{FF2B5EF4-FFF2-40B4-BE49-F238E27FC236}">
                  <a16:creationId xmlns:a16="http://schemas.microsoft.com/office/drawing/2014/main" id="{164B497C-E95F-CB44-8AB4-B56860F72464}"/>
                </a:ext>
              </a:extLst>
            </p:cNvPr>
            <p:cNvPicPr>
              <a:picLocks noChangeAspect="1"/>
            </p:cNvPicPr>
            <p:nvPr/>
          </p:nvPicPr>
          <p:blipFill>
            <a:blip r:embed="rId3"/>
            <a:stretch>
              <a:fillRect/>
            </a:stretch>
          </p:blipFill>
          <p:spPr>
            <a:xfrm>
              <a:off x="221363" y="1812854"/>
              <a:ext cx="6343108" cy="2560449"/>
            </a:xfrm>
            <a:prstGeom prst="rect">
              <a:avLst/>
            </a:prstGeom>
            <a:ln>
              <a:noFill/>
            </a:ln>
            <a:effectLst>
              <a:outerShdw blurRad="292100" dist="139700" dir="2700000" algn="tl" rotWithShape="0">
                <a:srgbClr val="333333">
                  <a:alpha val="65000"/>
                </a:srgbClr>
              </a:outerShdw>
            </a:effectLst>
          </p:spPr>
        </p:pic>
        <p:sp>
          <p:nvSpPr>
            <p:cNvPr id="26" name="Rectangle 25">
              <a:extLst>
                <a:ext uri="{FF2B5EF4-FFF2-40B4-BE49-F238E27FC236}">
                  <a16:creationId xmlns:a16="http://schemas.microsoft.com/office/drawing/2014/main" id="{5E35D1CB-7786-6A48-9DAE-2B788AEDBB07}"/>
                </a:ext>
              </a:extLst>
            </p:cNvPr>
            <p:cNvSpPr/>
            <p:nvPr/>
          </p:nvSpPr>
          <p:spPr>
            <a:xfrm>
              <a:off x="921570" y="1828443"/>
              <a:ext cx="3232858" cy="2301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Title 4">
            <a:extLst>
              <a:ext uri="{FF2B5EF4-FFF2-40B4-BE49-F238E27FC236}">
                <a16:creationId xmlns:a16="http://schemas.microsoft.com/office/drawing/2014/main" id="{CF736D3C-E2FB-5E45-9AFD-0065B88C3D26}"/>
              </a:ext>
            </a:extLst>
          </p:cNvPr>
          <p:cNvSpPr>
            <a:spLocks noGrp="1"/>
          </p:cNvSpPr>
          <p:nvPr>
            <p:ph type="title"/>
          </p:nvPr>
        </p:nvSpPr>
        <p:spPr>
          <a:xfrm>
            <a:off x="320040" y="296432"/>
            <a:ext cx="11579385" cy="625475"/>
          </a:xfrm>
        </p:spPr>
        <p:txBody>
          <a:bodyPr/>
          <a:lstStyle/>
          <a:p>
            <a:r>
              <a:rPr lang="en-US" dirty="0"/>
              <a:t>Understanding Sling</a:t>
            </a:r>
          </a:p>
        </p:txBody>
      </p:sp>
      <p:sp>
        <p:nvSpPr>
          <p:cNvPr id="41" name="Oval 40">
            <a:extLst>
              <a:ext uri="{FF2B5EF4-FFF2-40B4-BE49-F238E27FC236}">
                <a16:creationId xmlns:a16="http://schemas.microsoft.com/office/drawing/2014/main" id="{DB2E799E-0018-C543-88AC-890C24B519F5}"/>
              </a:ext>
            </a:extLst>
          </p:cNvPr>
          <p:cNvSpPr/>
          <p:nvPr/>
        </p:nvSpPr>
        <p:spPr>
          <a:xfrm>
            <a:off x="4719468" y="4973469"/>
            <a:ext cx="243840" cy="23164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3</a:t>
            </a:r>
          </a:p>
        </p:txBody>
      </p:sp>
      <p:grpSp>
        <p:nvGrpSpPr>
          <p:cNvPr id="72" name="Group 71">
            <a:extLst>
              <a:ext uri="{FF2B5EF4-FFF2-40B4-BE49-F238E27FC236}">
                <a16:creationId xmlns:a16="http://schemas.microsoft.com/office/drawing/2014/main" id="{6C51D4F7-01B9-B449-A98E-C23C50942FD2}"/>
              </a:ext>
            </a:extLst>
          </p:cNvPr>
          <p:cNvGrpSpPr/>
          <p:nvPr/>
        </p:nvGrpSpPr>
        <p:grpSpPr>
          <a:xfrm>
            <a:off x="5422336" y="420786"/>
            <a:ext cx="4959560" cy="3111245"/>
            <a:chOff x="6705204" y="363864"/>
            <a:chExt cx="5246667" cy="3236333"/>
          </a:xfrm>
        </p:grpSpPr>
        <p:pic>
          <p:nvPicPr>
            <p:cNvPr id="71" name="Picture 70" descr="A screenshot of a cell phone&#10;&#10;Description automatically generated">
              <a:extLst>
                <a:ext uri="{FF2B5EF4-FFF2-40B4-BE49-F238E27FC236}">
                  <a16:creationId xmlns:a16="http://schemas.microsoft.com/office/drawing/2014/main" id="{E1D1FA05-61E5-0646-AEE5-673BCCC92930}"/>
                </a:ext>
              </a:extLst>
            </p:cNvPr>
            <p:cNvPicPr>
              <a:picLocks noChangeAspect="1"/>
            </p:cNvPicPr>
            <p:nvPr/>
          </p:nvPicPr>
          <p:blipFill>
            <a:blip r:embed="rId4"/>
            <a:stretch>
              <a:fillRect/>
            </a:stretch>
          </p:blipFill>
          <p:spPr>
            <a:xfrm>
              <a:off x="6705205" y="363865"/>
              <a:ext cx="5246666" cy="3236332"/>
            </a:xfrm>
            <a:prstGeom prst="rect">
              <a:avLst/>
            </a:prstGeom>
            <a:ln>
              <a:noFill/>
            </a:ln>
            <a:effectLst>
              <a:outerShdw blurRad="292100" dist="139700" dir="2700000" algn="tl" rotWithShape="0">
                <a:srgbClr val="333333">
                  <a:alpha val="65000"/>
                </a:srgbClr>
              </a:outerShdw>
            </a:effectLst>
          </p:spPr>
        </p:pic>
        <p:sp>
          <p:nvSpPr>
            <p:cNvPr id="29" name="Rectangle 28">
              <a:extLst>
                <a:ext uri="{FF2B5EF4-FFF2-40B4-BE49-F238E27FC236}">
                  <a16:creationId xmlns:a16="http://schemas.microsoft.com/office/drawing/2014/main" id="{3A22D63D-4550-2C4F-9401-CC89F4452379}"/>
                </a:ext>
              </a:extLst>
            </p:cNvPr>
            <p:cNvSpPr/>
            <p:nvPr/>
          </p:nvSpPr>
          <p:spPr>
            <a:xfrm>
              <a:off x="8852452" y="2210643"/>
              <a:ext cx="3099419" cy="232183"/>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448FF11-A97B-0142-963E-20B59E51C864}"/>
                </a:ext>
              </a:extLst>
            </p:cNvPr>
            <p:cNvSpPr/>
            <p:nvPr/>
          </p:nvSpPr>
          <p:spPr>
            <a:xfrm>
              <a:off x="6705204" y="363864"/>
              <a:ext cx="2147247" cy="197479"/>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5" name="Group 74">
            <a:extLst>
              <a:ext uri="{FF2B5EF4-FFF2-40B4-BE49-F238E27FC236}">
                <a16:creationId xmlns:a16="http://schemas.microsoft.com/office/drawing/2014/main" id="{68196B10-29E0-3746-82D6-6B61E9503CAE}"/>
              </a:ext>
            </a:extLst>
          </p:cNvPr>
          <p:cNvGrpSpPr/>
          <p:nvPr/>
        </p:nvGrpSpPr>
        <p:grpSpPr>
          <a:xfrm>
            <a:off x="6861197" y="2883762"/>
            <a:ext cx="4959560" cy="3364072"/>
            <a:chOff x="6465798" y="2665465"/>
            <a:chExt cx="5497679" cy="3695708"/>
          </a:xfrm>
        </p:grpSpPr>
        <p:pic>
          <p:nvPicPr>
            <p:cNvPr id="74" name="Picture 73" descr="A screenshot of a cell phone&#10;&#10;Description automatically generated">
              <a:extLst>
                <a:ext uri="{FF2B5EF4-FFF2-40B4-BE49-F238E27FC236}">
                  <a16:creationId xmlns:a16="http://schemas.microsoft.com/office/drawing/2014/main" id="{C9C8B844-5A0C-EF4B-BC92-D1D45A0E53C3}"/>
                </a:ext>
              </a:extLst>
            </p:cNvPr>
            <p:cNvPicPr>
              <a:picLocks noChangeAspect="1"/>
            </p:cNvPicPr>
            <p:nvPr/>
          </p:nvPicPr>
          <p:blipFill>
            <a:blip r:embed="rId5"/>
            <a:stretch>
              <a:fillRect/>
            </a:stretch>
          </p:blipFill>
          <p:spPr>
            <a:xfrm>
              <a:off x="6465798" y="2665465"/>
              <a:ext cx="5497679" cy="3695708"/>
            </a:xfrm>
            <a:prstGeom prst="rect">
              <a:avLst/>
            </a:prstGeom>
            <a:ln>
              <a:noFill/>
            </a:ln>
            <a:effectLst>
              <a:outerShdw blurRad="292100" dist="139700" dir="2700000" algn="tl" rotWithShape="0">
                <a:srgbClr val="333333">
                  <a:alpha val="65000"/>
                </a:srgbClr>
              </a:outerShdw>
            </a:effectLst>
          </p:spPr>
        </p:pic>
        <p:sp>
          <p:nvSpPr>
            <p:cNvPr id="17" name="Rectangle 16">
              <a:extLst>
                <a:ext uri="{FF2B5EF4-FFF2-40B4-BE49-F238E27FC236}">
                  <a16:creationId xmlns:a16="http://schemas.microsoft.com/office/drawing/2014/main" id="{F2D90EB2-B7E3-0A41-9AD8-4D6D71994D65}"/>
                </a:ext>
              </a:extLst>
            </p:cNvPr>
            <p:cNvSpPr/>
            <p:nvPr/>
          </p:nvSpPr>
          <p:spPr>
            <a:xfrm>
              <a:off x="6465798" y="2668037"/>
              <a:ext cx="2584380" cy="24622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5" name="Oval 34">
            <a:extLst>
              <a:ext uri="{FF2B5EF4-FFF2-40B4-BE49-F238E27FC236}">
                <a16:creationId xmlns:a16="http://schemas.microsoft.com/office/drawing/2014/main" id="{140F4C35-F7E9-2945-BCD7-27A1CD7A163F}"/>
              </a:ext>
            </a:extLst>
          </p:cNvPr>
          <p:cNvSpPr/>
          <p:nvPr/>
        </p:nvSpPr>
        <p:spPr>
          <a:xfrm>
            <a:off x="10032500" y="2501644"/>
            <a:ext cx="243840" cy="23164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2</a:t>
            </a:r>
          </a:p>
        </p:txBody>
      </p:sp>
      <p:cxnSp>
        <p:nvCxnSpPr>
          <p:cNvPr id="31" name="Straight Connector 30">
            <a:extLst>
              <a:ext uri="{FF2B5EF4-FFF2-40B4-BE49-F238E27FC236}">
                <a16:creationId xmlns:a16="http://schemas.microsoft.com/office/drawing/2014/main" id="{52E8E2F9-42DB-7347-B8CC-26249B1BB4FC}"/>
              </a:ext>
            </a:extLst>
          </p:cNvPr>
          <p:cNvCxnSpPr>
            <a:cxnSpLocks/>
          </p:cNvCxnSpPr>
          <p:nvPr/>
        </p:nvCxnSpPr>
        <p:spPr>
          <a:xfrm flipH="1">
            <a:off x="8026906" y="2419394"/>
            <a:ext cx="1808849" cy="3513055"/>
          </a:xfrm>
          <a:prstGeom prst="line">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C4058EB-A38F-BD43-8724-2A57605BBF37}"/>
              </a:ext>
            </a:extLst>
          </p:cNvPr>
          <p:cNvCxnSpPr>
            <a:cxnSpLocks/>
          </p:cNvCxnSpPr>
          <p:nvPr/>
        </p:nvCxnSpPr>
        <p:spPr>
          <a:xfrm flipH="1" flipV="1">
            <a:off x="3180523" y="3760643"/>
            <a:ext cx="4271559" cy="2171806"/>
          </a:xfrm>
          <a:prstGeom prst="line">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CA2DDCE-711C-BE42-B438-45A43BB4A33D}"/>
              </a:ext>
            </a:extLst>
          </p:cNvPr>
          <p:cNvCxnSpPr>
            <a:cxnSpLocks/>
            <a:stCxn id="26" idx="3"/>
          </p:cNvCxnSpPr>
          <p:nvPr/>
        </p:nvCxnSpPr>
        <p:spPr>
          <a:xfrm>
            <a:off x="4024068" y="1867082"/>
            <a:ext cx="1959465" cy="1260880"/>
          </a:xfrm>
          <a:prstGeom prst="line">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AEFCABFB-1FAF-7449-8205-229C108F5FAF}"/>
              </a:ext>
            </a:extLst>
          </p:cNvPr>
          <p:cNvSpPr/>
          <p:nvPr/>
        </p:nvSpPr>
        <p:spPr>
          <a:xfrm>
            <a:off x="4242017" y="1695286"/>
            <a:ext cx="243840" cy="23164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a:t>
            </a:r>
          </a:p>
        </p:txBody>
      </p:sp>
      <p:cxnSp>
        <p:nvCxnSpPr>
          <p:cNvPr id="22" name="Straight Connector 21">
            <a:extLst>
              <a:ext uri="{FF2B5EF4-FFF2-40B4-BE49-F238E27FC236}">
                <a16:creationId xmlns:a16="http://schemas.microsoft.com/office/drawing/2014/main" id="{50CD3B8C-17A5-C743-8D23-EFEB01D186EF}"/>
              </a:ext>
            </a:extLst>
          </p:cNvPr>
          <p:cNvCxnSpPr>
            <a:cxnSpLocks/>
            <a:stCxn id="26" idx="3"/>
            <a:endCxn id="20" idx="1"/>
          </p:cNvCxnSpPr>
          <p:nvPr/>
        </p:nvCxnSpPr>
        <p:spPr>
          <a:xfrm flipV="1">
            <a:off x="4024068" y="515709"/>
            <a:ext cx="1398268" cy="1351373"/>
          </a:xfrm>
          <a:prstGeom prst="line">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91107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6085FD-9FD7-B148-A582-A6175B8136B0}"/>
              </a:ext>
            </a:extLst>
          </p:cNvPr>
          <p:cNvSpPr>
            <a:spLocks noGrp="1"/>
          </p:cNvSpPr>
          <p:nvPr>
            <p:ph sz="quarter" idx="13"/>
          </p:nvPr>
        </p:nvSpPr>
        <p:spPr>
          <a:xfrm>
            <a:off x="794580" y="3611621"/>
            <a:ext cx="7892219" cy="1394267"/>
          </a:xfrm>
        </p:spPr>
        <p:txBody>
          <a:bodyPr/>
          <a:lstStyle/>
          <a:p>
            <a:r>
              <a:rPr lang="en-US" dirty="0"/>
              <a:t>Application Services</a:t>
            </a:r>
          </a:p>
        </p:txBody>
      </p:sp>
    </p:spTree>
    <p:extLst>
      <p:ext uri="{BB962C8B-B14F-4D97-AF65-F5344CB8AC3E}">
        <p14:creationId xmlns:p14="http://schemas.microsoft.com/office/powerpoint/2010/main" val="361403536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 y="1073672"/>
            <a:ext cx="11579384" cy="5181600"/>
          </a:xfrm>
        </p:spPr>
        <p:txBody>
          <a:bodyPr>
            <a:normAutofit/>
          </a:bodyPr>
          <a:lstStyle/>
          <a:p>
            <a:r>
              <a:rPr lang="en-US" dirty="0"/>
              <a:t>Serialized background transfer of data between AEM instances</a:t>
            </a:r>
          </a:p>
          <a:p>
            <a:pPr lvl="1"/>
            <a:r>
              <a:rPr lang="en-US" dirty="0"/>
              <a:t>Tight integration between replication agent and target publish instance</a:t>
            </a:r>
          </a:p>
          <a:p>
            <a:r>
              <a:rPr lang="en-US" dirty="0"/>
              <a:t>Based on Sling jobs</a:t>
            </a:r>
          </a:p>
          <a:p>
            <a:r>
              <a:rPr lang="en-US" dirty="0"/>
              <a:t>Multiple agents run independently</a:t>
            </a:r>
          </a:p>
          <a:p>
            <a:r>
              <a:rPr lang="en-US" dirty="0"/>
              <a:t>Tight integration into authoring UI (replication status)</a:t>
            </a:r>
          </a:p>
          <a:p>
            <a:endParaRPr lang="en-US" dirty="0"/>
          </a:p>
          <a:p>
            <a:endParaRPr lang="en-US" dirty="0"/>
          </a:p>
          <a:p>
            <a:endParaRPr lang="en-US" dirty="0"/>
          </a:p>
        </p:txBody>
      </p:sp>
      <p:sp>
        <p:nvSpPr>
          <p:cNvPr id="2" name="Title 1"/>
          <p:cNvSpPr>
            <a:spLocks noGrp="1"/>
          </p:cNvSpPr>
          <p:nvPr>
            <p:ph type="title"/>
          </p:nvPr>
        </p:nvSpPr>
        <p:spPr>
          <a:xfrm>
            <a:off x="320040" y="296432"/>
            <a:ext cx="11579385" cy="625475"/>
          </a:xfrm>
        </p:spPr>
        <p:txBody>
          <a:bodyPr>
            <a:noAutofit/>
          </a:bodyPr>
          <a:lstStyle/>
          <a:p>
            <a:r>
              <a:rPr lang="en-US" dirty="0"/>
              <a:t>AEM 6+ Replication Overview</a:t>
            </a:r>
          </a:p>
        </p:txBody>
      </p:sp>
      <p:cxnSp>
        <p:nvCxnSpPr>
          <p:cNvPr id="24" name="Straight Arrow Connector 23">
            <a:extLst>
              <a:ext uri="{FF2B5EF4-FFF2-40B4-BE49-F238E27FC236}">
                <a16:creationId xmlns:a16="http://schemas.microsoft.com/office/drawing/2014/main" id="{044E0A95-EA50-494A-B2BE-77B441048DE4}"/>
              </a:ext>
            </a:extLst>
          </p:cNvPr>
          <p:cNvCxnSpPr>
            <a:cxnSpLocks/>
            <a:stCxn id="47" idx="3"/>
          </p:cNvCxnSpPr>
          <p:nvPr/>
        </p:nvCxnSpPr>
        <p:spPr>
          <a:xfrm flipV="1">
            <a:off x="7302678" y="4264725"/>
            <a:ext cx="1832521" cy="466679"/>
          </a:xfrm>
          <a:prstGeom prst="straightConnector1">
            <a:avLst/>
          </a:prstGeom>
          <a:ln w="31750">
            <a:tailEnd type="stealth"/>
          </a:ln>
        </p:spPr>
        <p:style>
          <a:lnRef idx="2">
            <a:schemeClr val="dk1"/>
          </a:lnRef>
          <a:fillRef idx="0">
            <a:schemeClr val="dk1"/>
          </a:fillRef>
          <a:effectRef idx="1">
            <a:schemeClr val="dk1"/>
          </a:effectRef>
          <a:fontRef idx="minor">
            <a:schemeClr val="tx1"/>
          </a:fontRef>
        </p:style>
      </p:cxnSp>
      <p:grpSp>
        <p:nvGrpSpPr>
          <p:cNvPr id="89" name="Group 88">
            <a:extLst>
              <a:ext uri="{FF2B5EF4-FFF2-40B4-BE49-F238E27FC236}">
                <a16:creationId xmlns:a16="http://schemas.microsoft.com/office/drawing/2014/main" id="{A6C4ADF5-95FA-6646-97C1-E3E568F8E656}"/>
              </a:ext>
            </a:extLst>
          </p:cNvPr>
          <p:cNvGrpSpPr/>
          <p:nvPr/>
        </p:nvGrpSpPr>
        <p:grpSpPr>
          <a:xfrm>
            <a:off x="5059618" y="3868380"/>
            <a:ext cx="2347022" cy="1847510"/>
            <a:chOff x="807658" y="3374645"/>
            <a:chExt cx="3209374" cy="2793405"/>
          </a:xfrm>
        </p:grpSpPr>
        <p:sp>
          <p:nvSpPr>
            <p:cNvPr id="4" name="Rounded Rectangle 100">
              <a:extLst>
                <a:ext uri="{FF2B5EF4-FFF2-40B4-BE49-F238E27FC236}">
                  <a16:creationId xmlns:a16="http://schemas.microsoft.com/office/drawing/2014/main" id="{48C79728-49EF-2344-A7A4-3774F2BD0B8D}"/>
                </a:ext>
              </a:extLst>
            </p:cNvPr>
            <p:cNvSpPr/>
            <p:nvPr/>
          </p:nvSpPr>
          <p:spPr>
            <a:xfrm>
              <a:off x="807658" y="3374645"/>
              <a:ext cx="3209374" cy="2793405"/>
            </a:xfrm>
            <a:prstGeom prst="roundRect">
              <a:avLst>
                <a:gd name="adj" fmla="val 4141"/>
              </a:avLst>
            </a:prstGeom>
            <a:solidFill>
              <a:schemeClr val="tx1">
                <a:alpha val="21000"/>
              </a:schemeClr>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152808" tIns="91689" rIns="108666" bIns="54333" rtlCol="0" anchor="t" anchorCtr="0"/>
            <a:lstStyle/>
            <a:p>
              <a:pPr algn="l"/>
              <a:endParaRPr lang="en-US" sz="2999" dirty="0">
                <a:latin typeface="Adobe Clean Light"/>
                <a:cs typeface="Adobe Clean Light"/>
              </a:endParaRPr>
            </a:p>
          </p:txBody>
        </p:sp>
        <p:sp>
          <p:nvSpPr>
            <p:cNvPr id="44" name="AutoShape 18">
              <a:extLst>
                <a:ext uri="{FF2B5EF4-FFF2-40B4-BE49-F238E27FC236}">
                  <a16:creationId xmlns:a16="http://schemas.microsoft.com/office/drawing/2014/main" id="{55BE361C-F3ED-AC48-94BA-E43A772F170E}"/>
                </a:ext>
              </a:extLst>
            </p:cNvPr>
            <p:cNvSpPr>
              <a:spLocks/>
            </p:cNvSpPr>
            <p:nvPr/>
          </p:nvSpPr>
          <p:spPr bwMode="auto">
            <a:xfrm>
              <a:off x="927409" y="3495382"/>
              <a:ext cx="2720657" cy="2429516"/>
            </a:xfrm>
            <a:prstGeom prst="roundRect">
              <a:avLst>
                <a:gd name="adj" fmla="val 3792"/>
              </a:avLst>
            </a:prstGeom>
            <a:solidFill>
              <a:schemeClr val="accent5">
                <a:lumMod val="75000"/>
              </a:schemeClr>
            </a:solidFill>
            <a:ln>
              <a:noFill/>
            </a:ln>
            <a:effectLst>
              <a:outerShdw blurRad="63500" algn="ctr" rotWithShape="0">
                <a:schemeClr val="tx1">
                  <a:alpha val="75000"/>
                </a:schemeClr>
              </a:outerShdw>
            </a:effectLst>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nchor="ctr"/>
            <a:lstStyle/>
            <a:p>
              <a:pPr defTabSz="1086800">
                <a:lnSpc>
                  <a:spcPct val="80000"/>
                </a:lnSpc>
              </a:pPr>
              <a:br>
                <a:rPr lang="en-US" sz="3199" dirty="0">
                  <a:solidFill>
                    <a:srgbClr val="F6FAFF"/>
                  </a:solidFill>
                  <a:latin typeface="Adobe Clean"/>
                  <a:ea typeface="ヒラギノ角ゴ ProN W6" charset="0"/>
                  <a:cs typeface="Adobe Clean"/>
                  <a:sym typeface="Adobe Clean Bold" charset="0"/>
                </a:rPr>
              </a:br>
              <a:endParaRPr lang="en-US" sz="3199" dirty="0">
                <a:solidFill>
                  <a:srgbClr val="F6FAFF"/>
                </a:solidFill>
                <a:latin typeface="Adobe Clean"/>
                <a:ea typeface="ヒラギノ角ゴ ProN W6" charset="0"/>
                <a:cs typeface="Adobe Clean"/>
                <a:sym typeface="Adobe Clean Bold" charset="0"/>
              </a:endParaRPr>
            </a:p>
          </p:txBody>
        </p:sp>
        <p:sp>
          <p:nvSpPr>
            <p:cNvPr id="45" name="Rectangle 22">
              <a:extLst>
                <a:ext uri="{FF2B5EF4-FFF2-40B4-BE49-F238E27FC236}">
                  <a16:creationId xmlns:a16="http://schemas.microsoft.com/office/drawing/2014/main" id="{491EE313-42A9-BB49-ADE3-10F1E651CFB3}"/>
                </a:ext>
              </a:extLst>
            </p:cNvPr>
            <p:cNvSpPr>
              <a:spLocks/>
            </p:cNvSpPr>
            <p:nvPr/>
          </p:nvSpPr>
          <p:spPr bwMode="auto">
            <a:xfrm>
              <a:off x="2172474" y="3887927"/>
              <a:ext cx="1310709" cy="3105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defTabSz="1086800">
                <a:lnSpc>
                  <a:spcPct val="80000"/>
                </a:lnSpc>
              </a:pPr>
              <a:r>
                <a:rPr lang="en-US" sz="2399" dirty="0">
                  <a:solidFill>
                    <a:srgbClr val="F6FAFF"/>
                  </a:solidFill>
                  <a:latin typeface="Adobe Clean Light"/>
                  <a:ea typeface="ＭＳ Ｐゴシック" charset="0"/>
                  <a:cs typeface="Adobe Clean Light"/>
                  <a:sym typeface="Adobe Clean Bold" charset="0"/>
                </a:rPr>
                <a:t>Author</a:t>
              </a:r>
            </a:p>
          </p:txBody>
        </p:sp>
        <p:grpSp>
          <p:nvGrpSpPr>
            <p:cNvPr id="46" name="Group 45">
              <a:extLst>
                <a:ext uri="{FF2B5EF4-FFF2-40B4-BE49-F238E27FC236}">
                  <a16:creationId xmlns:a16="http://schemas.microsoft.com/office/drawing/2014/main" id="{449A0EFF-B651-794F-A3D5-CD8187AF76BB}"/>
                </a:ext>
              </a:extLst>
            </p:cNvPr>
            <p:cNvGrpSpPr/>
            <p:nvPr/>
          </p:nvGrpSpPr>
          <p:grpSpPr>
            <a:xfrm>
              <a:off x="2831208" y="4427096"/>
              <a:ext cx="1043665" cy="801824"/>
              <a:chOff x="3581400" y="1892300"/>
              <a:chExt cx="1282700" cy="1028700"/>
            </a:xfrm>
          </p:grpSpPr>
          <p:sp>
            <p:nvSpPr>
              <p:cNvPr id="47" name="Rectangle 46">
                <a:extLst>
                  <a:ext uri="{FF2B5EF4-FFF2-40B4-BE49-F238E27FC236}">
                    <a16:creationId xmlns:a16="http://schemas.microsoft.com/office/drawing/2014/main" id="{BC2659C1-4B22-C745-BB15-6426F4B43CE8}"/>
                  </a:ext>
                </a:extLst>
              </p:cNvPr>
              <p:cNvSpPr/>
              <p:nvPr/>
            </p:nvSpPr>
            <p:spPr>
              <a:xfrm>
                <a:off x="3581400" y="1892300"/>
                <a:ext cx="1282700" cy="647700"/>
              </a:xfrm>
              <a:prstGeom prst="rect">
                <a:avLst/>
              </a:prstGeom>
              <a:solidFill>
                <a:schemeClr val="accent2">
                  <a:lumMod val="20000"/>
                  <a:lumOff val="80000"/>
                </a:schemeClr>
              </a:solidFill>
              <a:ln>
                <a:solidFill>
                  <a:srgbClr val="005272"/>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900" dirty="0" err="1"/>
                  <a:t>ReplicationAgent</a:t>
                </a:r>
                <a:endParaRPr lang="en-US" sz="900" dirty="0"/>
              </a:p>
            </p:txBody>
          </p:sp>
          <p:sp>
            <p:nvSpPr>
              <p:cNvPr id="48" name="Rectangle 47">
                <a:extLst>
                  <a:ext uri="{FF2B5EF4-FFF2-40B4-BE49-F238E27FC236}">
                    <a16:creationId xmlns:a16="http://schemas.microsoft.com/office/drawing/2014/main" id="{50904AED-6E7D-E349-96D3-2390636D3456}"/>
                  </a:ext>
                </a:extLst>
              </p:cNvPr>
              <p:cNvSpPr/>
              <p:nvPr/>
            </p:nvSpPr>
            <p:spPr>
              <a:xfrm>
                <a:off x="3581400" y="2540000"/>
                <a:ext cx="1282700" cy="381000"/>
              </a:xfrm>
              <a:prstGeom prst="rect">
                <a:avLst/>
              </a:prstGeom>
              <a:solidFill>
                <a:srgbClr val="C7EFFF"/>
              </a:solidFill>
              <a:ln>
                <a:solidFill>
                  <a:srgbClr val="005272"/>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t>Queue</a:t>
                </a:r>
              </a:p>
            </p:txBody>
          </p:sp>
        </p:grpSp>
        <p:sp>
          <p:nvSpPr>
            <p:cNvPr id="49" name="Right Arrow 96">
              <a:extLst>
                <a:ext uri="{FF2B5EF4-FFF2-40B4-BE49-F238E27FC236}">
                  <a16:creationId xmlns:a16="http://schemas.microsoft.com/office/drawing/2014/main" id="{342A8204-AEF5-7543-97D2-0BAC3577427D}"/>
                </a:ext>
              </a:extLst>
            </p:cNvPr>
            <p:cNvSpPr/>
            <p:nvPr/>
          </p:nvSpPr>
          <p:spPr>
            <a:xfrm>
              <a:off x="1914919" y="4471804"/>
              <a:ext cx="868794" cy="571351"/>
            </a:xfrm>
            <a:prstGeom prst="rightArrow">
              <a:avLst/>
            </a:prstGeom>
            <a:solidFill>
              <a:srgbClr val="005272"/>
            </a:solidFill>
            <a:ln>
              <a:noFill/>
            </a:ln>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900" dirty="0">
                  <a:solidFill>
                    <a:srgbClr val="FFFFFF"/>
                  </a:solidFill>
                </a:rPr>
                <a:t>Publish</a:t>
              </a:r>
            </a:p>
          </p:txBody>
        </p:sp>
        <p:pic>
          <p:nvPicPr>
            <p:cNvPr id="50" name="Picture 49">
              <a:extLst>
                <a:ext uri="{FF2B5EF4-FFF2-40B4-BE49-F238E27FC236}">
                  <a16:creationId xmlns:a16="http://schemas.microsoft.com/office/drawing/2014/main" id="{E4F74290-4AB3-3245-9C35-FFBADD657C57}"/>
                </a:ext>
              </a:extLst>
            </p:cNvPr>
            <p:cNvPicPr>
              <a:picLocks noChangeAspect="1"/>
            </p:cNvPicPr>
            <p:nvPr/>
          </p:nvPicPr>
          <p:blipFill>
            <a:blip r:embed="rId2"/>
            <a:stretch>
              <a:fillRect/>
            </a:stretch>
          </p:blipFill>
          <p:spPr>
            <a:xfrm rot="21250429">
              <a:off x="1164506" y="4567650"/>
              <a:ext cx="687389" cy="856746"/>
            </a:xfrm>
            <a:prstGeom prst="rect">
              <a:avLst/>
            </a:prstGeom>
          </p:spPr>
        </p:pic>
        <p:sp>
          <p:nvSpPr>
            <p:cNvPr id="51" name="TextBox 50">
              <a:extLst>
                <a:ext uri="{FF2B5EF4-FFF2-40B4-BE49-F238E27FC236}">
                  <a16:creationId xmlns:a16="http://schemas.microsoft.com/office/drawing/2014/main" id="{8FAA7B6E-8DBF-CC44-9B6A-362E27A8C774}"/>
                </a:ext>
              </a:extLst>
            </p:cNvPr>
            <p:cNvSpPr txBox="1"/>
            <p:nvPr/>
          </p:nvSpPr>
          <p:spPr>
            <a:xfrm rot="21061344">
              <a:off x="1072036" y="4295945"/>
              <a:ext cx="763250" cy="349014"/>
            </a:xfrm>
            <a:prstGeom prst="rect">
              <a:avLst/>
            </a:prstGeom>
            <a:noFill/>
          </p:spPr>
          <p:txBody>
            <a:bodyPr wrap="none" rtlCol="0">
              <a:spAutoFit/>
            </a:bodyPr>
            <a:lstStyle/>
            <a:p>
              <a:r>
                <a:rPr lang="en-US" sz="900" dirty="0">
                  <a:solidFill>
                    <a:schemeClr val="bg2">
                      <a:lumMod val="25000"/>
                    </a:schemeClr>
                  </a:solidFill>
                </a:rPr>
                <a:t>Content</a:t>
              </a:r>
            </a:p>
          </p:txBody>
        </p:sp>
        <p:pic>
          <p:nvPicPr>
            <p:cNvPr id="52" name="Picture 51" descr="mc_experiencemanager_64.png">
              <a:extLst>
                <a:ext uri="{FF2B5EF4-FFF2-40B4-BE49-F238E27FC236}">
                  <a16:creationId xmlns:a16="http://schemas.microsoft.com/office/drawing/2014/main" id="{8DFE928B-478A-5747-BAA6-794B5E9934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1310" y="3573731"/>
              <a:ext cx="614466" cy="634835"/>
            </a:xfrm>
            <a:prstGeom prst="rect">
              <a:avLst/>
            </a:prstGeom>
          </p:spPr>
        </p:pic>
        <p:sp>
          <p:nvSpPr>
            <p:cNvPr id="53" name="Rectangle 22">
              <a:extLst>
                <a:ext uri="{FF2B5EF4-FFF2-40B4-BE49-F238E27FC236}">
                  <a16:creationId xmlns:a16="http://schemas.microsoft.com/office/drawing/2014/main" id="{D06255B0-2377-9C46-A6EB-7F30E1D7BEA4}"/>
                </a:ext>
              </a:extLst>
            </p:cNvPr>
            <p:cNvSpPr>
              <a:spLocks/>
            </p:cNvSpPr>
            <p:nvPr/>
          </p:nvSpPr>
          <p:spPr bwMode="auto">
            <a:xfrm>
              <a:off x="1597824" y="5637096"/>
              <a:ext cx="1380035" cy="2878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ctr" defTabSz="1086800">
                <a:lnSpc>
                  <a:spcPct val="80000"/>
                </a:lnSpc>
              </a:pPr>
              <a:r>
                <a:rPr lang="en-US" sz="1799" dirty="0">
                  <a:solidFill>
                    <a:srgbClr val="F6FAFF"/>
                  </a:solidFill>
                  <a:latin typeface="Adobe Clean"/>
                  <a:ea typeface="ＭＳ Ｐゴシック" charset="0"/>
                  <a:cs typeface="Adobe Clean"/>
                  <a:sym typeface="Adobe Clean Bold" charset="0"/>
                </a:rPr>
                <a:t>JCR</a:t>
              </a:r>
            </a:p>
          </p:txBody>
        </p:sp>
        <p:sp>
          <p:nvSpPr>
            <p:cNvPr id="54" name="Line 19">
              <a:extLst>
                <a:ext uri="{FF2B5EF4-FFF2-40B4-BE49-F238E27FC236}">
                  <a16:creationId xmlns:a16="http://schemas.microsoft.com/office/drawing/2014/main" id="{8FDE4030-0DAB-1344-B6C7-FA41D014070C}"/>
                </a:ext>
              </a:extLst>
            </p:cNvPr>
            <p:cNvSpPr>
              <a:spLocks noChangeShapeType="1"/>
            </p:cNvSpPr>
            <p:nvPr/>
          </p:nvSpPr>
          <p:spPr bwMode="auto">
            <a:xfrm rot="10800000" flipH="1">
              <a:off x="1025712" y="5531673"/>
              <a:ext cx="2422976" cy="1692"/>
            </a:xfrm>
            <a:prstGeom prst="line">
              <a:avLst/>
            </a:prstGeom>
            <a:noFill/>
            <a:ln w="127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defTabSz="1086800"/>
              <a:endParaRPr lang="en-US" sz="2199" dirty="0">
                <a:latin typeface="Adobe Clean"/>
                <a:cs typeface="Adobe Clean"/>
              </a:endParaRPr>
            </a:p>
          </p:txBody>
        </p:sp>
      </p:grpSp>
      <p:grpSp>
        <p:nvGrpSpPr>
          <p:cNvPr id="79" name="Group 78">
            <a:extLst>
              <a:ext uri="{FF2B5EF4-FFF2-40B4-BE49-F238E27FC236}">
                <a16:creationId xmlns:a16="http://schemas.microsoft.com/office/drawing/2014/main" id="{E0AEF1CC-5461-C84E-92E0-BB0E444D57B1}"/>
              </a:ext>
            </a:extLst>
          </p:cNvPr>
          <p:cNvGrpSpPr/>
          <p:nvPr/>
        </p:nvGrpSpPr>
        <p:grpSpPr>
          <a:xfrm>
            <a:off x="9263380" y="4801201"/>
            <a:ext cx="1571148" cy="1238933"/>
            <a:chOff x="5290849" y="3799570"/>
            <a:chExt cx="1715741" cy="1759903"/>
          </a:xfrm>
        </p:grpSpPr>
        <p:sp>
          <p:nvSpPr>
            <p:cNvPr id="60" name="Rounded Rectangle 136">
              <a:extLst>
                <a:ext uri="{FF2B5EF4-FFF2-40B4-BE49-F238E27FC236}">
                  <a16:creationId xmlns:a16="http://schemas.microsoft.com/office/drawing/2014/main" id="{5BB2DB02-8D72-8748-BC04-3C68D17408D1}"/>
                </a:ext>
              </a:extLst>
            </p:cNvPr>
            <p:cNvSpPr/>
            <p:nvPr/>
          </p:nvSpPr>
          <p:spPr>
            <a:xfrm>
              <a:off x="5290849" y="3799570"/>
              <a:ext cx="1715741" cy="1759903"/>
            </a:xfrm>
            <a:prstGeom prst="roundRect">
              <a:avLst>
                <a:gd name="adj" fmla="val 4141"/>
              </a:avLst>
            </a:prstGeom>
            <a:solidFill>
              <a:schemeClr val="tx1">
                <a:alpha val="21000"/>
              </a:schemeClr>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152808" tIns="91689" rIns="108666" bIns="54333" rtlCol="0" anchor="t" anchorCtr="0"/>
            <a:lstStyle/>
            <a:p>
              <a:pPr algn="l"/>
              <a:endParaRPr lang="en-US" sz="2999" dirty="0">
                <a:latin typeface="Adobe Clean Light"/>
                <a:cs typeface="Adobe Clean Light"/>
              </a:endParaRPr>
            </a:p>
          </p:txBody>
        </p:sp>
        <p:grpSp>
          <p:nvGrpSpPr>
            <p:cNvPr id="72" name="Group 71">
              <a:extLst>
                <a:ext uri="{FF2B5EF4-FFF2-40B4-BE49-F238E27FC236}">
                  <a16:creationId xmlns:a16="http://schemas.microsoft.com/office/drawing/2014/main" id="{38AB3418-CD85-0C4B-8170-D8D48A44FE64}"/>
                </a:ext>
              </a:extLst>
            </p:cNvPr>
            <p:cNvGrpSpPr/>
            <p:nvPr/>
          </p:nvGrpSpPr>
          <p:grpSpPr>
            <a:xfrm>
              <a:off x="5435443" y="3988877"/>
              <a:ext cx="1388486" cy="1428486"/>
              <a:chOff x="1942936" y="1594108"/>
              <a:chExt cx="1434886" cy="1428858"/>
            </a:xfrm>
          </p:grpSpPr>
          <p:grpSp>
            <p:nvGrpSpPr>
              <p:cNvPr id="73" name="Group 23">
                <a:extLst>
                  <a:ext uri="{FF2B5EF4-FFF2-40B4-BE49-F238E27FC236}">
                    <a16:creationId xmlns:a16="http://schemas.microsoft.com/office/drawing/2014/main" id="{A23F03DB-0B92-5A4A-B6AA-E3EA0AE70C63}"/>
                  </a:ext>
                </a:extLst>
              </p:cNvPr>
              <p:cNvGrpSpPr>
                <a:grpSpLocks/>
              </p:cNvGrpSpPr>
              <p:nvPr/>
            </p:nvGrpSpPr>
            <p:grpSpPr bwMode="auto">
              <a:xfrm>
                <a:off x="1942936" y="1594108"/>
                <a:ext cx="1434886" cy="1428858"/>
                <a:chOff x="0" y="0"/>
                <a:chExt cx="1150" cy="1494"/>
              </a:xfrm>
            </p:grpSpPr>
            <p:sp>
              <p:nvSpPr>
                <p:cNvPr id="76" name="AutoShape 18">
                  <a:extLst>
                    <a:ext uri="{FF2B5EF4-FFF2-40B4-BE49-F238E27FC236}">
                      <a16:creationId xmlns:a16="http://schemas.microsoft.com/office/drawing/2014/main" id="{FBF58515-6DB0-0847-8348-52158760BB27}"/>
                    </a:ext>
                  </a:extLst>
                </p:cNvPr>
                <p:cNvSpPr>
                  <a:spLocks/>
                </p:cNvSpPr>
                <p:nvPr/>
              </p:nvSpPr>
              <p:spPr bwMode="auto">
                <a:xfrm>
                  <a:off x="0" y="0"/>
                  <a:ext cx="1150" cy="1476"/>
                </a:xfrm>
                <a:prstGeom prst="roundRect">
                  <a:avLst>
                    <a:gd name="adj" fmla="val 3792"/>
                  </a:avLst>
                </a:prstGeom>
                <a:solidFill>
                  <a:schemeClr val="accent5">
                    <a:lumMod val="75000"/>
                  </a:schemeClr>
                </a:solidFill>
                <a:ln>
                  <a:noFill/>
                </a:ln>
                <a:effectLst>
                  <a:outerShdw blurRad="63500" algn="ctr" rotWithShape="0">
                    <a:schemeClr val="tx1">
                      <a:alpha val="75000"/>
                    </a:schemeClr>
                  </a:outerShdw>
                </a:effectLst>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nchor="ctr"/>
                <a:lstStyle/>
                <a:p>
                  <a:pPr defTabSz="1086800">
                    <a:lnSpc>
                      <a:spcPct val="80000"/>
                    </a:lnSpc>
                  </a:pPr>
                  <a:br>
                    <a:rPr lang="en-US" sz="3199" dirty="0">
                      <a:solidFill>
                        <a:srgbClr val="F6FAFF"/>
                      </a:solidFill>
                      <a:latin typeface="Adobe Clean"/>
                      <a:ea typeface="ヒラギノ角ゴ ProN W6" charset="0"/>
                      <a:cs typeface="Adobe Clean"/>
                      <a:sym typeface="Adobe Clean Bold" charset="0"/>
                    </a:rPr>
                  </a:br>
                  <a:endParaRPr lang="en-US" sz="3199" dirty="0">
                    <a:solidFill>
                      <a:srgbClr val="F6FAFF"/>
                    </a:solidFill>
                    <a:latin typeface="Adobe Clean"/>
                    <a:ea typeface="ヒラギノ角ゴ ProN W6" charset="0"/>
                    <a:cs typeface="Adobe Clean"/>
                    <a:sym typeface="Adobe Clean Bold" charset="0"/>
                  </a:endParaRPr>
                </a:p>
              </p:txBody>
            </p:sp>
            <p:sp>
              <p:nvSpPr>
                <p:cNvPr id="77" name="Line 19">
                  <a:extLst>
                    <a:ext uri="{FF2B5EF4-FFF2-40B4-BE49-F238E27FC236}">
                      <a16:creationId xmlns:a16="http://schemas.microsoft.com/office/drawing/2014/main" id="{DAD492B6-0E89-5748-813F-AFE3158A23E7}"/>
                    </a:ext>
                  </a:extLst>
                </p:cNvPr>
                <p:cNvSpPr>
                  <a:spLocks noChangeShapeType="1"/>
                </p:cNvSpPr>
                <p:nvPr/>
              </p:nvSpPr>
              <p:spPr bwMode="auto">
                <a:xfrm rot="10800000" flipH="1">
                  <a:off x="161" y="1073"/>
                  <a:ext cx="835" cy="0"/>
                </a:xfrm>
                <a:prstGeom prst="line">
                  <a:avLst/>
                </a:prstGeom>
                <a:noFill/>
                <a:ln w="127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defTabSz="1086800"/>
                  <a:endParaRPr lang="en-US" sz="2199" dirty="0">
                    <a:latin typeface="Adobe Clean"/>
                    <a:cs typeface="Adobe Clean"/>
                  </a:endParaRPr>
                </a:p>
              </p:txBody>
            </p:sp>
            <p:sp>
              <p:nvSpPr>
                <p:cNvPr id="78" name="Rectangle 22">
                  <a:extLst>
                    <a:ext uri="{FF2B5EF4-FFF2-40B4-BE49-F238E27FC236}">
                      <a16:creationId xmlns:a16="http://schemas.microsoft.com/office/drawing/2014/main" id="{A7CD3600-FF38-5C46-9829-2B68BB09C42B}"/>
                    </a:ext>
                  </a:extLst>
                </p:cNvPr>
                <p:cNvSpPr>
                  <a:spLocks/>
                </p:cNvSpPr>
                <p:nvPr/>
              </p:nvSpPr>
              <p:spPr bwMode="auto">
                <a:xfrm>
                  <a:off x="7" y="1193"/>
                  <a:ext cx="1143" cy="3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ctr" defTabSz="1086800">
                    <a:lnSpc>
                      <a:spcPct val="80000"/>
                    </a:lnSpc>
                  </a:pPr>
                  <a:r>
                    <a:rPr lang="en-US" sz="1799" dirty="0">
                      <a:solidFill>
                        <a:srgbClr val="F6FAFF"/>
                      </a:solidFill>
                      <a:latin typeface="Adobe Clean"/>
                      <a:ea typeface="ＭＳ Ｐゴシック" charset="0"/>
                      <a:cs typeface="Adobe Clean"/>
                      <a:sym typeface="Adobe Clean Bold" charset="0"/>
                    </a:rPr>
                    <a:t>JCR</a:t>
                  </a:r>
                </a:p>
              </p:txBody>
            </p:sp>
          </p:grpSp>
          <p:pic>
            <p:nvPicPr>
              <p:cNvPr id="74" name="Picture 73" descr="mc_experiencemanager_64.png">
                <a:extLst>
                  <a:ext uri="{FF2B5EF4-FFF2-40B4-BE49-F238E27FC236}">
                    <a16:creationId xmlns:a16="http://schemas.microsoft.com/office/drawing/2014/main" id="{0FD7E6A1-D9B0-D54B-8ACD-2CC26846B3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3715" y="1613730"/>
                <a:ext cx="635000" cy="635000"/>
              </a:xfrm>
              <a:prstGeom prst="rect">
                <a:avLst/>
              </a:prstGeom>
            </p:spPr>
          </p:pic>
          <p:sp>
            <p:nvSpPr>
              <p:cNvPr id="75" name="Rectangle 22">
                <a:extLst>
                  <a:ext uri="{FF2B5EF4-FFF2-40B4-BE49-F238E27FC236}">
                    <a16:creationId xmlns:a16="http://schemas.microsoft.com/office/drawing/2014/main" id="{496C4829-772C-E04A-A569-EF1FE6128507}"/>
                  </a:ext>
                </a:extLst>
              </p:cNvPr>
              <p:cNvSpPr>
                <a:spLocks/>
              </p:cNvSpPr>
              <p:nvPr/>
            </p:nvSpPr>
            <p:spPr bwMode="auto">
              <a:xfrm>
                <a:off x="1942936" y="2292360"/>
                <a:ext cx="1434886" cy="3043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ctr" defTabSz="1086800">
                  <a:lnSpc>
                    <a:spcPct val="80000"/>
                  </a:lnSpc>
                </a:pPr>
                <a:r>
                  <a:rPr lang="en-US" sz="2399" dirty="0">
                    <a:solidFill>
                      <a:srgbClr val="F6FAFF"/>
                    </a:solidFill>
                    <a:latin typeface="Adobe Clean Light"/>
                    <a:ea typeface="ＭＳ Ｐゴシック" charset="0"/>
                    <a:cs typeface="Adobe Clean Light"/>
                    <a:sym typeface="Adobe Clean Bold" charset="0"/>
                  </a:rPr>
                  <a:t>Publish</a:t>
                </a:r>
              </a:p>
            </p:txBody>
          </p:sp>
        </p:grpSp>
      </p:grpSp>
      <p:grpSp>
        <p:nvGrpSpPr>
          <p:cNvPr id="90" name="Group 89">
            <a:extLst>
              <a:ext uri="{FF2B5EF4-FFF2-40B4-BE49-F238E27FC236}">
                <a16:creationId xmlns:a16="http://schemas.microsoft.com/office/drawing/2014/main" id="{5D52A32A-6B97-D048-90D4-417224067485}"/>
              </a:ext>
            </a:extLst>
          </p:cNvPr>
          <p:cNvGrpSpPr/>
          <p:nvPr/>
        </p:nvGrpSpPr>
        <p:grpSpPr>
          <a:xfrm>
            <a:off x="9239161" y="3429000"/>
            <a:ext cx="1571148" cy="1238933"/>
            <a:chOff x="5290849" y="3799570"/>
            <a:chExt cx="1715741" cy="1759903"/>
          </a:xfrm>
        </p:grpSpPr>
        <p:sp>
          <p:nvSpPr>
            <p:cNvPr id="91" name="Rounded Rectangle 136">
              <a:extLst>
                <a:ext uri="{FF2B5EF4-FFF2-40B4-BE49-F238E27FC236}">
                  <a16:creationId xmlns:a16="http://schemas.microsoft.com/office/drawing/2014/main" id="{4206D48F-D623-4848-B3F7-21C44A7E2389}"/>
                </a:ext>
              </a:extLst>
            </p:cNvPr>
            <p:cNvSpPr/>
            <p:nvPr/>
          </p:nvSpPr>
          <p:spPr>
            <a:xfrm>
              <a:off x="5290849" y="3799570"/>
              <a:ext cx="1715741" cy="1759903"/>
            </a:xfrm>
            <a:prstGeom prst="roundRect">
              <a:avLst>
                <a:gd name="adj" fmla="val 4141"/>
              </a:avLst>
            </a:prstGeom>
            <a:solidFill>
              <a:schemeClr val="tx1">
                <a:alpha val="21000"/>
              </a:schemeClr>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152808" tIns="91689" rIns="108666" bIns="54333" rtlCol="0" anchor="t" anchorCtr="0"/>
            <a:lstStyle/>
            <a:p>
              <a:pPr algn="l"/>
              <a:endParaRPr lang="en-US" sz="2999" dirty="0">
                <a:latin typeface="Adobe Clean Light"/>
                <a:cs typeface="Adobe Clean Light"/>
              </a:endParaRPr>
            </a:p>
          </p:txBody>
        </p:sp>
        <p:grpSp>
          <p:nvGrpSpPr>
            <p:cNvPr id="92" name="Group 91">
              <a:extLst>
                <a:ext uri="{FF2B5EF4-FFF2-40B4-BE49-F238E27FC236}">
                  <a16:creationId xmlns:a16="http://schemas.microsoft.com/office/drawing/2014/main" id="{D7EA6BB5-DE0E-2844-A364-4EDAF58F596E}"/>
                </a:ext>
              </a:extLst>
            </p:cNvPr>
            <p:cNvGrpSpPr/>
            <p:nvPr/>
          </p:nvGrpSpPr>
          <p:grpSpPr>
            <a:xfrm>
              <a:off x="5435443" y="3988877"/>
              <a:ext cx="1388486" cy="1428486"/>
              <a:chOff x="1942936" y="1594108"/>
              <a:chExt cx="1434886" cy="1428858"/>
            </a:xfrm>
          </p:grpSpPr>
          <p:grpSp>
            <p:nvGrpSpPr>
              <p:cNvPr id="93" name="Group 23">
                <a:extLst>
                  <a:ext uri="{FF2B5EF4-FFF2-40B4-BE49-F238E27FC236}">
                    <a16:creationId xmlns:a16="http://schemas.microsoft.com/office/drawing/2014/main" id="{A739A5DF-313C-D242-BC11-A239B92E8DFC}"/>
                  </a:ext>
                </a:extLst>
              </p:cNvPr>
              <p:cNvGrpSpPr>
                <a:grpSpLocks/>
              </p:cNvGrpSpPr>
              <p:nvPr/>
            </p:nvGrpSpPr>
            <p:grpSpPr bwMode="auto">
              <a:xfrm>
                <a:off x="1942936" y="1594108"/>
                <a:ext cx="1434886" cy="1428858"/>
                <a:chOff x="0" y="0"/>
                <a:chExt cx="1150" cy="1494"/>
              </a:xfrm>
            </p:grpSpPr>
            <p:sp>
              <p:nvSpPr>
                <p:cNvPr id="96" name="AutoShape 18">
                  <a:extLst>
                    <a:ext uri="{FF2B5EF4-FFF2-40B4-BE49-F238E27FC236}">
                      <a16:creationId xmlns:a16="http://schemas.microsoft.com/office/drawing/2014/main" id="{C20D91F8-F9CE-D94A-AD8E-A8BBD36616E4}"/>
                    </a:ext>
                  </a:extLst>
                </p:cNvPr>
                <p:cNvSpPr>
                  <a:spLocks/>
                </p:cNvSpPr>
                <p:nvPr/>
              </p:nvSpPr>
              <p:spPr bwMode="auto">
                <a:xfrm>
                  <a:off x="0" y="0"/>
                  <a:ext cx="1150" cy="1476"/>
                </a:xfrm>
                <a:prstGeom prst="roundRect">
                  <a:avLst>
                    <a:gd name="adj" fmla="val 3792"/>
                  </a:avLst>
                </a:prstGeom>
                <a:solidFill>
                  <a:schemeClr val="accent5">
                    <a:lumMod val="75000"/>
                  </a:schemeClr>
                </a:solidFill>
                <a:ln>
                  <a:noFill/>
                </a:ln>
                <a:effectLst>
                  <a:outerShdw blurRad="63500" algn="ctr" rotWithShape="0">
                    <a:schemeClr val="tx1">
                      <a:alpha val="75000"/>
                    </a:schemeClr>
                  </a:outerShdw>
                </a:effectLst>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nchor="ctr"/>
                <a:lstStyle/>
                <a:p>
                  <a:pPr defTabSz="1086800">
                    <a:lnSpc>
                      <a:spcPct val="80000"/>
                    </a:lnSpc>
                  </a:pPr>
                  <a:br>
                    <a:rPr lang="en-US" sz="3199" dirty="0">
                      <a:solidFill>
                        <a:srgbClr val="F6FAFF"/>
                      </a:solidFill>
                      <a:latin typeface="Adobe Clean"/>
                      <a:ea typeface="ヒラギノ角ゴ ProN W6" charset="0"/>
                      <a:cs typeface="Adobe Clean"/>
                      <a:sym typeface="Adobe Clean Bold" charset="0"/>
                    </a:rPr>
                  </a:br>
                  <a:endParaRPr lang="en-US" sz="3199" dirty="0">
                    <a:solidFill>
                      <a:srgbClr val="F6FAFF"/>
                    </a:solidFill>
                    <a:latin typeface="Adobe Clean"/>
                    <a:ea typeface="ヒラギノ角ゴ ProN W6" charset="0"/>
                    <a:cs typeface="Adobe Clean"/>
                    <a:sym typeface="Adobe Clean Bold" charset="0"/>
                  </a:endParaRPr>
                </a:p>
              </p:txBody>
            </p:sp>
            <p:sp>
              <p:nvSpPr>
                <p:cNvPr id="97" name="Line 19">
                  <a:extLst>
                    <a:ext uri="{FF2B5EF4-FFF2-40B4-BE49-F238E27FC236}">
                      <a16:creationId xmlns:a16="http://schemas.microsoft.com/office/drawing/2014/main" id="{3CC55D82-CE2D-5048-AC3B-F805F10E733A}"/>
                    </a:ext>
                  </a:extLst>
                </p:cNvPr>
                <p:cNvSpPr>
                  <a:spLocks noChangeShapeType="1"/>
                </p:cNvSpPr>
                <p:nvPr/>
              </p:nvSpPr>
              <p:spPr bwMode="auto">
                <a:xfrm rot="10800000" flipH="1">
                  <a:off x="161" y="1073"/>
                  <a:ext cx="835" cy="0"/>
                </a:xfrm>
                <a:prstGeom prst="line">
                  <a:avLst/>
                </a:prstGeom>
                <a:noFill/>
                <a:ln w="127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defTabSz="1086800"/>
                  <a:endParaRPr lang="en-US" sz="2199" dirty="0">
                    <a:latin typeface="Adobe Clean"/>
                    <a:cs typeface="Adobe Clean"/>
                  </a:endParaRPr>
                </a:p>
              </p:txBody>
            </p:sp>
            <p:sp>
              <p:nvSpPr>
                <p:cNvPr id="98" name="Rectangle 22">
                  <a:extLst>
                    <a:ext uri="{FF2B5EF4-FFF2-40B4-BE49-F238E27FC236}">
                      <a16:creationId xmlns:a16="http://schemas.microsoft.com/office/drawing/2014/main" id="{4E17676A-B89B-6A46-9AD0-36147451330E}"/>
                    </a:ext>
                  </a:extLst>
                </p:cNvPr>
                <p:cNvSpPr>
                  <a:spLocks/>
                </p:cNvSpPr>
                <p:nvPr/>
              </p:nvSpPr>
              <p:spPr bwMode="auto">
                <a:xfrm>
                  <a:off x="7" y="1193"/>
                  <a:ext cx="1143" cy="3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ctr" defTabSz="1086800">
                    <a:lnSpc>
                      <a:spcPct val="80000"/>
                    </a:lnSpc>
                  </a:pPr>
                  <a:r>
                    <a:rPr lang="en-US" sz="1799" dirty="0">
                      <a:solidFill>
                        <a:srgbClr val="F6FAFF"/>
                      </a:solidFill>
                      <a:latin typeface="Adobe Clean"/>
                      <a:ea typeface="ＭＳ Ｐゴシック" charset="0"/>
                      <a:cs typeface="Adobe Clean"/>
                      <a:sym typeface="Adobe Clean Bold" charset="0"/>
                    </a:rPr>
                    <a:t>JCR</a:t>
                  </a:r>
                </a:p>
              </p:txBody>
            </p:sp>
          </p:grpSp>
          <p:pic>
            <p:nvPicPr>
              <p:cNvPr id="94" name="Picture 93" descr="mc_experiencemanager_64.png">
                <a:extLst>
                  <a:ext uri="{FF2B5EF4-FFF2-40B4-BE49-F238E27FC236}">
                    <a16:creationId xmlns:a16="http://schemas.microsoft.com/office/drawing/2014/main" id="{9EC73664-1CC4-E945-A256-4DDF25E24C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3715" y="1613730"/>
                <a:ext cx="635000" cy="635000"/>
              </a:xfrm>
              <a:prstGeom prst="rect">
                <a:avLst/>
              </a:prstGeom>
            </p:spPr>
          </p:pic>
          <p:sp>
            <p:nvSpPr>
              <p:cNvPr id="95" name="Rectangle 22">
                <a:extLst>
                  <a:ext uri="{FF2B5EF4-FFF2-40B4-BE49-F238E27FC236}">
                    <a16:creationId xmlns:a16="http://schemas.microsoft.com/office/drawing/2014/main" id="{2498FB2C-9449-DE41-8413-A1E9296114DC}"/>
                  </a:ext>
                </a:extLst>
              </p:cNvPr>
              <p:cNvSpPr>
                <a:spLocks/>
              </p:cNvSpPr>
              <p:nvPr/>
            </p:nvSpPr>
            <p:spPr bwMode="auto">
              <a:xfrm>
                <a:off x="1942936" y="2292360"/>
                <a:ext cx="1434886" cy="3043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ctr" defTabSz="1086800">
                  <a:lnSpc>
                    <a:spcPct val="80000"/>
                  </a:lnSpc>
                </a:pPr>
                <a:r>
                  <a:rPr lang="en-US" sz="2399" dirty="0">
                    <a:solidFill>
                      <a:srgbClr val="F6FAFF"/>
                    </a:solidFill>
                    <a:latin typeface="Adobe Clean Light"/>
                    <a:ea typeface="ＭＳ Ｐゴシック" charset="0"/>
                    <a:cs typeface="Adobe Clean Light"/>
                    <a:sym typeface="Adobe Clean Bold" charset="0"/>
                  </a:rPr>
                  <a:t>Publish</a:t>
                </a:r>
              </a:p>
            </p:txBody>
          </p:sp>
        </p:grpSp>
      </p:grpSp>
      <p:cxnSp>
        <p:nvCxnSpPr>
          <p:cNvPr id="100" name="Straight Arrow Connector 99">
            <a:extLst>
              <a:ext uri="{FF2B5EF4-FFF2-40B4-BE49-F238E27FC236}">
                <a16:creationId xmlns:a16="http://schemas.microsoft.com/office/drawing/2014/main" id="{2D4BB6A8-A4E0-B043-BC9A-7287A2FDF771}"/>
              </a:ext>
            </a:extLst>
          </p:cNvPr>
          <p:cNvCxnSpPr>
            <a:cxnSpLocks/>
            <a:stCxn id="47" idx="3"/>
          </p:cNvCxnSpPr>
          <p:nvPr/>
        </p:nvCxnSpPr>
        <p:spPr>
          <a:xfrm>
            <a:off x="7302678" y="4731404"/>
            <a:ext cx="1844269" cy="550211"/>
          </a:xfrm>
          <a:prstGeom prst="straightConnector1">
            <a:avLst/>
          </a:prstGeom>
          <a:ln w="31750">
            <a:tailEnd type="stealth"/>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5874190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7B95D1C-A145-A84F-826D-E0EC25673F55}"/>
              </a:ext>
            </a:extLst>
          </p:cNvPr>
          <p:cNvSpPr>
            <a:spLocks noGrp="1"/>
          </p:cNvSpPr>
          <p:nvPr>
            <p:ph idx="1"/>
          </p:nvPr>
        </p:nvSpPr>
        <p:spPr>
          <a:xfrm>
            <a:off x="320040" y="1073672"/>
            <a:ext cx="11579384" cy="5181600"/>
          </a:xfrm>
        </p:spPr>
        <p:txBody>
          <a:bodyPr>
            <a:normAutofit/>
          </a:bodyPr>
          <a:lstStyle/>
          <a:p>
            <a:r>
              <a:rPr lang="en-US" dirty="0"/>
              <a:t>Sling Content Distribution is used to move the content to a pipeline service run on Adobe I/O that is outside of the </a:t>
            </a:r>
            <a:r>
              <a:rPr lang="en-US" sz="2400" dirty="0">
                <a:solidFill>
                  <a:schemeClr val="dk1"/>
                </a:solidFill>
              </a:rPr>
              <a:t>Experience Manager</a:t>
            </a:r>
            <a:r>
              <a:rPr lang="en-US" dirty="0"/>
              <a:t> runtime:</a:t>
            </a:r>
          </a:p>
        </p:txBody>
      </p:sp>
      <p:sp>
        <p:nvSpPr>
          <p:cNvPr id="3" name="Title 2">
            <a:extLst>
              <a:ext uri="{FF2B5EF4-FFF2-40B4-BE49-F238E27FC236}">
                <a16:creationId xmlns:a16="http://schemas.microsoft.com/office/drawing/2014/main" id="{8A562D74-75C2-764F-9C46-2E9C1F3B7CBE}"/>
              </a:ext>
            </a:extLst>
          </p:cNvPr>
          <p:cNvSpPr>
            <a:spLocks noGrp="1"/>
          </p:cNvSpPr>
          <p:nvPr>
            <p:ph type="title"/>
          </p:nvPr>
        </p:nvSpPr>
        <p:spPr>
          <a:xfrm>
            <a:off x="320040" y="296432"/>
            <a:ext cx="11579385" cy="625475"/>
          </a:xfrm>
        </p:spPr>
        <p:txBody>
          <a:bodyPr/>
          <a:lstStyle/>
          <a:p>
            <a:r>
              <a:rPr lang="en-US" dirty="0"/>
              <a:t>AEM as a Cloud Service Content Distribution</a:t>
            </a:r>
          </a:p>
        </p:txBody>
      </p:sp>
      <p:sp>
        <p:nvSpPr>
          <p:cNvPr id="2" name="Slide Number Placeholder 1">
            <a:extLst>
              <a:ext uri="{FF2B5EF4-FFF2-40B4-BE49-F238E27FC236}">
                <a16:creationId xmlns:a16="http://schemas.microsoft.com/office/drawing/2014/main" id="{59BA74B3-F3F8-5B4E-B750-9D5089A07212}"/>
              </a:ext>
            </a:extLst>
          </p:cNvPr>
          <p:cNvSpPr>
            <a:spLocks noGrp="1"/>
          </p:cNvSpPr>
          <p:nvPr>
            <p:ph type="sldNum" sz="quarter" idx="4294967295"/>
          </p:nvPr>
        </p:nvSpPr>
        <p:spPr>
          <a:xfrm>
            <a:off x="0" y="6565900"/>
            <a:ext cx="1016000" cy="168275"/>
          </a:xfrm>
        </p:spPr>
        <p:txBody>
          <a:bodyPr/>
          <a:lstStyle/>
          <a:p>
            <a:fld id="{90156F56-D5AE-4C6F-B826-C69D1BC521BB}" type="slidenum">
              <a:rPr lang="en-US" smtClean="0"/>
              <a:pPr/>
              <a:t>43</a:t>
            </a:fld>
            <a:endParaRPr lang="en-US" dirty="0"/>
          </a:p>
        </p:txBody>
      </p:sp>
      <p:pic>
        <p:nvPicPr>
          <p:cNvPr id="5" name="Picture 4">
            <a:extLst>
              <a:ext uri="{FF2B5EF4-FFF2-40B4-BE49-F238E27FC236}">
                <a16:creationId xmlns:a16="http://schemas.microsoft.com/office/drawing/2014/main" id="{8EC941AE-D6D7-DB44-A0E6-CB75DB9BD0E7}"/>
              </a:ext>
            </a:extLst>
          </p:cNvPr>
          <p:cNvPicPr>
            <a:picLocks noChangeAspect="1"/>
          </p:cNvPicPr>
          <p:nvPr/>
        </p:nvPicPr>
        <p:blipFill>
          <a:blip r:embed="rId3"/>
          <a:stretch>
            <a:fillRect/>
          </a:stretch>
        </p:blipFill>
        <p:spPr>
          <a:xfrm>
            <a:off x="6678461" y="1832594"/>
            <a:ext cx="5020071" cy="2965853"/>
          </a:xfrm>
          <a:prstGeom prst="rect">
            <a:avLst/>
          </a:prstGeom>
          <a:ln>
            <a:noFill/>
          </a:ln>
          <a:effectLst>
            <a:outerShdw blurRad="292100" dist="139700" dir="2700000" algn="tl" rotWithShape="0">
              <a:srgbClr val="333333">
                <a:alpha val="65000"/>
              </a:srgbClr>
            </a:outerShdw>
          </a:effectLst>
        </p:spPr>
      </p:pic>
      <p:sp>
        <p:nvSpPr>
          <p:cNvPr id="7" name="Content Placeholder 3">
            <a:extLst>
              <a:ext uri="{FF2B5EF4-FFF2-40B4-BE49-F238E27FC236}">
                <a16:creationId xmlns:a16="http://schemas.microsoft.com/office/drawing/2014/main" id="{352FC892-FA00-B341-996C-BE0ABADDD8C4}"/>
              </a:ext>
            </a:extLst>
          </p:cNvPr>
          <p:cNvSpPr txBox="1">
            <a:spLocks/>
          </p:cNvSpPr>
          <p:nvPr/>
        </p:nvSpPr>
        <p:spPr>
          <a:xfrm>
            <a:off x="93518" y="1946073"/>
            <a:ext cx="6084792" cy="2965853"/>
          </a:xfrm>
          <a:prstGeom prst="rect">
            <a:avLst/>
          </a:prstGeom>
        </p:spPr>
        <p:txBody>
          <a:bodyPr vert="horz" lIns="91440" tIns="45720" rIns="91440" bIns="45720" rtlCol="0">
            <a:normAutofit/>
          </a:bodyPr>
          <a:lstStyle>
            <a:lvl1pPr marL="0" indent="0" algn="l" defTabSz="1088291" rtl="0" eaLnBrk="1" latinLnBrk="0" hangingPunct="1">
              <a:spcBef>
                <a:spcPts val="714"/>
              </a:spcBef>
              <a:buClr>
                <a:schemeClr val="accent4"/>
              </a:buClr>
              <a:buSzPct val="70000"/>
              <a:buFontTx/>
              <a:buNone/>
              <a:defRPr sz="2400" kern="1200">
                <a:solidFill>
                  <a:schemeClr val="tx1"/>
                </a:solidFill>
                <a:latin typeface="+mn-lt"/>
                <a:ea typeface="+mn-ea"/>
                <a:cs typeface="+mn-cs"/>
              </a:defRPr>
            </a:lvl1pPr>
            <a:lvl2pPr marL="551703" indent="-275852" algn="l" defTabSz="1088291" rtl="0" eaLnBrk="1" latinLnBrk="0" hangingPunct="1">
              <a:spcBef>
                <a:spcPts val="714"/>
              </a:spcBef>
              <a:buClrTx/>
              <a:buSzPct val="100000"/>
              <a:buFont typeface="Arial" panose="020B0604020202020204" pitchFamily="34" charset="0"/>
              <a:buChar char="•"/>
              <a:defRPr sz="2399" kern="1200">
                <a:solidFill>
                  <a:schemeClr val="tx1"/>
                </a:solidFill>
                <a:latin typeface="+mn-lt"/>
                <a:ea typeface="+mn-ea"/>
                <a:cs typeface="+mn-cs"/>
              </a:defRPr>
            </a:lvl2pPr>
            <a:lvl3pPr marL="751979" indent="-200276" algn="l" defTabSz="1088291" rtl="0" eaLnBrk="1" latinLnBrk="0" hangingPunct="1">
              <a:spcBef>
                <a:spcPts val="714"/>
              </a:spcBef>
              <a:buClrTx/>
              <a:buSzPct val="80000"/>
              <a:buFont typeface="Courier New" panose="02070309020205020404" pitchFamily="49" charset="0"/>
              <a:buChar char="o"/>
              <a:defRPr sz="2199" kern="1200">
                <a:solidFill>
                  <a:schemeClr val="tx1"/>
                </a:solidFill>
                <a:latin typeface="+mn-lt"/>
                <a:ea typeface="+mn-ea"/>
                <a:cs typeface="+mn-cs"/>
              </a:defRPr>
            </a:lvl3pPr>
            <a:lvl4pPr marL="950366" indent="-198387" algn="l" defTabSz="1088291" rtl="0" eaLnBrk="1" latinLnBrk="0" hangingPunct="1">
              <a:spcBef>
                <a:spcPts val="714"/>
              </a:spcBef>
              <a:buClrTx/>
              <a:buSzPct val="6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Tx/>
              <a:buSzPct val="40000"/>
              <a:buFont typeface="Wingdings" panose="05000000000000000000" pitchFamily="2" charset="2"/>
              <a:buChar char="q"/>
              <a:defRPr sz="16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894603" lvl="1" indent="-342900"/>
            <a:r>
              <a:rPr lang="en-US" dirty="0"/>
              <a:t>Automated</a:t>
            </a:r>
          </a:p>
          <a:p>
            <a:pPr marL="894603" lvl="1" indent="-342900"/>
            <a:r>
              <a:rPr lang="en-US" dirty="0"/>
              <a:t>Auto-configures itself during runtime when when publish nodes are added or removed</a:t>
            </a:r>
          </a:p>
          <a:p>
            <a:pPr marL="894603" lvl="1" indent="-342900"/>
            <a:r>
              <a:rPr lang="en-US" dirty="0"/>
              <a:t>Publication/</a:t>
            </a:r>
            <a:r>
              <a:rPr lang="en-US" dirty="0" err="1"/>
              <a:t>Unpublication</a:t>
            </a:r>
            <a:r>
              <a:rPr lang="en-US" dirty="0"/>
              <a:t>, to all publish instances, is atomic</a:t>
            </a:r>
          </a:p>
        </p:txBody>
      </p:sp>
    </p:spTree>
    <p:extLst>
      <p:ext uri="{BB962C8B-B14F-4D97-AF65-F5344CB8AC3E}">
        <p14:creationId xmlns:p14="http://schemas.microsoft.com/office/powerpoint/2010/main" val="25985035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D64FEA-D1F2-6B4B-A674-EEE9B6A045D9}"/>
              </a:ext>
            </a:extLst>
          </p:cNvPr>
          <p:cNvSpPr>
            <a:spLocks noGrp="1"/>
          </p:cNvSpPr>
          <p:nvPr>
            <p:ph type="title"/>
          </p:nvPr>
        </p:nvSpPr>
        <p:spPr>
          <a:xfrm>
            <a:off x="320040" y="296432"/>
            <a:ext cx="11579385" cy="625475"/>
          </a:xfrm>
        </p:spPr>
        <p:txBody>
          <a:bodyPr/>
          <a:lstStyle/>
          <a:p>
            <a:r>
              <a:rPr lang="en-US" dirty="0"/>
              <a:t>Webserver/Dispatcher</a:t>
            </a:r>
          </a:p>
        </p:txBody>
      </p:sp>
      <p:sp>
        <p:nvSpPr>
          <p:cNvPr id="11" name="Content Placeholder 10">
            <a:extLst>
              <a:ext uri="{FF2B5EF4-FFF2-40B4-BE49-F238E27FC236}">
                <a16:creationId xmlns:a16="http://schemas.microsoft.com/office/drawing/2014/main" id="{1C1BC4AF-4608-3A4C-9852-F9F199F268AB}"/>
              </a:ext>
            </a:extLst>
          </p:cNvPr>
          <p:cNvSpPr>
            <a:spLocks noGrp="1"/>
          </p:cNvSpPr>
          <p:nvPr>
            <p:ph idx="1"/>
          </p:nvPr>
        </p:nvSpPr>
        <p:spPr>
          <a:xfrm>
            <a:off x="320040" y="1073672"/>
            <a:ext cx="5774373" cy="5181600"/>
          </a:xfrm>
        </p:spPr>
        <p:txBody>
          <a:bodyPr/>
          <a:lstStyle/>
          <a:p>
            <a:r>
              <a:rPr lang="en-US" dirty="0"/>
              <a:t>Traffic goes through an apache web server, which supports modules including the dispatcher</a:t>
            </a:r>
            <a:br>
              <a:rPr lang="en-US" dirty="0"/>
            </a:br>
            <a:endParaRPr lang="en-US" dirty="0"/>
          </a:p>
          <a:p>
            <a:r>
              <a:rPr lang="en-US" dirty="0"/>
              <a:t>Dispatcher </a:t>
            </a:r>
          </a:p>
          <a:p>
            <a:pPr lvl="1"/>
            <a:r>
              <a:rPr lang="en-US" dirty="0"/>
              <a:t>Used primarily as a cache to limit processing on the publish nodes in order to increase performance</a:t>
            </a:r>
          </a:p>
          <a:p>
            <a:pPr lvl="1"/>
            <a:r>
              <a:rPr lang="en-US" dirty="0"/>
              <a:t>Also provides a security layer</a:t>
            </a:r>
          </a:p>
          <a:p>
            <a:endParaRPr lang="en-US" dirty="0"/>
          </a:p>
        </p:txBody>
      </p:sp>
      <p:pic>
        <p:nvPicPr>
          <p:cNvPr id="12" name="Content Placeholder 9" descr="A close up of a sign&#10;&#10;Description automatically generated">
            <a:extLst>
              <a:ext uri="{FF2B5EF4-FFF2-40B4-BE49-F238E27FC236}">
                <a16:creationId xmlns:a16="http://schemas.microsoft.com/office/drawing/2014/main" id="{2FDA2FD2-D27B-0548-8EE1-D52C45E1C7AD}"/>
              </a:ext>
            </a:extLst>
          </p:cNvPr>
          <p:cNvPicPr>
            <a:picLocks noChangeAspect="1"/>
          </p:cNvPicPr>
          <p:nvPr/>
        </p:nvPicPr>
        <p:blipFill>
          <a:blip r:embed="rId2"/>
          <a:stretch>
            <a:fillRect/>
          </a:stretch>
        </p:blipFill>
        <p:spPr>
          <a:xfrm>
            <a:off x="7049848" y="2291482"/>
            <a:ext cx="4604710" cy="996003"/>
          </a:xfrm>
          <a:prstGeom prst="rect">
            <a:avLst/>
          </a:prstGeom>
        </p:spPr>
      </p:pic>
    </p:spTree>
    <p:extLst>
      <p:ext uri="{BB962C8B-B14F-4D97-AF65-F5344CB8AC3E}">
        <p14:creationId xmlns:p14="http://schemas.microsoft.com/office/powerpoint/2010/main" val="10913879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1"/>
          <p:cNvSpPr>
            <a:spLocks noGrp="1" noChangeArrowheads="1"/>
          </p:cNvSpPr>
          <p:nvPr>
            <p:ph type="title"/>
          </p:nvPr>
        </p:nvSpPr>
        <p:spPr>
          <a:xfrm>
            <a:off x="320040" y="296432"/>
            <a:ext cx="11579385" cy="625475"/>
          </a:xfrm>
          <a:ln/>
        </p:spPr>
        <p:txBody>
          <a:bodyPr>
            <a:normAutofit/>
          </a:bodyPr>
          <a:lstStyle/>
          <a:p>
            <a:r>
              <a:rPr lang="en-US" noProof="0" dirty="0"/>
              <a:t>Dispatcher Caching Algorithm</a:t>
            </a:r>
          </a:p>
        </p:txBody>
      </p:sp>
      <p:grpSp>
        <p:nvGrpSpPr>
          <p:cNvPr id="4" name="Group 3">
            <a:extLst>
              <a:ext uri="{FF2B5EF4-FFF2-40B4-BE49-F238E27FC236}">
                <a16:creationId xmlns:a16="http://schemas.microsoft.com/office/drawing/2014/main" id="{5C26ED91-30BC-4A47-9FB8-079478DF25C5}"/>
              </a:ext>
            </a:extLst>
          </p:cNvPr>
          <p:cNvGrpSpPr/>
          <p:nvPr/>
        </p:nvGrpSpPr>
        <p:grpSpPr>
          <a:xfrm>
            <a:off x="1924300" y="1203761"/>
            <a:ext cx="7806909" cy="4849507"/>
            <a:chOff x="1756904" y="829782"/>
            <a:chExt cx="8777707" cy="5523061"/>
          </a:xfrm>
        </p:grpSpPr>
        <p:grpSp>
          <p:nvGrpSpPr>
            <p:cNvPr id="3" name="Group 2">
              <a:extLst>
                <a:ext uri="{FF2B5EF4-FFF2-40B4-BE49-F238E27FC236}">
                  <a16:creationId xmlns:a16="http://schemas.microsoft.com/office/drawing/2014/main" id="{B2AE5C43-02DC-1E42-946D-0BDFA97E673D}"/>
                </a:ext>
              </a:extLst>
            </p:cNvPr>
            <p:cNvGrpSpPr/>
            <p:nvPr/>
          </p:nvGrpSpPr>
          <p:grpSpPr>
            <a:xfrm>
              <a:off x="1756904" y="829782"/>
              <a:ext cx="8777707" cy="5523061"/>
              <a:chOff x="1756904" y="829782"/>
              <a:chExt cx="8777707" cy="5523061"/>
            </a:xfrm>
          </p:grpSpPr>
          <p:pic>
            <p:nvPicPr>
              <p:cNvPr id="1026" name="Picture 2" descr="C:\Users\rhoades\AppData\Local\Temp\SNAGHTML1303232e.PNG">
                <a:extLst>
                  <a:ext uri="{FF2B5EF4-FFF2-40B4-BE49-F238E27FC236}">
                    <a16:creationId xmlns:a16="http://schemas.microsoft.com/office/drawing/2014/main" id="{A35AF9B5-0E0A-4BF4-818F-7F251EA99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6904" y="829782"/>
                <a:ext cx="8675015" cy="55230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8985348" y="1816012"/>
                <a:ext cx="1549263" cy="369236"/>
              </a:xfrm>
              <a:prstGeom prst="rect">
                <a:avLst/>
              </a:prstGeom>
              <a:noFill/>
            </p:spPr>
            <p:txBody>
              <a:bodyPr wrap="square" rtlCol="0">
                <a:spAutoFit/>
              </a:bodyPr>
              <a:lstStyle/>
              <a:p>
                <a:r>
                  <a:rPr lang="en-US" sz="1799" dirty="0">
                    <a:solidFill>
                      <a:srgbClr val="000000"/>
                    </a:solidFill>
                    <a:latin typeface="Adobe Clean"/>
                  </a:rPr>
                  <a:t>PUBLISH</a:t>
                </a:r>
              </a:p>
            </p:txBody>
          </p:sp>
        </p:grpSp>
        <p:pic>
          <p:nvPicPr>
            <p:cNvPr id="6" name="Picture 5" descr="Adobe_Experience_Manager_logo.png">
              <a:extLst>
                <a:ext uri="{FF2B5EF4-FFF2-40B4-BE49-F238E27FC236}">
                  <a16:creationId xmlns:a16="http://schemas.microsoft.com/office/drawing/2014/main" id="{B1B91BA5-B5F9-46AA-9FFF-818F81D1F9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3730" y="2185249"/>
              <a:ext cx="780219" cy="764978"/>
            </a:xfrm>
            <a:prstGeom prst="rect">
              <a:avLst/>
            </a:prstGeom>
          </p:spPr>
        </p:pic>
      </p:grpSp>
      <p:sp>
        <p:nvSpPr>
          <p:cNvPr id="7" name="Slide Number Placeholder 3">
            <a:extLst>
              <a:ext uri="{FF2B5EF4-FFF2-40B4-BE49-F238E27FC236}">
                <a16:creationId xmlns:a16="http://schemas.microsoft.com/office/drawing/2014/main" id="{F1D78EB0-F84A-4648-B040-7B99C83D9A36}"/>
              </a:ext>
            </a:extLst>
          </p:cNvPr>
          <p:cNvSpPr txBox="1">
            <a:spLocks/>
          </p:cNvSpPr>
          <p:nvPr/>
        </p:nvSpPr>
        <p:spPr>
          <a:xfrm>
            <a:off x="5601994" y="6549214"/>
            <a:ext cx="1015470" cy="16823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z="800">
                <a:solidFill>
                  <a:prstClr val="white"/>
                </a:solidFill>
                <a:latin typeface="Adobe Clean"/>
              </a:rPr>
              <a:pPr algn="ctr"/>
              <a:t>45</a:t>
            </a:fld>
            <a:endParaRPr lang="en-US" sz="800" dirty="0">
              <a:solidFill>
                <a:prstClr val="white"/>
              </a:solidFill>
              <a:latin typeface="Adobe Clean"/>
            </a:endParaRPr>
          </a:p>
        </p:txBody>
      </p:sp>
    </p:spTree>
    <p:extLst>
      <p:ext uri="{BB962C8B-B14F-4D97-AF65-F5344CB8AC3E}">
        <p14:creationId xmlns:p14="http://schemas.microsoft.com/office/powerpoint/2010/main" val="18456562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 y="1073672"/>
            <a:ext cx="11579384" cy="5181600"/>
          </a:xfrm>
        </p:spPr>
        <p:txBody>
          <a:bodyPr/>
          <a:lstStyle/>
          <a:p>
            <a:r>
              <a:rPr lang="en-US" dirty="0"/>
              <a:t>Coral UI</a:t>
            </a:r>
          </a:p>
          <a:p>
            <a:pPr lvl="1"/>
            <a:r>
              <a:rPr lang="en-US" dirty="0"/>
              <a:t>A touch-first, front-end framework for Adobe Cloud experiences</a:t>
            </a:r>
          </a:p>
          <a:p>
            <a:pPr lvl="1"/>
            <a:r>
              <a:rPr lang="en-US" dirty="0"/>
              <a:t>A set of CSS and JS components designed and built for Adobe Cloud products</a:t>
            </a:r>
          </a:p>
          <a:p>
            <a:pPr lvl="1"/>
            <a:r>
              <a:rPr lang="en-US" dirty="0"/>
              <a:t>Made up of component modules that can be consumed individually, allowing you to take just what you need</a:t>
            </a:r>
          </a:p>
          <a:p>
            <a:endParaRPr lang="en-US" dirty="0"/>
          </a:p>
          <a:p>
            <a:pPr lvl="1"/>
            <a:endParaRPr lang="en-US" dirty="0"/>
          </a:p>
          <a:p>
            <a:pPr lvl="1"/>
            <a:endParaRPr lang="en-US" dirty="0"/>
          </a:p>
          <a:p>
            <a:endParaRPr lang="en-US" dirty="0"/>
          </a:p>
        </p:txBody>
      </p:sp>
      <p:sp>
        <p:nvSpPr>
          <p:cNvPr id="2" name="Title 1"/>
          <p:cNvSpPr>
            <a:spLocks noGrp="1"/>
          </p:cNvSpPr>
          <p:nvPr>
            <p:ph type="title"/>
          </p:nvPr>
        </p:nvSpPr>
        <p:spPr>
          <a:xfrm>
            <a:off x="320040" y="296432"/>
            <a:ext cx="11579385" cy="625475"/>
          </a:xfrm>
        </p:spPr>
        <p:txBody>
          <a:bodyPr/>
          <a:lstStyle/>
          <a:p>
            <a:r>
              <a:rPr lang="en-US" dirty="0"/>
              <a:t>Coral / Granite UI</a:t>
            </a:r>
          </a:p>
        </p:txBody>
      </p:sp>
      <p:sp>
        <p:nvSpPr>
          <p:cNvPr id="4" name="Slide Number Placeholder 3"/>
          <p:cNvSpPr>
            <a:spLocks noGrp="1"/>
          </p:cNvSpPr>
          <p:nvPr>
            <p:ph type="sldNum" sz="quarter" idx="4294967295"/>
          </p:nvPr>
        </p:nvSpPr>
        <p:spPr>
          <a:xfrm>
            <a:off x="0" y="6565900"/>
            <a:ext cx="1016000" cy="168275"/>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46</a:t>
            </a:fld>
            <a:endParaRPr lang="en-US" dirty="0"/>
          </a:p>
        </p:txBody>
      </p:sp>
      <p:pic>
        <p:nvPicPr>
          <p:cNvPr id="5" name="Picture 4"/>
          <p:cNvPicPr>
            <a:picLocks noChangeAspect="1"/>
          </p:cNvPicPr>
          <p:nvPr/>
        </p:nvPicPr>
        <p:blipFill>
          <a:blip r:embed="rId2"/>
          <a:stretch>
            <a:fillRect/>
          </a:stretch>
        </p:blipFill>
        <p:spPr>
          <a:xfrm>
            <a:off x="5943241" y="3318305"/>
            <a:ext cx="5747131" cy="2824164"/>
          </a:xfrm>
          <a:prstGeom prst="rect">
            <a:avLst/>
          </a:prstGeom>
        </p:spPr>
      </p:pic>
    </p:spTree>
    <p:extLst>
      <p:ext uri="{BB962C8B-B14F-4D97-AF65-F5344CB8AC3E}">
        <p14:creationId xmlns:p14="http://schemas.microsoft.com/office/powerpoint/2010/main" val="20604954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 y="1073672"/>
            <a:ext cx="11579384" cy="5181600"/>
          </a:xfrm>
        </p:spPr>
        <p:txBody>
          <a:bodyPr/>
          <a:lstStyle/>
          <a:p>
            <a:r>
              <a:rPr lang="en-US" dirty="0"/>
              <a:t>Granite UI</a:t>
            </a:r>
          </a:p>
          <a:p>
            <a:pPr lvl="1"/>
            <a:r>
              <a:rPr lang="en-US" dirty="0"/>
              <a:t>An umbrella name for UI projects to build a LEGO® architecture for UI, so that one can build complex </a:t>
            </a:r>
            <a:r>
              <a:rPr lang="en-US" dirty="0" err="1"/>
              <a:t>webapps</a:t>
            </a:r>
            <a:r>
              <a:rPr lang="en-US" dirty="0"/>
              <a:t> with much less code.</a:t>
            </a:r>
          </a:p>
          <a:p>
            <a:pPr lvl="1"/>
            <a:r>
              <a:rPr lang="en-US" dirty="0"/>
              <a:t>Lego Architecture</a:t>
            </a:r>
          </a:p>
          <a:p>
            <a:pPr lvl="2"/>
            <a:r>
              <a:rPr lang="en-US" dirty="0"/>
              <a:t>Modular, </a:t>
            </a:r>
            <a:r>
              <a:rPr lang="en-US" dirty="0" err="1"/>
              <a:t>composable</a:t>
            </a:r>
            <a:r>
              <a:rPr lang="en-US" dirty="0"/>
              <a:t>, </a:t>
            </a:r>
            <a:r>
              <a:rPr lang="en-US" dirty="0" err="1"/>
              <a:t>layerable</a:t>
            </a:r>
            <a:r>
              <a:rPr lang="en-US" dirty="0"/>
              <a:t>, reusable components</a:t>
            </a:r>
          </a:p>
          <a:p>
            <a:pPr lvl="2"/>
            <a:r>
              <a:rPr lang="en-US" dirty="0"/>
              <a:t>Independent evolution of components</a:t>
            </a:r>
          </a:p>
          <a:p>
            <a:pPr lvl="2"/>
            <a:r>
              <a:rPr lang="en-US" dirty="0"/>
              <a:t>Uniform way of doing things</a:t>
            </a:r>
          </a:p>
          <a:p>
            <a:endParaRPr lang="en-US" dirty="0"/>
          </a:p>
          <a:p>
            <a:pPr lvl="1"/>
            <a:endParaRPr lang="en-US" dirty="0"/>
          </a:p>
          <a:p>
            <a:pPr lvl="1"/>
            <a:endParaRPr lang="en-US" dirty="0"/>
          </a:p>
          <a:p>
            <a:endParaRPr lang="en-US" dirty="0"/>
          </a:p>
        </p:txBody>
      </p:sp>
      <p:sp>
        <p:nvSpPr>
          <p:cNvPr id="2" name="Title 1"/>
          <p:cNvSpPr>
            <a:spLocks noGrp="1"/>
          </p:cNvSpPr>
          <p:nvPr>
            <p:ph type="title"/>
          </p:nvPr>
        </p:nvSpPr>
        <p:spPr>
          <a:xfrm>
            <a:off x="320040" y="296432"/>
            <a:ext cx="11579385" cy="625475"/>
          </a:xfrm>
        </p:spPr>
        <p:txBody>
          <a:bodyPr/>
          <a:lstStyle/>
          <a:p>
            <a:r>
              <a:rPr lang="en-US" dirty="0"/>
              <a:t>Coral / Granite UI (</a:t>
            </a:r>
            <a:r>
              <a:rPr lang="en-US" dirty="0" err="1"/>
              <a:t>cont</a:t>
            </a:r>
            <a:r>
              <a:rPr lang="en-US" dirty="0"/>
              <a:t>)</a:t>
            </a:r>
          </a:p>
        </p:txBody>
      </p:sp>
      <p:sp>
        <p:nvSpPr>
          <p:cNvPr id="4" name="Slide Number Placeholder 3"/>
          <p:cNvSpPr>
            <a:spLocks noGrp="1"/>
          </p:cNvSpPr>
          <p:nvPr>
            <p:ph type="sldNum" sz="quarter" idx="4294967295"/>
          </p:nvPr>
        </p:nvSpPr>
        <p:spPr>
          <a:xfrm>
            <a:off x="0" y="6565900"/>
            <a:ext cx="1016000" cy="168275"/>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47</a:t>
            </a:fld>
            <a:endParaRPr lang="en-US" dirty="0"/>
          </a:p>
        </p:txBody>
      </p:sp>
    </p:spTree>
    <p:extLst>
      <p:ext uri="{BB962C8B-B14F-4D97-AF65-F5344CB8AC3E}">
        <p14:creationId xmlns:p14="http://schemas.microsoft.com/office/powerpoint/2010/main" val="11855502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0137DF7-A37C-4CDB-8B6B-F02F47BA7FBF}"/>
              </a:ext>
            </a:extLst>
          </p:cNvPr>
          <p:cNvSpPr>
            <a:spLocks noGrp="1"/>
          </p:cNvSpPr>
          <p:nvPr>
            <p:ph idx="1"/>
          </p:nvPr>
        </p:nvSpPr>
        <p:spPr/>
        <p:txBody>
          <a:bodyPr>
            <a:normAutofit/>
          </a:bodyPr>
          <a:lstStyle/>
          <a:p>
            <a:r>
              <a:rPr lang="en-US" dirty="0"/>
              <a:t>Adobe </a:t>
            </a:r>
            <a:r>
              <a:rPr lang="en-US" sz="2400" dirty="0">
                <a:solidFill>
                  <a:schemeClr val="dk1"/>
                </a:solidFill>
              </a:rPr>
              <a:t>Experience Manager</a:t>
            </a:r>
            <a:r>
              <a:rPr lang="en-US" dirty="0"/>
              <a:t> Cloud Service Architecture now enforces a complete separation of application content from application code and configuration</a:t>
            </a:r>
          </a:p>
          <a:p>
            <a:pPr lvl="1"/>
            <a:r>
              <a:rPr lang="en-US" dirty="0"/>
              <a:t>Code and configuration is practically immutable and baked into the baseline image used to create the author and publish services</a:t>
            </a:r>
          </a:p>
          <a:p>
            <a:pPr lvl="1"/>
            <a:r>
              <a:rPr lang="en-US" dirty="0"/>
              <a:t>Changes to code and configuration can only be made by running Cloud Manager pipeline</a:t>
            </a:r>
          </a:p>
          <a:p>
            <a:r>
              <a:rPr lang="en-US" dirty="0"/>
              <a:t>Publishing operations </a:t>
            </a:r>
          </a:p>
          <a:p>
            <a:pPr lvl="1"/>
            <a:r>
              <a:rPr lang="en-US" sz="2400" dirty="0">
                <a:solidFill>
                  <a:schemeClr val="dk1"/>
                </a:solidFill>
              </a:rPr>
              <a:t>Experience Manager </a:t>
            </a:r>
            <a:r>
              <a:rPr lang="en-US" dirty="0"/>
              <a:t>6.5+ replication agents configured to replicate to a single publish instance</a:t>
            </a:r>
          </a:p>
          <a:p>
            <a:pPr lvl="1"/>
            <a:r>
              <a:rPr lang="en-US" dirty="0"/>
              <a:t>Adobe </a:t>
            </a:r>
            <a:r>
              <a:rPr lang="en-US" sz="2400" dirty="0">
                <a:solidFill>
                  <a:schemeClr val="dk1"/>
                </a:solidFill>
              </a:rPr>
              <a:t>Experience Manager</a:t>
            </a:r>
            <a:r>
              <a:rPr lang="en-US" dirty="0"/>
              <a:t> as a Cloud Service now follows a subscription pattern implemented by the Adobe Pipeline and Sling Content Distribution</a:t>
            </a:r>
          </a:p>
          <a:p>
            <a:endParaRPr lang="en-US" dirty="0"/>
          </a:p>
          <a:p>
            <a:endParaRPr lang="en-US" dirty="0"/>
          </a:p>
          <a:p>
            <a:endParaRPr lang="en-US" dirty="0"/>
          </a:p>
        </p:txBody>
      </p:sp>
      <p:sp>
        <p:nvSpPr>
          <p:cNvPr id="2" name="Title 1">
            <a:extLst>
              <a:ext uri="{FF2B5EF4-FFF2-40B4-BE49-F238E27FC236}">
                <a16:creationId xmlns:a16="http://schemas.microsoft.com/office/drawing/2014/main" id="{94520D49-F686-D841-9B29-EB01910CC021}"/>
              </a:ext>
            </a:extLst>
          </p:cNvPr>
          <p:cNvSpPr>
            <a:spLocks noGrp="1"/>
          </p:cNvSpPr>
          <p:nvPr>
            <p:ph type="title"/>
          </p:nvPr>
        </p:nvSpPr>
        <p:spPr/>
        <p:txBody>
          <a:bodyPr/>
          <a:lstStyle/>
          <a:p>
            <a:r>
              <a:rPr lang="en-US" dirty="0"/>
              <a:t>Key Takeaways</a:t>
            </a:r>
          </a:p>
        </p:txBody>
      </p:sp>
    </p:spTree>
    <p:extLst>
      <p:ext uri="{BB962C8B-B14F-4D97-AF65-F5344CB8AC3E}">
        <p14:creationId xmlns:p14="http://schemas.microsoft.com/office/powerpoint/2010/main" val="1355584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 y="1073672"/>
            <a:ext cx="11579384" cy="5181600"/>
          </a:xfrm>
        </p:spPr>
        <p:txBody>
          <a:bodyPr>
            <a:normAutofit/>
          </a:bodyPr>
          <a:lstStyle/>
          <a:p>
            <a:r>
              <a:rPr lang="en-US" dirty="0"/>
              <a:t>Architecture Documentation</a:t>
            </a:r>
          </a:p>
          <a:p>
            <a:pPr lvl="1"/>
            <a:r>
              <a:rPr lang="en-US" dirty="0">
                <a:hlinkClick r:id="" action="ppaction://noaction"/>
              </a:rPr>
              <a:t>https://experienceleague.adobe.com/docs/experience-manager-learn/cloud-service/underlying-technology/introduction-architecture.html?lang=en#underlying-technology </a:t>
            </a:r>
          </a:p>
          <a:p>
            <a:pPr lvl="1"/>
            <a:r>
              <a:rPr lang="en-US" dirty="0">
                <a:hlinkClick r:id="" action="ppaction://noaction"/>
              </a:rPr>
              <a:t>https://docs.adobe.com/content/help/en/experience-manager-cloud-service/core-concepts/architecture.html</a:t>
            </a:r>
            <a:endParaRPr lang="en-US" dirty="0"/>
          </a:p>
          <a:p>
            <a:pPr lvl="1"/>
            <a:r>
              <a:rPr lang="en-US" dirty="0">
                <a:hlinkClick r:id="rId3"/>
              </a:rPr>
              <a:t>https://docs.adobe.com/content/help/en/experience-manager-cloud-service/implementing/home.html</a:t>
            </a:r>
            <a:endParaRPr lang="en-US" dirty="0"/>
          </a:p>
          <a:p>
            <a:pPr lvl="1"/>
            <a:r>
              <a:rPr lang="en-US" dirty="0">
                <a:hlinkClick r:id="rId4"/>
              </a:rPr>
              <a:t>https://docs.adobe.com/content/help/en/experience-manager-cloud-service/operations/home.html</a:t>
            </a:r>
            <a:endParaRPr lang="en-US" dirty="0"/>
          </a:p>
        </p:txBody>
      </p:sp>
      <p:sp>
        <p:nvSpPr>
          <p:cNvPr id="2" name="Title 1"/>
          <p:cNvSpPr>
            <a:spLocks noGrp="1"/>
          </p:cNvSpPr>
          <p:nvPr>
            <p:ph type="title"/>
          </p:nvPr>
        </p:nvSpPr>
        <p:spPr>
          <a:xfrm>
            <a:off x="320040" y="296432"/>
            <a:ext cx="11579385" cy="625475"/>
          </a:xfrm>
        </p:spPr>
        <p:txBody>
          <a:bodyPr vert="horz" lIns="91440" tIns="45720" rIns="91440" bIns="45720" rtlCol="0" anchor="ctr">
            <a:normAutofit/>
          </a:bodyPr>
          <a:lstStyle/>
          <a:p>
            <a:r>
              <a:rPr lang="en-US" dirty="0"/>
              <a:t>Resources</a:t>
            </a:r>
          </a:p>
        </p:txBody>
      </p:sp>
    </p:spTree>
    <p:extLst>
      <p:ext uri="{BB962C8B-B14F-4D97-AF65-F5344CB8AC3E}">
        <p14:creationId xmlns:p14="http://schemas.microsoft.com/office/powerpoint/2010/main" val="1692026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478CB78B-D724-4505-A95E-B2F1FA12D17F}"/>
              </a:ext>
            </a:extLst>
          </p:cNvPr>
          <p:cNvSpPr>
            <a:spLocks noGrp="1"/>
          </p:cNvSpPr>
          <p:nvPr>
            <p:ph idx="1"/>
          </p:nvPr>
        </p:nvSpPr>
        <p:spPr/>
        <p:txBody>
          <a:bodyPr/>
          <a:lstStyle/>
          <a:p>
            <a:pPr lvl="1"/>
            <a:r>
              <a:rPr lang="en-US" dirty="0"/>
              <a:t>What is your name?</a:t>
            </a:r>
          </a:p>
          <a:p>
            <a:pPr lvl="1"/>
            <a:r>
              <a:rPr lang="en-US" dirty="0"/>
              <a:t>What is your role?</a:t>
            </a:r>
          </a:p>
          <a:p>
            <a:pPr lvl="1"/>
            <a:r>
              <a:rPr lang="en-US" dirty="0"/>
              <a:t>How will you be using Experience Manager?</a:t>
            </a:r>
          </a:p>
          <a:p>
            <a:pPr lvl="1"/>
            <a:r>
              <a:rPr lang="en-US" dirty="0"/>
              <a:t>What version of Experience Manager are you using?</a:t>
            </a:r>
          </a:p>
          <a:p>
            <a:pPr lvl="2"/>
            <a:r>
              <a:rPr lang="en-US" dirty="0"/>
              <a:t>On prem? Managed Services? Cloud Service?</a:t>
            </a:r>
          </a:p>
          <a:p>
            <a:pPr lvl="1"/>
            <a:r>
              <a:rPr lang="en-US" dirty="0"/>
              <a:t>What is your experience with Experience Manager, if </a:t>
            </a:r>
            <a:r>
              <a:rPr lang="en-US"/>
              <a:t>any?</a:t>
            </a:r>
            <a:endParaRPr lang="en-US" dirty="0"/>
          </a:p>
        </p:txBody>
      </p:sp>
      <p:sp>
        <p:nvSpPr>
          <p:cNvPr id="2" name="Title 1">
            <a:extLst>
              <a:ext uri="{FF2B5EF4-FFF2-40B4-BE49-F238E27FC236}">
                <a16:creationId xmlns:a16="http://schemas.microsoft.com/office/drawing/2014/main" id="{C2FF621E-094A-234A-93DE-C71DD0A2F178}"/>
              </a:ext>
            </a:extLst>
          </p:cNvPr>
          <p:cNvSpPr>
            <a:spLocks noGrp="1"/>
          </p:cNvSpPr>
          <p:nvPr>
            <p:ph type="title"/>
          </p:nvPr>
        </p:nvSpPr>
        <p:spPr/>
        <p:txBody>
          <a:bodyPr/>
          <a:lstStyle/>
          <a:p>
            <a:r>
              <a:rPr lang="en-US" dirty="0"/>
              <a:t>Student Introductions</a:t>
            </a:r>
          </a:p>
        </p:txBody>
      </p:sp>
    </p:spTree>
    <p:extLst>
      <p:ext uri="{BB962C8B-B14F-4D97-AF65-F5344CB8AC3E}">
        <p14:creationId xmlns:p14="http://schemas.microsoft.com/office/powerpoint/2010/main" val="32317492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F16064-31C0-3F43-A2D6-0990A852C780}"/>
              </a:ext>
            </a:extLst>
          </p:cNvPr>
          <p:cNvSpPr>
            <a:spLocks noGrp="1"/>
          </p:cNvSpPr>
          <p:nvPr>
            <p:ph type="ctrTitle"/>
          </p:nvPr>
        </p:nvSpPr>
        <p:spPr>
          <a:xfrm>
            <a:off x="489778" y="2781300"/>
            <a:ext cx="7892143" cy="553998"/>
          </a:xfrm>
        </p:spPr>
        <p:txBody>
          <a:bodyPr/>
          <a:lstStyle/>
          <a:p>
            <a:r>
              <a:rPr lang="en-US" dirty="0"/>
              <a:t>Content Migration </a:t>
            </a:r>
          </a:p>
        </p:txBody>
      </p:sp>
      <p:sp>
        <p:nvSpPr>
          <p:cNvPr id="2" name="Text Placeholder 1">
            <a:extLst>
              <a:ext uri="{FF2B5EF4-FFF2-40B4-BE49-F238E27FC236}">
                <a16:creationId xmlns:a16="http://schemas.microsoft.com/office/drawing/2014/main" id="{7262E8F8-52FA-3B4E-AA25-04258E672A31}"/>
              </a:ext>
            </a:extLst>
          </p:cNvPr>
          <p:cNvSpPr>
            <a:spLocks noGrp="1"/>
          </p:cNvSpPr>
          <p:nvPr>
            <p:ph type="subTitle" idx="1"/>
          </p:nvPr>
        </p:nvSpPr>
        <p:spPr/>
        <p:txBody>
          <a:bodyPr/>
          <a:lstStyle/>
          <a:p>
            <a:endParaRPr lang="en-US" dirty="0">
              <a:solidFill>
                <a:schemeClr val="tx1">
                  <a:lumMod val="50000"/>
                  <a:lumOff val="50000"/>
                </a:schemeClr>
              </a:solidFill>
            </a:endParaRPr>
          </a:p>
        </p:txBody>
      </p:sp>
      <p:sp>
        <p:nvSpPr>
          <p:cNvPr id="4" name="Slide Number Placeholder 3">
            <a:extLst>
              <a:ext uri="{FF2B5EF4-FFF2-40B4-BE49-F238E27FC236}">
                <a16:creationId xmlns:a16="http://schemas.microsoft.com/office/drawing/2014/main" id="{77F56C40-4560-F647-911F-9E4FD2127E89}"/>
              </a:ext>
            </a:extLst>
          </p:cNvPr>
          <p:cNvSpPr>
            <a:spLocks noGrp="1"/>
          </p:cNvSpPr>
          <p:nvPr>
            <p:ph type="sldNum" sz="quarter" idx="4294967295"/>
          </p:nvPr>
        </p:nvSpPr>
        <p:spPr>
          <a:xfrm>
            <a:off x="0" y="6565900"/>
            <a:ext cx="1016000" cy="168275"/>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50</a:t>
            </a:fld>
            <a:endParaRPr lang="en-US" dirty="0"/>
          </a:p>
        </p:txBody>
      </p:sp>
    </p:spTree>
    <p:extLst>
      <p:ext uri="{BB962C8B-B14F-4D97-AF65-F5344CB8AC3E}">
        <p14:creationId xmlns:p14="http://schemas.microsoft.com/office/powerpoint/2010/main" val="8449886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 y="1073672"/>
            <a:ext cx="11579384" cy="5181600"/>
          </a:xfrm>
        </p:spPr>
        <p:txBody>
          <a:bodyPr/>
          <a:lstStyle/>
          <a:p>
            <a:r>
              <a:rPr lang="en-US" dirty="0"/>
              <a:t>Data migration is migration from legacy systems to the new system, in this case, AEM</a:t>
            </a:r>
          </a:p>
          <a:p>
            <a:pPr lvl="1"/>
            <a:r>
              <a:rPr lang="en-US" dirty="0"/>
              <a:t>Involves a detailed study of the architecture of the old system and the new system</a:t>
            </a:r>
          </a:p>
          <a:p>
            <a:r>
              <a:rPr lang="en-US" dirty="0"/>
              <a:t>Legacy systems:</a:t>
            </a:r>
          </a:p>
          <a:p>
            <a:pPr lvl="1"/>
            <a:r>
              <a:rPr lang="en-US" dirty="0"/>
              <a:t>Could be single or disparate</a:t>
            </a:r>
          </a:p>
          <a:p>
            <a:pPr lvl="1"/>
            <a:r>
              <a:rPr lang="en-US" dirty="0"/>
              <a:t>Could have their own Content Management Systems (CMS)</a:t>
            </a:r>
          </a:p>
          <a:p>
            <a:endParaRPr lang="en-US" dirty="0"/>
          </a:p>
        </p:txBody>
      </p:sp>
      <p:sp>
        <p:nvSpPr>
          <p:cNvPr id="2" name="Title 1"/>
          <p:cNvSpPr>
            <a:spLocks noGrp="1"/>
          </p:cNvSpPr>
          <p:nvPr>
            <p:ph type="title"/>
          </p:nvPr>
        </p:nvSpPr>
        <p:spPr>
          <a:xfrm>
            <a:off x="320040" y="296432"/>
            <a:ext cx="11579385" cy="625475"/>
          </a:xfrm>
        </p:spPr>
        <p:txBody>
          <a:bodyPr/>
          <a:lstStyle/>
          <a:p>
            <a:r>
              <a:rPr lang="en-US" dirty="0"/>
              <a:t>Migration to Experience Manager - Understanding Data Migration</a:t>
            </a:r>
          </a:p>
        </p:txBody>
      </p:sp>
      <p:sp>
        <p:nvSpPr>
          <p:cNvPr id="4" name="Slide Number Placeholder 3"/>
          <p:cNvSpPr>
            <a:spLocks noGrp="1"/>
          </p:cNvSpPr>
          <p:nvPr>
            <p:ph type="sldNum" sz="quarter" idx="4294967295"/>
          </p:nvPr>
        </p:nvSpPr>
        <p:spPr>
          <a:xfrm>
            <a:off x="0" y="6565900"/>
            <a:ext cx="1016000" cy="168275"/>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51</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8070" y="3694906"/>
            <a:ext cx="5274355" cy="2468398"/>
          </a:xfrm>
          <a:prstGeom prst="rect">
            <a:avLst/>
          </a:prstGeom>
        </p:spPr>
      </p:pic>
    </p:spTree>
    <p:extLst>
      <p:ext uri="{BB962C8B-B14F-4D97-AF65-F5344CB8AC3E}">
        <p14:creationId xmlns:p14="http://schemas.microsoft.com/office/powerpoint/2010/main" val="37761175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296432"/>
            <a:ext cx="11579385" cy="625475"/>
          </a:xfrm>
        </p:spPr>
        <p:txBody>
          <a:bodyPr/>
          <a:lstStyle/>
          <a:p>
            <a:r>
              <a:rPr lang="en-US" dirty="0"/>
              <a:t>The Migration Process</a:t>
            </a:r>
          </a:p>
        </p:txBody>
      </p:sp>
      <p:sp>
        <p:nvSpPr>
          <p:cNvPr id="3" name="Content Placeholder 2"/>
          <p:cNvSpPr>
            <a:spLocks noGrp="1"/>
          </p:cNvSpPr>
          <p:nvPr>
            <p:ph idx="1"/>
          </p:nvPr>
        </p:nvSpPr>
        <p:spPr>
          <a:xfrm>
            <a:off x="320040" y="1073672"/>
            <a:ext cx="5774373" cy="5181600"/>
          </a:xfrm>
        </p:spPr>
        <p:txBody>
          <a:bodyPr>
            <a:normAutofit fontScale="92500" lnSpcReduction="10000"/>
          </a:bodyPr>
          <a:lstStyle/>
          <a:p>
            <a:r>
              <a:rPr lang="en-US" dirty="0"/>
              <a:t>The Process:</a:t>
            </a:r>
          </a:p>
          <a:p>
            <a:pPr lvl="1"/>
            <a:r>
              <a:rPr lang="en-US" dirty="0"/>
              <a:t>Identify the source.</a:t>
            </a:r>
          </a:p>
          <a:p>
            <a:pPr lvl="1"/>
            <a:r>
              <a:rPr lang="en-US" dirty="0"/>
              <a:t>Transform the source to target format.</a:t>
            </a:r>
          </a:p>
          <a:p>
            <a:pPr lvl="1"/>
            <a:r>
              <a:rPr lang="en-US" dirty="0"/>
              <a:t>Import into repository.</a:t>
            </a:r>
          </a:p>
          <a:p>
            <a:r>
              <a:rPr lang="en-US" dirty="0"/>
              <a:t>Two approaches to migration:</a:t>
            </a:r>
          </a:p>
          <a:p>
            <a:pPr lvl="1"/>
            <a:r>
              <a:rPr lang="en-US" dirty="0"/>
              <a:t>One-time migration</a:t>
            </a:r>
          </a:p>
          <a:p>
            <a:pPr lvl="1"/>
            <a:r>
              <a:rPr lang="en-US" dirty="0"/>
              <a:t>Continuous migration</a:t>
            </a:r>
          </a:p>
          <a:p>
            <a:r>
              <a:rPr lang="en-US" dirty="0"/>
              <a:t>Types of migration:</a:t>
            </a:r>
          </a:p>
          <a:p>
            <a:pPr lvl="1"/>
            <a:r>
              <a:rPr lang="en-US" dirty="0"/>
              <a:t>Automated migration</a:t>
            </a:r>
          </a:p>
          <a:p>
            <a:pPr lvl="1"/>
            <a:r>
              <a:rPr lang="en-US" dirty="0"/>
              <a:t>Partially automated migration</a:t>
            </a:r>
          </a:p>
          <a:p>
            <a:pPr lvl="1"/>
            <a:r>
              <a:rPr lang="en-US" dirty="0"/>
              <a:t>Manual migration</a:t>
            </a:r>
          </a:p>
          <a:p>
            <a:pPr lvl="1"/>
            <a:r>
              <a:rPr lang="en-US" dirty="0"/>
              <a:t>Migration on request</a:t>
            </a:r>
          </a:p>
          <a:p>
            <a:endParaRPr lang="en-US" dirty="0"/>
          </a:p>
        </p:txBody>
      </p:sp>
      <p:sp>
        <p:nvSpPr>
          <p:cNvPr id="4" name="Slide Number Placeholder 3"/>
          <p:cNvSpPr>
            <a:spLocks noGrp="1"/>
          </p:cNvSpPr>
          <p:nvPr>
            <p:ph type="sldNum" sz="quarter" idx="4294967295"/>
          </p:nvPr>
        </p:nvSpPr>
        <p:spPr>
          <a:xfrm>
            <a:off x="0" y="6565900"/>
            <a:ext cx="1016000" cy="168275"/>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52</a:t>
            </a:fld>
            <a:endParaRPr lang="en-US" dirty="0"/>
          </a:p>
        </p:txBody>
      </p:sp>
      <p:grpSp>
        <p:nvGrpSpPr>
          <p:cNvPr id="17" name="Group 16"/>
          <p:cNvGrpSpPr/>
          <p:nvPr/>
        </p:nvGrpSpPr>
        <p:grpSpPr>
          <a:xfrm>
            <a:off x="6094412" y="732322"/>
            <a:ext cx="5552903" cy="5393355"/>
            <a:chOff x="304721" y="859053"/>
            <a:chExt cx="5552903" cy="5393355"/>
          </a:xfrm>
        </p:grpSpPr>
        <p:sp>
          <p:nvSpPr>
            <p:cNvPr id="7" name="Oval 6"/>
            <p:cNvSpPr/>
            <p:nvPr/>
          </p:nvSpPr>
          <p:spPr>
            <a:xfrm>
              <a:off x="1836372" y="1653430"/>
              <a:ext cx="2393232" cy="459897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2162934" y="2337333"/>
              <a:ext cx="1597067" cy="3231172"/>
              <a:chOff x="2162934" y="2337333"/>
              <a:chExt cx="1597067" cy="3231172"/>
            </a:xfrm>
          </p:grpSpPr>
          <p:sp>
            <p:nvSpPr>
              <p:cNvPr id="12" name="Freeform 11"/>
              <p:cNvSpPr/>
              <p:nvPr/>
            </p:nvSpPr>
            <p:spPr>
              <a:xfrm>
                <a:off x="2305974" y="2337333"/>
                <a:ext cx="1454027" cy="807793"/>
              </a:xfrm>
              <a:custGeom>
                <a:avLst/>
                <a:gdLst>
                  <a:gd name="connsiteX0" fmla="*/ 0 w 1454027"/>
                  <a:gd name="connsiteY0" fmla="*/ 80779 h 807793"/>
                  <a:gd name="connsiteX1" fmla="*/ 80779 w 1454027"/>
                  <a:gd name="connsiteY1" fmla="*/ 0 h 807793"/>
                  <a:gd name="connsiteX2" fmla="*/ 1373248 w 1454027"/>
                  <a:gd name="connsiteY2" fmla="*/ 0 h 807793"/>
                  <a:gd name="connsiteX3" fmla="*/ 1454027 w 1454027"/>
                  <a:gd name="connsiteY3" fmla="*/ 80779 h 807793"/>
                  <a:gd name="connsiteX4" fmla="*/ 1454027 w 1454027"/>
                  <a:gd name="connsiteY4" fmla="*/ 727014 h 807793"/>
                  <a:gd name="connsiteX5" fmla="*/ 1373248 w 1454027"/>
                  <a:gd name="connsiteY5" fmla="*/ 807793 h 807793"/>
                  <a:gd name="connsiteX6" fmla="*/ 80779 w 1454027"/>
                  <a:gd name="connsiteY6" fmla="*/ 807793 h 807793"/>
                  <a:gd name="connsiteX7" fmla="*/ 0 w 1454027"/>
                  <a:gd name="connsiteY7" fmla="*/ 727014 h 807793"/>
                  <a:gd name="connsiteX8" fmla="*/ 0 w 1454027"/>
                  <a:gd name="connsiteY8" fmla="*/ 80779 h 807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027" h="807793">
                    <a:moveTo>
                      <a:pt x="0" y="80779"/>
                    </a:moveTo>
                    <a:cubicBezTo>
                      <a:pt x="0" y="36166"/>
                      <a:pt x="36166" y="0"/>
                      <a:pt x="80779" y="0"/>
                    </a:cubicBezTo>
                    <a:lnTo>
                      <a:pt x="1373248" y="0"/>
                    </a:lnTo>
                    <a:cubicBezTo>
                      <a:pt x="1417861" y="0"/>
                      <a:pt x="1454027" y="36166"/>
                      <a:pt x="1454027" y="80779"/>
                    </a:cubicBezTo>
                    <a:lnTo>
                      <a:pt x="1454027" y="727014"/>
                    </a:lnTo>
                    <a:cubicBezTo>
                      <a:pt x="1454027" y="771627"/>
                      <a:pt x="1417861" y="807793"/>
                      <a:pt x="1373248" y="807793"/>
                    </a:cubicBezTo>
                    <a:lnTo>
                      <a:pt x="80779" y="807793"/>
                    </a:lnTo>
                    <a:cubicBezTo>
                      <a:pt x="36166" y="807793"/>
                      <a:pt x="0" y="771627"/>
                      <a:pt x="0" y="727014"/>
                    </a:cubicBezTo>
                    <a:lnTo>
                      <a:pt x="0" y="80779"/>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1289" tIns="111289" rIns="111289" bIns="111289" numCol="1" spcCol="1270" anchor="ctr" anchorCtr="0">
                <a:noAutofit/>
              </a:bodyPr>
              <a:lstStyle/>
              <a:p>
                <a:pPr lvl="0" algn="ctr" defTabSz="1022350">
                  <a:lnSpc>
                    <a:spcPct val="90000"/>
                  </a:lnSpc>
                  <a:spcBef>
                    <a:spcPct val="0"/>
                  </a:spcBef>
                  <a:spcAft>
                    <a:spcPct val="35000"/>
                  </a:spcAft>
                </a:pPr>
                <a:r>
                  <a:rPr lang="en-US" sz="2300" kern="1200" dirty="0"/>
                  <a:t>Identify</a:t>
                </a:r>
              </a:p>
            </p:txBody>
          </p:sp>
          <p:sp>
            <p:nvSpPr>
              <p:cNvPr id="13" name="Freeform 12"/>
              <p:cNvSpPr/>
              <p:nvPr/>
            </p:nvSpPr>
            <p:spPr>
              <a:xfrm>
                <a:off x="2851235" y="3195613"/>
                <a:ext cx="363506" cy="302922"/>
              </a:xfrm>
              <a:custGeom>
                <a:avLst/>
                <a:gdLst>
                  <a:gd name="connsiteX0" fmla="*/ 0 w 302922"/>
                  <a:gd name="connsiteY0" fmla="*/ 72701 h 363506"/>
                  <a:gd name="connsiteX1" fmla="*/ 151461 w 302922"/>
                  <a:gd name="connsiteY1" fmla="*/ 72701 h 363506"/>
                  <a:gd name="connsiteX2" fmla="*/ 151461 w 302922"/>
                  <a:gd name="connsiteY2" fmla="*/ 0 h 363506"/>
                  <a:gd name="connsiteX3" fmla="*/ 302922 w 302922"/>
                  <a:gd name="connsiteY3" fmla="*/ 181753 h 363506"/>
                  <a:gd name="connsiteX4" fmla="*/ 151461 w 302922"/>
                  <a:gd name="connsiteY4" fmla="*/ 363506 h 363506"/>
                  <a:gd name="connsiteX5" fmla="*/ 151461 w 302922"/>
                  <a:gd name="connsiteY5" fmla="*/ 290805 h 363506"/>
                  <a:gd name="connsiteX6" fmla="*/ 0 w 302922"/>
                  <a:gd name="connsiteY6" fmla="*/ 290805 h 363506"/>
                  <a:gd name="connsiteX7" fmla="*/ 0 w 302922"/>
                  <a:gd name="connsiteY7" fmla="*/ 72701 h 36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922" h="363506">
                    <a:moveTo>
                      <a:pt x="242338" y="0"/>
                    </a:moveTo>
                    <a:lnTo>
                      <a:pt x="242338" y="181753"/>
                    </a:lnTo>
                    <a:lnTo>
                      <a:pt x="302922" y="181753"/>
                    </a:lnTo>
                    <a:lnTo>
                      <a:pt x="151461" y="363506"/>
                    </a:lnTo>
                    <a:lnTo>
                      <a:pt x="0" y="181753"/>
                    </a:lnTo>
                    <a:lnTo>
                      <a:pt x="60584" y="181753"/>
                    </a:lnTo>
                    <a:lnTo>
                      <a:pt x="60584" y="0"/>
                    </a:lnTo>
                    <a:lnTo>
                      <a:pt x="242338" y="0"/>
                    </a:lnTo>
                    <a:close/>
                  </a:path>
                </a:pathLst>
              </a:cu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72702" tIns="0" rIns="72700" bIns="90877" numCol="1" spcCol="1270" anchor="ctr" anchorCtr="0">
                <a:noAutofit/>
              </a:bodyPr>
              <a:lstStyle/>
              <a:p>
                <a:pPr lvl="0" algn="ctr" defTabSz="622300">
                  <a:lnSpc>
                    <a:spcPct val="90000"/>
                  </a:lnSpc>
                  <a:spcBef>
                    <a:spcPct val="0"/>
                  </a:spcBef>
                  <a:spcAft>
                    <a:spcPct val="35000"/>
                  </a:spcAft>
                </a:pPr>
                <a:endParaRPr lang="en-US" sz="1400" kern="1200"/>
              </a:p>
            </p:txBody>
          </p:sp>
          <p:sp>
            <p:nvSpPr>
              <p:cNvPr id="14" name="Freeform 13"/>
              <p:cNvSpPr/>
              <p:nvPr/>
            </p:nvSpPr>
            <p:spPr>
              <a:xfrm>
                <a:off x="2162934" y="3549022"/>
                <a:ext cx="1597067" cy="807793"/>
              </a:xfrm>
              <a:custGeom>
                <a:avLst/>
                <a:gdLst>
                  <a:gd name="connsiteX0" fmla="*/ 0 w 1454027"/>
                  <a:gd name="connsiteY0" fmla="*/ 80779 h 807793"/>
                  <a:gd name="connsiteX1" fmla="*/ 80779 w 1454027"/>
                  <a:gd name="connsiteY1" fmla="*/ 0 h 807793"/>
                  <a:gd name="connsiteX2" fmla="*/ 1373248 w 1454027"/>
                  <a:gd name="connsiteY2" fmla="*/ 0 h 807793"/>
                  <a:gd name="connsiteX3" fmla="*/ 1454027 w 1454027"/>
                  <a:gd name="connsiteY3" fmla="*/ 80779 h 807793"/>
                  <a:gd name="connsiteX4" fmla="*/ 1454027 w 1454027"/>
                  <a:gd name="connsiteY4" fmla="*/ 727014 h 807793"/>
                  <a:gd name="connsiteX5" fmla="*/ 1373248 w 1454027"/>
                  <a:gd name="connsiteY5" fmla="*/ 807793 h 807793"/>
                  <a:gd name="connsiteX6" fmla="*/ 80779 w 1454027"/>
                  <a:gd name="connsiteY6" fmla="*/ 807793 h 807793"/>
                  <a:gd name="connsiteX7" fmla="*/ 0 w 1454027"/>
                  <a:gd name="connsiteY7" fmla="*/ 727014 h 807793"/>
                  <a:gd name="connsiteX8" fmla="*/ 0 w 1454027"/>
                  <a:gd name="connsiteY8" fmla="*/ 80779 h 807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027" h="807793">
                    <a:moveTo>
                      <a:pt x="0" y="80779"/>
                    </a:moveTo>
                    <a:cubicBezTo>
                      <a:pt x="0" y="36166"/>
                      <a:pt x="36166" y="0"/>
                      <a:pt x="80779" y="0"/>
                    </a:cubicBezTo>
                    <a:lnTo>
                      <a:pt x="1373248" y="0"/>
                    </a:lnTo>
                    <a:cubicBezTo>
                      <a:pt x="1417861" y="0"/>
                      <a:pt x="1454027" y="36166"/>
                      <a:pt x="1454027" y="80779"/>
                    </a:cubicBezTo>
                    <a:lnTo>
                      <a:pt x="1454027" y="727014"/>
                    </a:lnTo>
                    <a:cubicBezTo>
                      <a:pt x="1454027" y="771627"/>
                      <a:pt x="1417861" y="807793"/>
                      <a:pt x="1373248" y="807793"/>
                    </a:cubicBezTo>
                    <a:lnTo>
                      <a:pt x="80779" y="807793"/>
                    </a:lnTo>
                    <a:cubicBezTo>
                      <a:pt x="36166" y="807793"/>
                      <a:pt x="0" y="771627"/>
                      <a:pt x="0" y="727014"/>
                    </a:cubicBezTo>
                    <a:lnTo>
                      <a:pt x="0" y="80779"/>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1289" tIns="111289" rIns="111289" bIns="111289" numCol="1" spcCol="1270" anchor="ctr" anchorCtr="0">
                <a:noAutofit/>
              </a:bodyPr>
              <a:lstStyle/>
              <a:p>
                <a:pPr lvl="0" algn="ctr" defTabSz="1022350">
                  <a:lnSpc>
                    <a:spcPct val="90000"/>
                  </a:lnSpc>
                  <a:spcBef>
                    <a:spcPct val="0"/>
                  </a:spcBef>
                  <a:spcAft>
                    <a:spcPct val="35000"/>
                  </a:spcAft>
                </a:pPr>
                <a:r>
                  <a:rPr lang="en-US" sz="2300" kern="1200" dirty="0"/>
                  <a:t>Transform</a:t>
                </a:r>
              </a:p>
            </p:txBody>
          </p:sp>
          <p:sp>
            <p:nvSpPr>
              <p:cNvPr id="15" name="Freeform 14"/>
              <p:cNvSpPr/>
              <p:nvPr/>
            </p:nvSpPr>
            <p:spPr>
              <a:xfrm>
                <a:off x="2851235" y="4407302"/>
                <a:ext cx="363506" cy="302922"/>
              </a:xfrm>
              <a:custGeom>
                <a:avLst/>
                <a:gdLst>
                  <a:gd name="connsiteX0" fmla="*/ 0 w 302922"/>
                  <a:gd name="connsiteY0" fmla="*/ 72701 h 363506"/>
                  <a:gd name="connsiteX1" fmla="*/ 151461 w 302922"/>
                  <a:gd name="connsiteY1" fmla="*/ 72701 h 363506"/>
                  <a:gd name="connsiteX2" fmla="*/ 151461 w 302922"/>
                  <a:gd name="connsiteY2" fmla="*/ 0 h 363506"/>
                  <a:gd name="connsiteX3" fmla="*/ 302922 w 302922"/>
                  <a:gd name="connsiteY3" fmla="*/ 181753 h 363506"/>
                  <a:gd name="connsiteX4" fmla="*/ 151461 w 302922"/>
                  <a:gd name="connsiteY4" fmla="*/ 363506 h 363506"/>
                  <a:gd name="connsiteX5" fmla="*/ 151461 w 302922"/>
                  <a:gd name="connsiteY5" fmla="*/ 290805 h 363506"/>
                  <a:gd name="connsiteX6" fmla="*/ 0 w 302922"/>
                  <a:gd name="connsiteY6" fmla="*/ 290805 h 363506"/>
                  <a:gd name="connsiteX7" fmla="*/ 0 w 302922"/>
                  <a:gd name="connsiteY7" fmla="*/ 72701 h 36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922" h="363506">
                    <a:moveTo>
                      <a:pt x="242338" y="0"/>
                    </a:moveTo>
                    <a:lnTo>
                      <a:pt x="242338" y="181753"/>
                    </a:lnTo>
                    <a:lnTo>
                      <a:pt x="302922" y="181753"/>
                    </a:lnTo>
                    <a:lnTo>
                      <a:pt x="151461" y="363506"/>
                    </a:lnTo>
                    <a:lnTo>
                      <a:pt x="0" y="181753"/>
                    </a:lnTo>
                    <a:lnTo>
                      <a:pt x="60584" y="181753"/>
                    </a:lnTo>
                    <a:lnTo>
                      <a:pt x="60584" y="0"/>
                    </a:lnTo>
                    <a:lnTo>
                      <a:pt x="242338" y="0"/>
                    </a:lnTo>
                    <a:close/>
                  </a:path>
                </a:pathLst>
              </a:cu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72702" tIns="0" rIns="72700" bIns="90877" numCol="1" spcCol="1270" anchor="ctr" anchorCtr="0">
                <a:noAutofit/>
              </a:bodyPr>
              <a:lstStyle/>
              <a:p>
                <a:pPr lvl="0" algn="ctr" defTabSz="622300">
                  <a:lnSpc>
                    <a:spcPct val="90000"/>
                  </a:lnSpc>
                  <a:spcBef>
                    <a:spcPct val="0"/>
                  </a:spcBef>
                  <a:spcAft>
                    <a:spcPct val="35000"/>
                  </a:spcAft>
                </a:pPr>
                <a:endParaRPr lang="en-US" sz="1400" kern="1200"/>
              </a:p>
            </p:txBody>
          </p:sp>
          <p:sp>
            <p:nvSpPr>
              <p:cNvPr id="16" name="Freeform 15"/>
              <p:cNvSpPr/>
              <p:nvPr/>
            </p:nvSpPr>
            <p:spPr>
              <a:xfrm>
                <a:off x="2305974" y="4760712"/>
                <a:ext cx="1454027" cy="807793"/>
              </a:xfrm>
              <a:custGeom>
                <a:avLst/>
                <a:gdLst>
                  <a:gd name="connsiteX0" fmla="*/ 0 w 1454027"/>
                  <a:gd name="connsiteY0" fmla="*/ 80779 h 807793"/>
                  <a:gd name="connsiteX1" fmla="*/ 80779 w 1454027"/>
                  <a:gd name="connsiteY1" fmla="*/ 0 h 807793"/>
                  <a:gd name="connsiteX2" fmla="*/ 1373248 w 1454027"/>
                  <a:gd name="connsiteY2" fmla="*/ 0 h 807793"/>
                  <a:gd name="connsiteX3" fmla="*/ 1454027 w 1454027"/>
                  <a:gd name="connsiteY3" fmla="*/ 80779 h 807793"/>
                  <a:gd name="connsiteX4" fmla="*/ 1454027 w 1454027"/>
                  <a:gd name="connsiteY4" fmla="*/ 727014 h 807793"/>
                  <a:gd name="connsiteX5" fmla="*/ 1373248 w 1454027"/>
                  <a:gd name="connsiteY5" fmla="*/ 807793 h 807793"/>
                  <a:gd name="connsiteX6" fmla="*/ 80779 w 1454027"/>
                  <a:gd name="connsiteY6" fmla="*/ 807793 h 807793"/>
                  <a:gd name="connsiteX7" fmla="*/ 0 w 1454027"/>
                  <a:gd name="connsiteY7" fmla="*/ 727014 h 807793"/>
                  <a:gd name="connsiteX8" fmla="*/ 0 w 1454027"/>
                  <a:gd name="connsiteY8" fmla="*/ 80779 h 807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027" h="807793">
                    <a:moveTo>
                      <a:pt x="0" y="80779"/>
                    </a:moveTo>
                    <a:cubicBezTo>
                      <a:pt x="0" y="36166"/>
                      <a:pt x="36166" y="0"/>
                      <a:pt x="80779" y="0"/>
                    </a:cubicBezTo>
                    <a:lnTo>
                      <a:pt x="1373248" y="0"/>
                    </a:lnTo>
                    <a:cubicBezTo>
                      <a:pt x="1417861" y="0"/>
                      <a:pt x="1454027" y="36166"/>
                      <a:pt x="1454027" y="80779"/>
                    </a:cubicBezTo>
                    <a:lnTo>
                      <a:pt x="1454027" y="727014"/>
                    </a:lnTo>
                    <a:cubicBezTo>
                      <a:pt x="1454027" y="771627"/>
                      <a:pt x="1417861" y="807793"/>
                      <a:pt x="1373248" y="807793"/>
                    </a:cubicBezTo>
                    <a:lnTo>
                      <a:pt x="80779" y="807793"/>
                    </a:lnTo>
                    <a:cubicBezTo>
                      <a:pt x="36166" y="807793"/>
                      <a:pt x="0" y="771627"/>
                      <a:pt x="0" y="727014"/>
                    </a:cubicBezTo>
                    <a:lnTo>
                      <a:pt x="0" y="80779"/>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1289" tIns="111289" rIns="111289" bIns="111289" numCol="1" spcCol="1270" anchor="ctr" anchorCtr="0">
                <a:noAutofit/>
              </a:bodyPr>
              <a:lstStyle/>
              <a:p>
                <a:pPr lvl="0" algn="ctr" defTabSz="1022350">
                  <a:lnSpc>
                    <a:spcPct val="90000"/>
                  </a:lnSpc>
                  <a:spcBef>
                    <a:spcPct val="0"/>
                  </a:spcBef>
                  <a:spcAft>
                    <a:spcPct val="35000"/>
                  </a:spcAft>
                </a:pPr>
                <a:r>
                  <a:rPr lang="en-US" sz="2300" kern="1200" dirty="0"/>
                  <a:t>Import</a:t>
                </a:r>
              </a:p>
            </p:txBody>
          </p:sp>
        </p:grpSp>
        <p:sp>
          <p:nvSpPr>
            <p:cNvPr id="8" name="TextBox 7"/>
            <p:cNvSpPr txBox="1"/>
            <p:nvPr/>
          </p:nvSpPr>
          <p:spPr>
            <a:xfrm>
              <a:off x="304721" y="859053"/>
              <a:ext cx="5552903" cy="769441"/>
            </a:xfrm>
            <a:prstGeom prst="rect">
              <a:avLst/>
            </a:prstGeom>
            <a:noFill/>
          </p:spPr>
          <p:txBody>
            <a:bodyPr wrap="square" rtlCol="0">
              <a:spAutoFit/>
            </a:bodyPr>
            <a:lstStyle/>
            <a:p>
              <a:pPr algn="ctr"/>
              <a:r>
                <a:rPr lang="en-US" sz="4400" dirty="0"/>
                <a:t>T</a:t>
              </a:r>
              <a:r>
                <a:rPr lang="en-US" sz="3600" dirty="0"/>
                <a:t>HE</a:t>
              </a:r>
              <a:r>
                <a:rPr lang="en-US" sz="4400" dirty="0"/>
                <a:t> M</a:t>
              </a:r>
              <a:r>
                <a:rPr lang="en-US" sz="3600" dirty="0"/>
                <a:t>IGRATION</a:t>
              </a:r>
              <a:r>
                <a:rPr lang="en-US" sz="4400" dirty="0"/>
                <a:t> P</a:t>
              </a:r>
              <a:r>
                <a:rPr lang="en-US" sz="3600" dirty="0"/>
                <a:t>ROCESS</a:t>
              </a:r>
            </a:p>
          </p:txBody>
        </p:sp>
      </p:grpSp>
    </p:spTree>
    <p:extLst>
      <p:ext uri="{BB962C8B-B14F-4D97-AF65-F5344CB8AC3E}">
        <p14:creationId xmlns:p14="http://schemas.microsoft.com/office/powerpoint/2010/main" val="33732487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1F1EF73D-63B4-7042-96FB-55100A995A5F}"/>
              </a:ext>
            </a:extLst>
          </p:cNvPr>
          <p:cNvGrpSpPr/>
          <p:nvPr/>
        </p:nvGrpSpPr>
        <p:grpSpPr>
          <a:xfrm>
            <a:off x="7656541" y="1491110"/>
            <a:ext cx="1826075" cy="1783080"/>
            <a:chOff x="3760469" y="2080260"/>
            <a:chExt cx="1826075" cy="1783080"/>
          </a:xfrm>
          <a:solidFill>
            <a:schemeClr val="accent3">
              <a:lumMod val="20000"/>
              <a:lumOff val="80000"/>
            </a:schemeClr>
          </a:solidFill>
        </p:grpSpPr>
        <p:sp>
          <p:nvSpPr>
            <p:cNvPr id="18" name="Rectangle 17">
              <a:extLst>
                <a:ext uri="{FF2B5EF4-FFF2-40B4-BE49-F238E27FC236}">
                  <a16:creationId xmlns:a16="http://schemas.microsoft.com/office/drawing/2014/main" id="{666E49DD-F7BD-8D40-B45A-50AA7FE59B61}"/>
                </a:ext>
              </a:extLst>
            </p:cNvPr>
            <p:cNvSpPr/>
            <p:nvPr/>
          </p:nvSpPr>
          <p:spPr>
            <a:xfrm>
              <a:off x="3760469" y="2080260"/>
              <a:ext cx="1826075" cy="1783080"/>
            </a:xfrm>
            <a:prstGeom prst="rect">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0EBB207D-68AB-9B41-AC43-8D73B6A91961}"/>
                </a:ext>
              </a:extLst>
            </p:cNvPr>
            <p:cNvSpPr txBox="1"/>
            <p:nvPr/>
          </p:nvSpPr>
          <p:spPr>
            <a:xfrm>
              <a:off x="3886719" y="2325469"/>
              <a:ext cx="1699825" cy="369332"/>
            </a:xfrm>
            <a:prstGeom prst="rect">
              <a:avLst/>
            </a:prstGeom>
            <a:grpFill/>
          </p:spPr>
          <p:txBody>
            <a:bodyPr wrap="square" rtlCol="0">
              <a:spAutoFit/>
            </a:bodyPr>
            <a:lstStyle/>
            <a:p>
              <a:pPr algn="ctr"/>
              <a:r>
                <a:rPr lang="en-US" dirty="0"/>
                <a:t>General Clutter</a:t>
              </a:r>
            </a:p>
          </p:txBody>
        </p:sp>
      </p:grpSp>
      <p:grpSp>
        <p:nvGrpSpPr>
          <p:cNvPr id="14" name="Group 13">
            <a:extLst>
              <a:ext uri="{FF2B5EF4-FFF2-40B4-BE49-F238E27FC236}">
                <a16:creationId xmlns:a16="http://schemas.microsoft.com/office/drawing/2014/main" id="{179937C8-4686-E044-93C5-D90F3B83394C}"/>
              </a:ext>
            </a:extLst>
          </p:cNvPr>
          <p:cNvGrpSpPr/>
          <p:nvPr/>
        </p:nvGrpSpPr>
        <p:grpSpPr>
          <a:xfrm>
            <a:off x="7148674" y="2495897"/>
            <a:ext cx="1826075" cy="1783080"/>
            <a:chOff x="3760469" y="2080260"/>
            <a:chExt cx="1826075" cy="1783080"/>
          </a:xfrm>
          <a:solidFill>
            <a:schemeClr val="accent6">
              <a:lumMod val="20000"/>
              <a:lumOff val="80000"/>
            </a:schemeClr>
          </a:solidFill>
        </p:grpSpPr>
        <p:sp>
          <p:nvSpPr>
            <p:cNvPr id="15" name="Rectangle 14">
              <a:extLst>
                <a:ext uri="{FF2B5EF4-FFF2-40B4-BE49-F238E27FC236}">
                  <a16:creationId xmlns:a16="http://schemas.microsoft.com/office/drawing/2014/main" id="{C413187B-180A-9745-93A4-11922A5016BB}"/>
                </a:ext>
              </a:extLst>
            </p:cNvPr>
            <p:cNvSpPr/>
            <p:nvPr/>
          </p:nvSpPr>
          <p:spPr>
            <a:xfrm>
              <a:off x="3760469" y="2080260"/>
              <a:ext cx="1826075" cy="1783080"/>
            </a:xfrm>
            <a:prstGeom prst="rect">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3906AE76-BFE4-A54E-8EF4-372E24FD6074}"/>
                </a:ext>
              </a:extLst>
            </p:cNvPr>
            <p:cNvSpPr txBox="1"/>
            <p:nvPr/>
          </p:nvSpPr>
          <p:spPr>
            <a:xfrm>
              <a:off x="3906212" y="2325469"/>
              <a:ext cx="1506683" cy="646331"/>
            </a:xfrm>
            <a:prstGeom prst="rect">
              <a:avLst/>
            </a:prstGeom>
            <a:grpFill/>
          </p:spPr>
          <p:txBody>
            <a:bodyPr wrap="square" rtlCol="0">
              <a:spAutoFit/>
            </a:bodyPr>
            <a:lstStyle/>
            <a:p>
              <a:pPr algn="ctr"/>
              <a:r>
                <a:rPr lang="en-US" dirty="0"/>
                <a:t>Obsolete test pages/data</a:t>
              </a:r>
            </a:p>
          </p:txBody>
        </p:sp>
      </p:grpSp>
      <p:sp>
        <p:nvSpPr>
          <p:cNvPr id="2" name="Title 1"/>
          <p:cNvSpPr>
            <a:spLocks noGrp="1"/>
          </p:cNvSpPr>
          <p:nvPr>
            <p:ph type="title"/>
          </p:nvPr>
        </p:nvSpPr>
        <p:spPr>
          <a:xfrm>
            <a:off x="320040" y="296432"/>
            <a:ext cx="11579385" cy="625475"/>
          </a:xfrm>
        </p:spPr>
        <p:txBody>
          <a:bodyPr/>
          <a:lstStyle/>
          <a:p>
            <a:r>
              <a:rPr lang="en-US" dirty="0"/>
              <a:t>Migrating Data From Legacy Systems</a:t>
            </a:r>
          </a:p>
        </p:txBody>
      </p:sp>
      <p:sp>
        <p:nvSpPr>
          <p:cNvPr id="3" name="Content Placeholder 2"/>
          <p:cNvSpPr>
            <a:spLocks noGrp="1"/>
          </p:cNvSpPr>
          <p:nvPr>
            <p:ph idx="1"/>
          </p:nvPr>
        </p:nvSpPr>
        <p:spPr>
          <a:xfrm>
            <a:off x="320040" y="1073672"/>
            <a:ext cx="5774373" cy="5181600"/>
          </a:xfrm>
        </p:spPr>
        <p:txBody>
          <a:bodyPr>
            <a:normAutofit/>
          </a:bodyPr>
          <a:lstStyle/>
          <a:p>
            <a:r>
              <a:rPr lang="en-US" dirty="0"/>
              <a:t>Pre-Migration tasks:</a:t>
            </a:r>
          </a:p>
          <a:p>
            <a:pPr lvl="1"/>
            <a:r>
              <a:rPr lang="en-US" dirty="0"/>
              <a:t>Scrub your data</a:t>
            </a:r>
          </a:p>
        </p:txBody>
      </p:sp>
      <p:sp>
        <p:nvSpPr>
          <p:cNvPr id="4" name="Slide Number Placeholder 3"/>
          <p:cNvSpPr>
            <a:spLocks noGrp="1"/>
          </p:cNvSpPr>
          <p:nvPr>
            <p:ph type="sldNum" sz="quarter" idx="4294967295"/>
          </p:nvPr>
        </p:nvSpPr>
        <p:spPr>
          <a:xfrm>
            <a:off x="0" y="6565900"/>
            <a:ext cx="1016000" cy="168275"/>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53</a:t>
            </a:fld>
            <a:endParaRPr lang="en-US" dirty="0"/>
          </a:p>
        </p:txBody>
      </p:sp>
      <p:grpSp>
        <p:nvGrpSpPr>
          <p:cNvPr id="7" name="Group 6">
            <a:extLst>
              <a:ext uri="{FF2B5EF4-FFF2-40B4-BE49-F238E27FC236}">
                <a16:creationId xmlns:a16="http://schemas.microsoft.com/office/drawing/2014/main" id="{9B1BED66-E45A-EC45-95BD-2B06DEAF78BD}"/>
              </a:ext>
            </a:extLst>
          </p:cNvPr>
          <p:cNvGrpSpPr/>
          <p:nvPr/>
        </p:nvGrpSpPr>
        <p:grpSpPr>
          <a:xfrm>
            <a:off x="4673507" y="1475826"/>
            <a:ext cx="1928773" cy="1783080"/>
            <a:chOff x="3760469" y="2080260"/>
            <a:chExt cx="1928773" cy="1783080"/>
          </a:xfrm>
          <a:solidFill>
            <a:schemeClr val="accent1">
              <a:lumMod val="40000"/>
              <a:lumOff val="60000"/>
            </a:schemeClr>
          </a:solidFill>
        </p:grpSpPr>
        <p:sp>
          <p:nvSpPr>
            <p:cNvPr id="5" name="Rectangle 4">
              <a:extLst>
                <a:ext uri="{FF2B5EF4-FFF2-40B4-BE49-F238E27FC236}">
                  <a16:creationId xmlns:a16="http://schemas.microsoft.com/office/drawing/2014/main" id="{EB77C942-C376-B444-9EFF-5D9F4D3B9FA2}"/>
                </a:ext>
              </a:extLst>
            </p:cNvPr>
            <p:cNvSpPr/>
            <p:nvPr/>
          </p:nvSpPr>
          <p:spPr>
            <a:xfrm>
              <a:off x="3760469" y="2080260"/>
              <a:ext cx="1928773" cy="1783080"/>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5BD1034-4E4B-EB4B-8500-FB2FFC12FEFA}"/>
                </a:ext>
              </a:extLst>
            </p:cNvPr>
            <p:cNvSpPr txBox="1"/>
            <p:nvPr/>
          </p:nvSpPr>
          <p:spPr>
            <a:xfrm>
              <a:off x="3835607" y="2325469"/>
              <a:ext cx="1805939" cy="646331"/>
            </a:xfrm>
            <a:prstGeom prst="rect">
              <a:avLst/>
            </a:prstGeom>
            <a:grpFill/>
            <a:ln>
              <a:noFill/>
            </a:ln>
          </p:spPr>
          <p:txBody>
            <a:bodyPr wrap="square" rtlCol="0">
              <a:spAutoFit/>
            </a:bodyPr>
            <a:lstStyle/>
            <a:p>
              <a:r>
                <a:rPr lang="en-US" dirty="0"/>
                <a:t>Obsolete product </a:t>
              </a:r>
            </a:p>
            <a:p>
              <a:pPr algn="ctr"/>
              <a:r>
                <a:rPr lang="en-US" dirty="0"/>
                <a:t>pages/data</a:t>
              </a:r>
            </a:p>
          </p:txBody>
        </p:sp>
      </p:grpSp>
      <p:grpSp>
        <p:nvGrpSpPr>
          <p:cNvPr id="8" name="Group 7">
            <a:extLst>
              <a:ext uri="{FF2B5EF4-FFF2-40B4-BE49-F238E27FC236}">
                <a16:creationId xmlns:a16="http://schemas.microsoft.com/office/drawing/2014/main" id="{CDD57DD5-3862-244E-AFEC-568D323B4226}"/>
              </a:ext>
            </a:extLst>
          </p:cNvPr>
          <p:cNvGrpSpPr/>
          <p:nvPr/>
        </p:nvGrpSpPr>
        <p:grpSpPr>
          <a:xfrm>
            <a:off x="5181374" y="2509572"/>
            <a:ext cx="1826075" cy="1783080"/>
            <a:chOff x="3760469" y="2080260"/>
            <a:chExt cx="1826075" cy="1783080"/>
          </a:xfrm>
          <a:solidFill>
            <a:schemeClr val="accent2">
              <a:lumMod val="20000"/>
              <a:lumOff val="80000"/>
            </a:schemeClr>
          </a:solidFill>
        </p:grpSpPr>
        <p:sp>
          <p:nvSpPr>
            <p:cNvPr id="9" name="Rectangle 8">
              <a:extLst>
                <a:ext uri="{FF2B5EF4-FFF2-40B4-BE49-F238E27FC236}">
                  <a16:creationId xmlns:a16="http://schemas.microsoft.com/office/drawing/2014/main" id="{C4B066D0-43D4-B948-BF91-4B44A838CB66}"/>
                </a:ext>
              </a:extLst>
            </p:cNvPr>
            <p:cNvSpPr/>
            <p:nvPr/>
          </p:nvSpPr>
          <p:spPr>
            <a:xfrm>
              <a:off x="3760469" y="2080260"/>
              <a:ext cx="1826075" cy="1783080"/>
            </a:xfrm>
            <a:prstGeom prst="rect">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CCFB081-0E4C-4D4F-B16B-A96B55F97A82}"/>
                </a:ext>
              </a:extLst>
            </p:cNvPr>
            <p:cNvSpPr txBox="1"/>
            <p:nvPr/>
          </p:nvSpPr>
          <p:spPr>
            <a:xfrm>
              <a:off x="3847286" y="2325469"/>
              <a:ext cx="1631373" cy="646331"/>
            </a:xfrm>
            <a:prstGeom prst="rect">
              <a:avLst/>
            </a:prstGeom>
            <a:grpFill/>
          </p:spPr>
          <p:txBody>
            <a:bodyPr wrap="square" rtlCol="0">
              <a:spAutoFit/>
            </a:bodyPr>
            <a:lstStyle/>
            <a:p>
              <a:pPr algn="ctr"/>
              <a:r>
                <a:rPr lang="en-US" dirty="0"/>
                <a:t>Old Press </a:t>
              </a:r>
            </a:p>
            <a:p>
              <a:pPr algn="ctr"/>
              <a:r>
                <a:rPr lang="en-US" dirty="0"/>
                <a:t>Releases</a:t>
              </a:r>
            </a:p>
          </p:txBody>
        </p:sp>
      </p:grpSp>
      <p:grpSp>
        <p:nvGrpSpPr>
          <p:cNvPr id="11" name="Group 10">
            <a:extLst>
              <a:ext uri="{FF2B5EF4-FFF2-40B4-BE49-F238E27FC236}">
                <a16:creationId xmlns:a16="http://schemas.microsoft.com/office/drawing/2014/main" id="{0BAAFB07-8695-F741-906A-7D25931D8E34}"/>
              </a:ext>
            </a:extLst>
          </p:cNvPr>
          <p:cNvGrpSpPr/>
          <p:nvPr/>
        </p:nvGrpSpPr>
        <p:grpSpPr>
          <a:xfrm>
            <a:off x="6094411" y="3646321"/>
            <a:ext cx="1948153" cy="1783080"/>
            <a:chOff x="3760469" y="2080260"/>
            <a:chExt cx="1948153" cy="1783080"/>
          </a:xfrm>
          <a:solidFill>
            <a:schemeClr val="accent5">
              <a:lumMod val="40000"/>
              <a:lumOff val="60000"/>
            </a:schemeClr>
          </a:solidFill>
        </p:grpSpPr>
        <p:sp>
          <p:nvSpPr>
            <p:cNvPr id="12" name="Rectangle 11">
              <a:extLst>
                <a:ext uri="{FF2B5EF4-FFF2-40B4-BE49-F238E27FC236}">
                  <a16:creationId xmlns:a16="http://schemas.microsoft.com/office/drawing/2014/main" id="{80C1BBA8-8685-9F43-A937-809C7C44B7E8}"/>
                </a:ext>
              </a:extLst>
            </p:cNvPr>
            <p:cNvSpPr/>
            <p:nvPr/>
          </p:nvSpPr>
          <p:spPr>
            <a:xfrm>
              <a:off x="3760469" y="2080260"/>
              <a:ext cx="1948153" cy="1783080"/>
            </a:xfrm>
            <a:prstGeom prst="rect">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B2AF275-2BE6-E44B-AE56-6C68D54C2523}"/>
                </a:ext>
              </a:extLst>
            </p:cNvPr>
            <p:cNvSpPr txBox="1"/>
            <p:nvPr/>
          </p:nvSpPr>
          <p:spPr>
            <a:xfrm>
              <a:off x="3859040" y="2325469"/>
              <a:ext cx="1707368" cy="1200329"/>
            </a:xfrm>
            <a:prstGeom prst="rect">
              <a:avLst/>
            </a:prstGeom>
            <a:grpFill/>
          </p:spPr>
          <p:txBody>
            <a:bodyPr wrap="square" rtlCol="0">
              <a:spAutoFit/>
            </a:bodyPr>
            <a:lstStyle/>
            <a:p>
              <a:pPr algn="ctr"/>
              <a:r>
                <a:rPr lang="en-US" dirty="0"/>
                <a:t>Outdated Marketing Campaign Landing Pages</a:t>
              </a:r>
            </a:p>
          </p:txBody>
        </p:sp>
      </p:grpSp>
    </p:spTree>
    <p:extLst>
      <p:ext uri="{BB962C8B-B14F-4D97-AF65-F5344CB8AC3E}">
        <p14:creationId xmlns:p14="http://schemas.microsoft.com/office/powerpoint/2010/main" val="4405522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296432"/>
            <a:ext cx="11579385" cy="625475"/>
          </a:xfrm>
        </p:spPr>
        <p:txBody>
          <a:bodyPr/>
          <a:lstStyle/>
          <a:p>
            <a:r>
              <a:rPr lang="en-US" dirty="0"/>
              <a:t>Migrating Data From Legacy Systems (</a:t>
            </a:r>
            <a:r>
              <a:rPr lang="en-US" dirty="0" err="1"/>
              <a:t>cont</a:t>
            </a:r>
            <a:r>
              <a:rPr lang="en-US" dirty="0"/>
              <a:t>)</a:t>
            </a:r>
          </a:p>
        </p:txBody>
      </p:sp>
      <p:sp>
        <p:nvSpPr>
          <p:cNvPr id="3" name="Content Placeholder 2"/>
          <p:cNvSpPr>
            <a:spLocks noGrp="1"/>
          </p:cNvSpPr>
          <p:nvPr>
            <p:ph idx="1"/>
          </p:nvPr>
        </p:nvSpPr>
        <p:spPr>
          <a:xfrm>
            <a:off x="320040" y="1073672"/>
            <a:ext cx="5774373" cy="5181600"/>
          </a:xfrm>
        </p:spPr>
        <p:txBody>
          <a:bodyPr>
            <a:normAutofit/>
          </a:bodyPr>
          <a:lstStyle/>
          <a:p>
            <a:r>
              <a:rPr lang="en-US" dirty="0"/>
              <a:t>Pre-Migration tasks (</a:t>
            </a:r>
            <a:r>
              <a:rPr lang="en-US" dirty="0" err="1"/>
              <a:t>cont</a:t>
            </a:r>
            <a:r>
              <a:rPr lang="en-US" dirty="0"/>
              <a:t>):</a:t>
            </a:r>
          </a:p>
          <a:p>
            <a:pPr lvl="1"/>
            <a:r>
              <a:rPr lang="en-US" dirty="0"/>
              <a:t>Plan your migration:</a:t>
            </a:r>
          </a:p>
          <a:p>
            <a:pPr lvl="2"/>
            <a:r>
              <a:rPr lang="en-US" dirty="0"/>
              <a:t>Analyze the source system</a:t>
            </a:r>
          </a:p>
          <a:p>
            <a:pPr lvl="2"/>
            <a:r>
              <a:rPr lang="en-US" dirty="0"/>
              <a:t>Define the source data architecture and all the special considerations for the migration</a:t>
            </a:r>
          </a:p>
          <a:p>
            <a:pPr lvl="2"/>
            <a:r>
              <a:rPr lang="en-US" dirty="0"/>
              <a:t>Understand the source system’s ability to export data</a:t>
            </a:r>
          </a:p>
          <a:p>
            <a:pPr lvl="2"/>
            <a:r>
              <a:rPr lang="en-US" dirty="0"/>
              <a:t>Define pre-format data considerations</a:t>
            </a:r>
          </a:p>
          <a:p>
            <a:endParaRPr lang="en-US" dirty="0"/>
          </a:p>
        </p:txBody>
      </p:sp>
      <p:sp>
        <p:nvSpPr>
          <p:cNvPr id="4" name="Slide Number Placeholder 3"/>
          <p:cNvSpPr>
            <a:spLocks noGrp="1"/>
          </p:cNvSpPr>
          <p:nvPr>
            <p:ph type="sldNum" sz="quarter" idx="4294967295"/>
          </p:nvPr>
        </p:nvSpPr>
        <p:spPr>
          <a:xfrm>
            <a:off x="0" y="6565900"/>
            <a:ext cx="1016000" cy="168275"/>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54</a:t>
            </a:fld>
            <a:endParaRPr lang="en-US" dirty="0"/>
          </a:p>
        </p:txBody>
      </p:sp>
      <p:sp>
        <p:nvSpPr>
          <p:cNvPr id="5" name="Rectangle 4">
            <a:extLst>
              <a:ext uri="{FF2B5EF4-FFF2-40B4-BE49-F238E27FC236}">
                <a16:creationId xmlns:a16="http://schemas.microsoft.com/office/drawing/2014/main" id="{3431EC0F-680B-FD45-8505-D53BDD6CA36A}"/>
              </a:ext>
            </a:extLst>
          </p:cNvPr>
          <p:cNvSpPr/>
          <p:nvPr/>
        </p:nvSpPr>
        <p:spPr>
          <a:xfrm rot="19889737">
            <a:off x="5815099" y="1143000"/>
            <a:ext cx="5092387" cy="923330"/>
          </a:xfrm>
          <a:prstGeom prst="rect">
            <a:avLst/>
          </a:prstGeom>
          <a:noFill/>
        </p:spPr>
        <p:txBody>
          <a:bodyPr wrap="square" lIns="91440" tIns="45720" rIns="91440" bIns="45720">
            <a:spAutoFit/>
          </a:bodyPr>
          <a:lstStyle/>
          <a:p>
            <a:pPr algn="ctr"/>
            <a:r>
              <a:rPr lang="en-US" sz="5400" b="1" dirty="0">
                <a:ln w="22225">
                  <a:solidFill>
                    <a:schemeClr val="accent2"/>
                  </a:solidFill>
                  <a:prstDash val="solid"/>
                </a:ln>
                <a:solidFill>
                  <a:schemeClr val="accent2">
                    <a:lumMod val="40000"/>
                    <a:lumOff val="60000"/>
                  </a:schemeClr>
                </a:solidFill>
              </a:rPr>
              <a:t>Export options?</a:t>
            </a:r>
          </a:p>
        </p:txBody>
      </p:sp>
      <p:sp>
        <p:nvSpPr>
          <p:cNvPr id="6" name="Rectangle 5">
            <a:extLst>
              <a:ext uri="{FF2B5EF4-FFF2-40B4-BE49-F238E27FC236}">
                <a16:creationId xmlns:a16="http://schemas.microsoft.com/office/drawing/2014/main" id="{05CF914D-26CA-9940-B1EF-69619553B580}"/>
              </a:ext>
            </a:extLst>
          </p:cNvPr>
          <p:cNvSpPr/>
          <p:nvPr/>
        </p:nvSpPr>
        <p:spPr>
          <a:xfrm rot="651410">
            <a:off x="7721781" y="1450402"/>
            <a:ext cx="5092387" cy="923330"/>
          </a:xfrm>
          <a:prstGeom prst="rect">
            <a:avLst/>
          </a:prstGeom>
          <a:noFill/>
        </p:spPr>
        <p:txBody>
          <a:bodyPr wrap="squar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Data Format</a:t>
            </a:r>
          </a:p>
        </p:txBody>
      </p:sp>
      <p:sp>
        <p:nvSpPr>
          <p:cNvPr id="7" name="Rectangle 6">
            <a:extLst>
              <a:ext uri="{FF2B5EF4-FFF2-40B4-BE49-F238E27FC236}">
                <a16:creationId xmlns:a16="http://schemas.microsoft.com/office/drawing/2014/main" id="{DB37D695-3D16-E24D-AB4E-BF5D010384A0}"/>
              </a:ext>
            </a:extLst>
          </p:cNvPr>
          <p:cNvSpPr/>
          <p:nvPr/>
        </p:nvSpPr>
        <p:spPr>
          <a:xfrm rot="2004573">
            <a:off x="5483809" y="4211770"/>
            <a:ext cx="6699631" cy="923330"/>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dirty="0">
                <a:ln/>
                <a:solidFill>
                  <a:schemeClr val="accent4"/>
                </a:solidFill>
              </a:rPr>
              <a:t>Data Relationships</a:t>
            </a:r>
          </a:p>
        </p:txBody>
      </p:sp>
      <p:sp>
        <p:nvSpPr>
          <p:cNvPr id="8" name="Rectangle 7">
            <a:extLst>
              <a:ext uri="{FF2B5EF4-FFF2-40B4-BE49-F238E27FC236}">
                <a16:creationId xmlns:a16="http://schemas.microsoft.com/office/drawing/2014/main" id="{66F82D94-A7B8-634C-9D29-7EA2E64A325F}"/>
              </a:ext>
            </a:extLst>
          </p:cNvPr>
          <p:cNvSpPr/>
          <p:nvPr/>
        </p:nvSpPr>
        <p:spPr>
          <a:xfrm rot="18841737">
            <a:off x="8207766" y="3206453"/>
            <a:ext cx="5092387" cy="923330"/>
          </a:xfrm>
          <a:prstGeom prst="rect">
            <a:avLst/>
          </a:prstGeom>
          <a:noFill/>
        </p:spPr>
        <p:txBody>
          <a:bodyPr wrap="square" lIns="91440" tIns="45720" rIns="91440" bIns="45720">
            <a:spAutoFit/>
          </a:bodyPr>
          <a:lstStyle/>
          <a:p>
            <a:pPr algn="ctr"/>
            <a:r>
              <a:rPr 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Metadata?</a:t>
            </a:r>
          </a:p>
        </p:txBody>
      </p:sp>
      <p:sp>
        <p:nvSpPr>
          <p:cNvPr id="9" name="Rectangle 8">
            <a:extLst>
              <a:ext uri="{FF2B5EF4-FFF2-40B4-BE49-F238E27FC236}">
                <a16:creationId xmlns:a16="http://schemas.microsoft.com/office/drawing/2014/main" id="{4D2C344B-68BD-6143-B3CF-767B645A8E77}"/>
              </a:ext>
            </a:extLst>
          </p:cNvPr>
          <p:cNvSpPr/>
          <p:nvPr/>
        </p:nvSpPr>
        <p:spPr>
          <a:xfrm rot="20878263">
            <a:off x="6948011" y="2951910"/>
            <a:ext cx="5092387" cy="923330"/>
          </a:xfrm>
          <a:prstGeom prst="rect">
            <a:avLst/>
          </a:prstGeom>
          <a:noFill/>
        </p:spPr>
        <p:txBody>
          <a:bodyPr wrap="square" lIns="91440" tIns="45720" rIns="91440" bIns="45720">
            <a:spAutoFit/>
          </a:bodyPr>
          <a:lstStyle/>
          <a:p>
            <a:pPr algn="ctr"/>
            <a:r>
              <a:rPr lang="en-US" sz="5400" b="1" dirty="0">
                <a:ln w="22225">
                  <a:solidFill>
                    <a:schemeClr val="accent2"/>
                  </a:solidFill>
                  <a:prstDash val="solid"/>
                </a:ln>
                <a:solidFill>
                  <a:schemeClr val="accent6">
                    <a:lumMod val="60000"/>
                    <a:lumOff val="40000"/>
                  </a:schemeClr>
                </a:solidFill>
              </a:rPr>
              <a:t>Taxonomy?</a:t>
            </a:r>
          </a:p>
        </p:txBody>
      </p:sp>
      <p:sp>
        <p:nvSpPr>
          <p:cNvPr id="10" name="Rectangle 9">
            <a:extLst>
              <a:ext uri="{FF2B5EF4-FFF2-40B4-BE49-F238E27FC236}">
                <a16:creationId xmlns:a16="http://schemas.microsoft.com/office/drawing/2014/main" id="{E9941348-93CE-384A-8688-1B0E00307FFE}"/>
              </a:ext>
            </a:extLst>
          </p:cNvPr>
          <p:cNvSpPr/>
          <p:nvPr/>
        </p:nvSpPr>
        <p:spPr>
          <a:xfrm>
            <a:off x="5541288" y="4878895"/>
            <a:ext cx="5092387" cy="923330"/>
          </a:xfrm>
          <a:prstGeom prst="rect">
            <a:avLst/>
          </a:prstGeom>
          <a:noFill/>
        </p:spPr>
        <p:txBody>
          <a:bodyPr wrap="square" lIns="91440" tIns="45720" rIns="91440" bIns="45720">
            <a:spAutoFit/>
          </a:bodyPr>
          <a:lstStyle/>
          <a:p>
            <a:pPr algn="ctr"/>
            <a:r>
              <a:rPr lang="en-US" sz="5400" b="1" dirty="0">
                <a:ln w="22225">
                  <a:solidFill>
                    <a:schemeClr val="accent2"/>
                  </a:solidFill>
                  <a:prstDash val="solid"/>
                </a:ln>
                <a:solidFill>
                  <a:schemeClr val="accent5">
                    <a:lumMod val="75000"/>
                  </a:schemeClr>
                </a:solidFill>
              </a:rPr>
              <a:t>Data Types</a:t>
            </a:r>
          </a:p>
        </p:txBody>
      </p:sp>
    </p:spTree>
    <p:extLst>
      <p:ext uri="{BB962C8B-B14F-4D97-AF65-F5344CB8AC3E}">
        <p14:creationId xmlns:p14="http://schemas.microsoft.com/office/powerpoint/2010/main" val="9932490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 y="1073672"/>
            <a:ext cx="11579384" cy="5181600"/>
          </a:xfrm>
        </p:spPr>
        <p:txBody>
          <a:bodyPr>
            <a:normAutofit/>
          </a:bodyPr>
          <a:lstStyle/>
          <a:p>
            <a:r>
              <a:rPr lang="en-US" dirty="0"/>
              <a:t>Pre-Migration Tasks (</a:t>
            </a:r>
            <a:r>
              <a:rPr lang="en-US" dirty="0" err="1"/>
              <a:t>cont</a:t>
            </a:r>
            <a:r>
              <a:rPr lang="en-US" dirty="0"/>
              <a:t>):</a:t>
            </a:r>
          </a:p>
          <a:p>
            <a:pPr lvl="1"/>
            <a:r>
              <a:rPr lang="en-US" dirty="0"/>
              <a:t>Implementation considerations:</a:t>
            </a:r>
          </a:p>
          <a:p>
            <a:pPr lvl="2"/>
            <a:r>
              <a:rPr lang="en-US" dirty="0"/>
              <a:t>Define the data manipulation/transformation that needs to take place.</a:t>
            </a:r>
          </a:p>
          <a:p>
            <a:pPr lvl="2"/>
            <a:r>
              <a:rPr lang="en-US" dirty="0"/>
              <a:t>Consider breaking the migration process into sub-migrations.</a:t>
            </a:r>
          </a:p>
          <a:p>
            <a:pPr lvl="2"/>
            <a:r>
              <a:rPr lang="en-US" dirty="0"/>
              <a:t>Define the node/property structure for the new system. </a:t>
            </a:r>
          </a:p>
          <a:p>
            <a:pPr lvl="2"/>
            <a:r>
              <a:rPr lang="en-US" dirty="0"/>
              <a:t>Perform a test on dummy data before testing on real data. </a:t>
            </a:r>
          </a:p>
          <a:p>
            <a:r>
              <a:rPr lang="en-US" dirty="0"/>
              <a:t>Migrate</a:t>
            </a:r>
          </a:p>
          <a:p>
            <a:pPr lvl="1"/>
            <a:r>
              <a:rPr lang="en-US" dirty="0"/>
              <a:t>Tools: VLT, POST servlet, JCR/SLIN/WCM APIs</a:t>
            </a:r>
          </a:p>
        </p:txBody>
      </p:sp>
      <p:sp>
        <p:nvSpPr>
          <p:cNvPr id="2" name="Title 1"/>
          <p:cNvSpPr>
            <a:spLocks noGrp="1"/>
          </p:cNvSpPr>
          <p:nvPr>
            <p:ph type="title"/>
          </p:nvPr>
        </p:nvSpPr>
        <p:spPr>
          <a:xfrm>
            <a:off x="320040" y="296432"/>
            <a:ext cx="11579385" cy="625475"/>
          </a:xfrm>
        </p:spPr>
        <p:txBody>
          <a:bodyPr/>
          <a:lstStyle/>
          <a:p>
            <a:r>
              <a:rPr lang="en-US" dirty="0"/>
              <a:t>Migrating Data From Legacy Systems (</a:t>
            </a:r>
            <a:r>
              <a:rPr lang="en-US" dirty="0" err="1"/>
              <a:t>cont</a:t>
            </a:r>
            <a:r>
              <a:rPr lang="en-US" dirty="0"/>
              <a:t>)</a:t>
            </a:r>
          </a:p>
        </p:txBody>
      </p:sp>
      <p:sp>
        <p:nvSpPr>
          <p:cNvPr id="4" name="Slide Number Placeholder 3"/>
          <p:cNvSpPr>
            <a:spLocks noGrp="1"/>
          </p:cNvSpPr>
          <p:nvPr>
            <p:ph type="sldNum" sz="quarter" idx="4294967295"/>
          </p:nvPr>
        </p:nvSpPr>
        <p:spPr>
          <a:xfrm>
            <a:off x="0" y="6565900"/>
            <a:ext cx="1016000" cy="168275"/>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55</a:t>
            </a:fld>
            <a:endParaRPr lang="en-US" dirty="0"/>
          </a:p>
        </p:txBody>
      </p:sp>
    </p:spTree>
    <p:extLst>
      <p:ext uri="{BB962C8B-B14F-4D97-AF65-F5344CB8AC3E}">
        <p14:creationId xmlns:p14="http://schemas.microsoft.com/office/powerpoint/2010/main" val="16256616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 y="1073672"/>
            <a:ext cx="11579384" cy="5181600"/>
          </a:xfrm>
        </p:spPr>
        <p:txBody>
          <a:bodyPr/>
          <a:lstStyle/>
          <a:p>
            <a:r>
              <a:rPr lang="en-US" dirty="0"/>
              <a:t>Based on the complexity and size of the migrating system, use any of the following three methods for migration:</a:t>
            </a:r>
          </a:p>
          <a:p>
            <a:pPr lvl="1"/>
            <a:r>
              <a:rPr lang="en-US" dirty="0"/>
              <a:t>Manual migration (human data entry)</a:t>
            </a:r>
          </a:p>
          <a:p>
            <a:pPr lvl="1"/>
            <a:r>
              <a:rPr lang="en-US" dirty="0"/>
              <a:t>Automated migration (using APIs)</a:t>
            </a:r>
          </a:p>
          <a:p>
            <a:pPr lvl="1"/>
            <a:r>
              <a:rPr lang="en-US" dirty="0"/>
              <a:t>Hybrid migration (combination of manual and automated)</a:t>
            </a:r>
            <a:br>
              <a:rPr lang="en-US" dirty="0"/>
            </a:br>
            <a:endParaRPr lang="en-US" dirty="0"/>
          </a:p>
        </p:txBody>
      </p:sp>
      <p:sp>
        <p:nvSpPr>
          <p:cNvPr id="2" name="Title 1"/>
          <p:cNvSpPr>
            <a:spLocks noGrp="1"/>
          </p:cNvSpPr>
          <p:nvPr>
            <p:ph type="title"/>
          </p:nvPr>
        </p:nvSpPr>
        <p:spPr>
          <a:xfrm>
            <a:off x="320040" y="296432"/>
            <a:ext cx="11579385" cy="625475"/>
          </a:xfrm>
        </p:spPr>
        <p:txBody>
          <a:bodyPr/>
          <a:lstStyle/>
          <a:p>
            <a:r>
              <a:rPr lang="en-US" dirty="0"/>
              <a:t>Identifying Cost Benefit</a:t>
            </a:r>
          </a:p>
        </p:txBody>
      </p:sp>
      <p:sp>
        <p:nvSpPr>
          <p:cNvPr id="4" name="Slide Number Placeholder 3"/>
          <p:cNvSpPr>
            <a:spLocks noGrp="1"/>
          </p:cNvSpPr>
          <p:nvPr>
            <p:ph type="sldNum" sz="quarter" idx="4294967295"/>
          </p:nvPr>
        </p:nvSpPr>
        <p:spPr>
          <a:xfrm>
            <a:off x="0" y="6565900"/>
            <a:ext cx="1016000" cy="168275"/>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56</a:t>
            </a:fld>
            <a:endParaRPr lang="en-US" dirty="0"/>
          </a:p>
        </p:txBody>
      </p:sp>
    </p:spTree>
    <p:extLst>
      <p:ext uri="{BB962C8B-B14F-4D97-AF65-F5344CB8AC3E}">
        <p14:creationId xmlns:p14="http://schemas.microsoft.com/office/powerpoint/2010/main" val="27042153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296432"/>
            <a:ext cx="11579385" cy="625475"/>
          </a:xfrm>
        </p:spPr>
        <p:txBody>
          <a:bodyPr>
            <a:normAutofit/>
          </a:bodyPr>
          <a:lstStyle/>
          <a:p>
            <a:r>
              <a:rPr lang="en-US" dirty="0"/>
              <a:t>Sample Project Timelines</a:t>
            </a:r>
          </a:p>
        </p:txBody>
      </p:sp>
      <p:sp>
        <p:nvSpPr>
          <p:cNvPr id="3" name="Rectangle 2"/>
          <p:cNvSpPr/>
          <p:nvPr/>
        </p:nvSpPr>
        <p:spPr>
          <a:xfrm>
            <a:off x="2147017" y="1668906"/>
            <a:ext cx="8830681" cy="504056"/>
          </a:xfrm>
          <a:prstGeom prst="rect">
            <a:avLst/>
          </a:prstGeom>
          <a:solidFill>
            <a:srgbClr val="C5D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697546" y="1756323"/>
            <a:ext cx="1210588" cy="307777"/>
          </a:xfrm>
          <a:prstGeom prst="rect">
            <a:avLst/>
          </a:prstGeom>
          <a:solidFill>
            <a:schemeClr val="accent2">
              <a:lumMod val="20000"/>
              <a:lumOff val="80000"/>
            </a:schemeClr>
          </a:solidFill>
          <a:ln>
            <a:solidFill>
              <a:schemeClr val="accent1"/>
            </a:solidFill>
          </a:ln>
        </p:spPr>
        <p:txBody>
          <a:bodyPr wrap="none" rtlCol="0">
            <a:spAutoFit/>
          </a:bodyPr>
          <a:lstStyle/>
          <a:p>
            <a:r>
              <a:rPr lang="en-US" sz="1400" b="1" dirty="0">
                <a:ln w="12700" cmpd="sng">
                  <a:solidFill>
                    <a:schemeClr val="accent1"/>
                  </a:solidFill>
                  <a:prstDash val="solid"/>
                </a:ln>
                <a:solidFill>
                  <a:schemeClr val="accent1"/>
                </a:solidFill>
              </a:rPr>
              <a:t>Development</a:t>
            </a:r>
          </a:p>
        </p:txBody>
      </p:sp>
      <p:sp>
        <p:nvSpPr>
          <p:cNvPr id="5" name="Rectangle 4"/>
          <p:cNvSpPr/>
          <p:nvPr/>
        </p:nvSpPr>
        <p:spPr>
          <a:xfrm>
            <a:off x="2147017" y="3397098"/>
            <a:ext cx="9598566" cy="504056"/>
          </a:xfrm>
          <a:prstGeom prst="rect">
            <a:avLst/>
          </a:prstGeom>
          <a:solidFill>
            <a:srgbClr val="ECFD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Rectangle 5"/>
          <p:cNvSpPr/>
          <p:nvPr/>
        </p:nvSpPr>
        <p:spPr>
          <a:xfrm>
            <a:off x="3490816" y="5125290"/>
            <a:ext cx="7966810" cy="504056"/>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Isosceles Triangle 6"/>
          <p:cNvSpPr/>
          <p:nvPr/>
        </p:nvSpPr>
        <p:spPr>
          <a:xfrm>
            <a:off x="4354687" y="1740914"/>
            <a:ext cx="287957" cy="33833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4546658" y="1164851"/>
            <a:ext cx="2399642" cy="307777"/>
          </a:xfrm>
          <a:prstGeom prst="rect">
            <a:avLst/>
          </a:prstGeom>
          <a:noFill/>
        </p:spPr>
        <p:txBody>
          <a:bodyPr wrap="square" rtlCol="0">
            <a:spAutoFit/>
          </a:bodyPr>
          <a:lstStyle/>
          <a:p>
            <a:r>
              <a:rPr lang="en-US" sz="1400" dirty="0"/>
              <a:t>Base templates done</a:t>
            </a:r>
          </a:p>
        </p:txBody>
      </p:sp>
      <p:sp>
        <p:nvSpPr>
          <p:cNvPr id="12" name="Isosceles Triangle 11"/>
          <p:cNvSpPr/>
          <p:nvPr/>
        </p:nvSpPr>
        <p:spPr>
          <a:xfrm>
            <a:off x="9057984" y="1740914"/>
            <a:ext cx="287957" cy="33833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TextBox 12"/>
          <p:cNvSpPr txBox="1"/>
          <p:nvPr/>
        </p:nvSpPr>
        <p:spPr>
          <a:xfrm>
            <a:off x="9249956" y="1164851"/>
            <a:ext cx="2207670" cy="307777"/>
          </a:xfrm>
          <a:prstGeom prst="rect">
            <a:avLst/>
          </a:prstGeom>
          <a:noFill/>
        </p:spPr>
        <p:txBody>
          <a:bodyPr wrap="square" rtlCol="0">
            <a:spAutoFit/>
          </a:bodyPr>
          <a:lstStyle/>
          <a:p>
            <a:r>
              <a:rPr lang="en-US" sz="1400" dirty="0"/>
              <a:t>Feature complete</a:t>
            </a:r>
          </a:p>
        </p:txBody>
      </p:sp>
      <p:sp>
        <p:nvSpPr>
          <p:cNvPr id="15" name="Isosceles Triangle 14"/>
          <p:cNvSpPr/>
          <p:nvPr/>
        </p:nvSpPr>
        <p:spPr>
          <a:xfrm>
            <a:off x="3586802" y="5197298"/>
            <a:ext cx="287957" cy="33833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Isosceles Triangle 15"/>
          <p:cNvSpPr/>
          <p:nvPr/>
        </p:nvSpPr>
        <p:spPr>
          <a:xfrm>
            <a:off x="5698486" y="5125290"/>
            <a:ext cx="287957" cy="33833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320675" y="3397098"/>
            <a:ext cx="1691489" cy="523220"/>
          </a:xfrm>
          <a:prstGeom prst="rect">
            <a:avLst/>
          </a:prstGeom>
          <a:solidFill>
            <a:schemeClr val="tx2">
              <a:lumMod val="20000"/>
              <a:lumOff val="80000"/>
            </a:schemeClr>
          </a:solidFill>
          <a:ln>
            <a:solidFill>
              <a:schemeClr val="accent1"/>
            </a:solidFill>
          </a:ln>
        </p:spPr>
        <p:txBody>
          <a:bodyPr wrap="none" rtlCol="0">
            <a:spAutoFit/>
            <a:scene3d>
              <a:camera prst="orthographicFront"/>
              <a:lightRig rig="soft" dir="t">
                <a:rot lat="0" lon="0" rev="15600000"/>
              </a:lightRig>
            </a:scene3d>
            <a:sp3d extrusionH="57150" prstMaterial="softEdge">
              <a:bevelT w="25400" h="38100"/>
            </a:sp3d>
          </a:bodyPr>
          <a:lstStyle/>
          <a:p>
            <a:r>
              <a:rPr lang="en-US" sz="1400" b="1" dirty="0">
                <a:ln>
                  <a:solidFill>
                    <a:schemeClr val="accent1"/>
                  </a:solidFill>
                </a:ln>
                <a:solidFill>
                  <a:schemeClr val="accent1"/>
                </a:solidFill>
              </a:rPr>
              <a:t>Cloud Environment </a:t>
            </a:r>
          </a:p>
          <a:p>
            <a:r>
              <a:rPr lang="en-US" sz="1400" b="1" dirty="0">
                <a:ln>
                  <a:solidFill>
                    <a:schemeClr val="accent1"/>
                  </a:solidFill>
                </a:ln>
                <a:solidFill>
                  <a:schemeClr val="accent1"/>
                </a:solidFill>
              </a:rPr>
              <a:t>Infrastructure</a:t>
            </a:r>
          </a:p>
        </p:txBody>
      </p:sp>
      <p:sp>
        <p:nvSpPr>
          <p:cNvPr id="21" name="TextBox 20"/>
          <p:cNvSpPr txBox="1"/>
          <p:nvPr/>
        </p:nvSpPr>
        <p:spPr>
          <a:xfrm>
            <a:off x="2345790" y="5227857"/>
            <a:ext cx="782587" cy="307777"/>
          </a:xfrm>
          <a:prstGeom prst="rect">
            <a:avLst/>
          </a:prstGeom>
          <a:solidFill>
            <a:schemeClr val="accent1">
              <a:lumMod val="20000"/>
              <a:lumOff val="80000"/>
            </a:schemeClr>
          </a:solidFill>
          <a:ln>
            <a:solidFill>
              <a:schemeClr val="accent1"/>
            </a:solidFill>
          </a:ln>
        </p:spPr>
        <p:txBody>
          <a:bodyPr wrap="none" rtlCol="0">
            <a:spAutoFit/>
            <a:scene3d>
              <a:camera prst="orthographicFront"/>
              <a:lightRig rig="soft" dir="t">
                <a:rot lat="0" lon="0" rev="15600000"/>
              </a:lightRig>
            </a:scene3d>
            <a:sp3d extrusionH="57150" prstMaterial="softEdge">
              <a:bevelT w="25400" h="38100"/>
            </a:sp3d>
          </a:bodyPr>
          <a:lstStyle/>
          <a:p>
            <a:r>
              <a:rPr lang="en-US" sz="1400" b="1" dirty="0">
                <a:ln>
                  <a:solidFill>
                    <a:schemeClr val="accent1"/>
                  </a:solidFill>
                </a:ln>
                <a:solidFill>
                  <a:schemeClr val="accent1"/>
                </a:solidFill>
              </a:rPr>
              <a:t>Content</a:t>
            </a:r>
          </a:p>
        </p:txBody>
      </p:sp>
      <p:sp>
        <p:nvSpPr>
          <p:cNvPr id="23" name="Circular Arrow 22"/>
          <p:cNvSpPr/>
          <p:nvPr/>
        </p:nvSpPr>
        <p:spPr>
          <a:xfrm rot="17525195">
            <a:off x="4208813" y="1125442"/>
            <a:ext cx="537030" cy="802924"/>
          </a:xfrm>
          <a:prstGeom prst="circularArrow">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4" name="Circular Arrow 23"/>
          <p:cNvSpPr/>
          <p:nvPr/>
        </p:nvSpPr>
        <p:spPr>
          <a:xfrm rot="17525195">
            <a:off x="8912111" y="1125441"/>
            <a:ext cx="537030" cy="802924"/>
          </a:xfrm>
          <a:prstGeom prst="circularArrow">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5" name="TextBox 24"/>
          <p:cNvSpPr txBox="1"/>
          <p:nvPr/>
        </p:nvSpPr>
        <p:spPr>
          <a:xfrm>
            <a:off x="3778774" y="4549227"/>
            <a:ext cx="2399642" cy="307777"/>
          </a:xfrm>
          <a:prstGeom prst="rect">
            <a:avLst/>
          </a:prstGeom>
          <a:noFill/>
        </p:spPr>
        <p:txBody>
          <a:bodyPr wrap="square" rtlCol="0">
            <a:spAutoFit/>
          </a:bodyPr>
          <a:lstStyle/>
          <a:p>
            <a:r>
              <a:rPr lang="en-US" sz="1400" dirty="0"/>
              <a:t>Power User Training</a:t>
            </a:r>
          </a:p>
        </p:txBody>
      </p:sp>
      <p:sp>
        <p:nvSpPr>
          <p:cNvPr id="26" name="Circular Arrow 25"/>
          <p:cNvSpPr/>
          <p:nvPr/>
        </p:nvSpPr>
        <p:spPr>
          <a:xfrm rot="17525195">
            <a:off x="3440929" y="4509818"/>
            <a:ext cx="537030" cy="802924"/>
          </a:xfrm>
          <a:prstGeom prst="circularArrow">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 name="TextBox 26"/>
          <p:cNvSpPr txBox="1"/>
          <p:nvPr/>
        </p:nvSpPr>
        <p:spPr>
          <a:xfrm>
            <a:off x="5996289" y="4621234"/>
            <a:ext cx="2399642" cy="307777"/>
          </a:xfrm>
          <a:prstGeom prst="rect">
            <a:avLst/>
          </a:prstGeom>
          <a:noFill/>
        </p:spPr>
        <p:txBody>
          <a:bodyPr wrap="square" rtlCol="0">
            <a:spAutoFit/>
          </a:bodyPr>
          <a:lstStyle/>
          <a:p>
            <a:r>
              <a:rPr lang="en-US" sz="1400" dirty="0"/>
              <a:t>Author Template Training</a:t>
            </a:r>
          </a:p>
        </p:txBody>
      </p:sp>
      <p:sp>
        <p:nvSpPr>
          <p:cNvPr id="28" name="Circular Arrow 27"/>
          <p:cNvSpPr/>
          <p:nvPr/>
        </p:nvSpPr>
        <p:spPr>
          <a:xfrm rot="17525195">
            <a:off x="5552614" y="4509818"/>
            <a:ext cx="537030" cy="802924"/>
          </a:xfrm>
          <a:prstGeom prst="circularArrow">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34" name="Group 33"/>
          <p:cNvGrpSpPr/>
          <p:nvPr/>
        </p:nvGrpSpPr>
        <p:grpSpPr>
          <a:xfrm>
            <a:off x="10497768" y="1668906"/>
            <a:ext cx="767885" cy="410344"/>
            <a:chOff x="9828584" y="5229200"/>
            <a:chExt cx="576064" cy="410344"/>
          </a:xfrm>
        </p:grpSpPr>
        <p:sp>
          <p:nvSpPr>
            <p:cNvPr id="18" name="Diamond 17"/>
            <p:cNvSpPr/>
            <p:nvPr/>
          </p:nvSpPr>
          <p:spPr>
            <a:xfrm>
              <a:off x="9972600" y="5229200"/>
              <a:ext cx="432048" cy="410344"/>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9828584" y="5301208"/>
              <a:ext cx="565494" cy="307777"/>
            </a:xfrm>
            <a:prstGeom prst="rect">
              <a:avLst/>
            </a:prstGeom>
            <a:noFill/>
          </p:spPr>
          <p:txBody>
            <a:bodyPr wrap="none" rtlCol="0">
              <a:spAutoFit/>
            </a:bodyPr>
            <a:lstStyle/>
            <a:p>
              <a:r>
                <a:rPr lang="en-US" sz="1400" dirty="0"/>
                <a:t>Go Live</a:t>
              </a:r>
            </a:p>
          </p:txBody>
        </p:sp>
      </p:grpSp>
      <p:sp>
        <p:nvSpPr>
          <p:cNvPr id="32" name="Rectangle 31"/>
          <p:cNvSpPr/>
          <p:nvPr/>
        </p:nvSpPr>
        <p:spPr>
          <a:xfrm>
            <a:off x="2147017" y="2028946"/>
            <a:ext cx="1343799" cy="6480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Technical Migration</a:t>
            </a:r>
          </a:p>
        </p:txBody>
      </p:sp>
      <p:sp>
        <p:nvSpPr>
          <p:cNvPr id="33" name="Rectangle 32"/>
          <p:cNvSpPr/>
          <p:nvPr/>
        </p:nvSpPr>
        <p:spPr>
          <a:xfrm>
            <a:off x="6178415" y="5485330"/>
            <a:ext cx="1343799" cy="6480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Content Migration</a:t>
            </a:r>
          </a:p>
        </p:txBody>
      </p:sp>
      <p:grpSp>
        <p:nvGrpSpPr>
          <p:cNvPr id="35" name="Group 34"/>
          <p:cNvGrpSpPr/>
          <p:nvPr/>
        </p:nvGrpSpPr>
        <p:grpSpPr>
          <a:xfrm>
            <a:off x="10497768" y="3397098"/>
            <a:ext cx="767885" cy="410344"/>
            <a:chOff x="9828584" y="5229200"/>
            <a:chExt cx="576064" cy="410344"/>
          </a:xfrm>
        </p:grpSpPr>
        <p:sp>
          <p:nvSpPr>
            <p:cNvPr id="36" name="Diamond 35"/>
            <p:cNvSpPr/>
            <p:nvPr/>
          </p:nvSpPr>
          <p:spPr>
            <a:xfrm>
              <a:off x="9972600" y="5229200"/>
              <a:ext cx="432048" cy="410344"/>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TextBox 36"/>
            <p:cNvSpPr txBox="1"/>
            <p:nvPr/>
          </p:nvSpPr>
          <p:spPr>
            <a:xfrm>
              <a:off x="9828584" y="5301208"/>
              <a:ext cx="565494" cy="307777"/>
            </a:xfrm>
            <a:prstGeom prst="rect">
              <a:avLst/>
            </a:prstGeom>
            <a:noFill/>
          </p:spPr>
          <p:txBody>
            <a:bodyPr wrap="none" rtlCol="0">
              <a:spAutoFit/>
            </a:bodyPr>
            <a:lstStyle/>
            <a:p>
              <a:r>
                <a:rPr lang="en-US" sz="1400" dirty="0"/>
                <a:t>Go Live</a:t>
              </a:r>
            </a:p>
          </p:txBody>
        </p:sp>
      </p:grpSp>
      <p:grpSp>
        <p:nvGrpSpPr>
          <p:cNvPr id="38" name="Group 37"/>
          <p:cNvGrpSpPr/>
          <p:nvPr/>
        </p:nvGrpSpPr>
        <p:grpSpPr>
          <a:xfrm>
            <a:off x="10497768" y="5125290"/>
            <a:ext cx="767885" cy="410344"/>
            <a:chOff x="9828584" y="5229200"/>
            <a:chExt cx="576064" cy="410344"/>
          </a:xfrm>
        </p:grpSpPr>
        <p:sp>
          <p:nvSpPr>
            <p:cNvPr id="39" name="Diamond 38"/>
            <p:cNvSpPr/>
            <p:nvPr/>
          </p:nvSpPr>
          <p:spPr>
            <a:xfrm>
              <a:off x="9972600" y="5229200"/>
              <a:ext cx="432048" cy="410344"/>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0" name="TextBox 39"/>
            <p:cNvSpPr txBox="1"/>
            <p:nvPr/>
          </p:nvSpPr>
          <p:spPr>
            <a:xfrm>
              <a:off x="9828584" y="5301208"/>
              <a:ext cx="565494" cy="307777"/>
            </a:xfrm>
            <a:prstGeom prst="rect">
              <a:avLst/>
            </a:prstGeom>
            <a:noFill/>
          </p:spPr>
          <p:txBody>
            <a:bodyPr wrap="none" rtlCol="0">
              <a:spAutoFit/>
            </a:bodyPr>
            <a:lstStyle/>
            <a:p>
              <a:r>
                <a:rPr lang="en-US" sz="1400" dirty="0"/>
                <a:t>Go Live</a:t>
              </a:r>
            </a:p>
          </p:txBody>
        </p:sp>
      </p:grpSp>
      <p:sp>
        <p:nvSpPr>
          <p:cNvPr id="41" name="Rectangle 40"/>
          <p:cNvSpPr/>
          <p:nvPr/>
        </p:nvSpPr>
        <p:spPr>
          <a:xfrm>
            <a:off x="2722931" y="3613122"/>
            <a:ext cx="1343799" cy="6480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Dev</a:t>
            </a:r>
            <a:endParaRPr lang="en-US" sz="1400" dirty="0">
              <a:solidFill>
                <a:schemeClr val="tx1"/>
              </a:solidFill>
            </a:endParaRPr>
          </a:p>
        </p:txBody>
      </p:sp>
      <p:sp>
        <p:nvSpPr>
          <p:cNvPr id="42" name="Rectangle 41"/>
          <p:cNvSpPr/>
          <p:nvPr/>
        </p:nvSpPr>
        <p:spPr>
          <a:xfrm>
            <a:off x="4354687" y="3613122"/>
            <a:ext cx="1343799" cy="6480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Stage/UAT</a:t>
            </a:r>
          </a:p>
        </p:txBody>
      </p:sp>
      <p:sp>
        <p:nvSpPr>
          <p:cNvPr id="43" name="Rectangle 42"/>
          <p:cNvSpPr/>
          <p:nvPr/>
        </p:nvSpPr>
        <p:spPr>
          <a:xfrm>
            <a:off x="9441927" y="2028946"/>
            <a:ext cx="1343799" cy="6480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Test</a:t>
            </a:r>
          </a:p>
        </p:txBody>
      </p:sp>
      <p:sp>
        <p:nvSpPr>
          <p:cNvPr id="44" name="Rectangle 43"/>
          <p:cNvSpPr/>
          <p:nvPr/>
        </p:nvSpPr>
        <p:spPr>
          <a:xfrm>
            <a:off x="8098128" y="3685130"/>
            <a:ext cx="1343799" cy="6480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Prod</a:t>
            </a:r>
          </a:p>
        </p:txBody>
      </p:sp>
    </p:spTree>
    <p:extLst>
      <p:ext uri="{BB962C8B-B14F-4D97-AF65-F5344CB8AC3E}">
        <p14:creationId xmlns:p14="http://schemas.microsoft.com/office/powerpoint/2010/main" val="14536742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 y="1073672"/>
            <a:ext cx="11579384" cy="5181600"/>
          </a:xfrm>
        </p:spPr>
        <p:txBody>
          <a:bodyPr>
            <a:normAutofit/>
          </a:bodyPr>
          <a:lstStyle/>
          <a:p>
            <a:r>
              <a:rPr lang="en-US" dirty="0"/>
              <a:t>Business requirements</a:t>
            </a:r>
          </a:p>
          <a:p>
            <a:pPr lvl="1"/>
            <a:r>
              <a:rPr lang="en-US" dirty="0"/>
              <a:t>Constraints, success criteria, content to be migrated from legacy system</a:t>
            </a:r>
          </a:p>
          <a:p>
            <a:r>
              <a:rPr lang="en-US" dirty="0"/>
              <a:t>Implementation considerations</a:t>
            </a:r>
          </a:p>
          <a:p>
            <a:pPr lvl="1"/>
            <a:r>
              <a:rPr lang="en-US" dirty="0"/>
              <a:t>Data architecture, migration tool(s), migration approach, source, target, data manipulation, </a:t>
            </a:r>
          </a:p>
          <a:p>
            <a:pPr lvl="1"/>
            <a:r>
              <a:rPr lang="en-US" dirty="0"/>
              <a:t>Proof of concept?</a:t>
            </a:r>
          </a:p>
          <a:p>
            <a:r>
              <a:rPr lang="en-US" dirty="0"/>
              <a:t>Legacy data considerations (source)</a:t>
            </a:r>
          </a:p>
          <a:p>
            <a:pPr lvl="1"/>
            <a:r>
              <a:rPr lang="en-US" dirty="0"/>
              <a:t>Source data architecture, pre-formatting/manipulation of source data</a:t>
            </a:r>
          </a:p>
          <a:p>
            <a:r>
              <a:rPr lang="en-US" dirty="0"/>
              <a:t>Target considerations (CRX content structure)</a:t>
            </a:r>
          </a:p>
          <a:p>
            <a:pPr lvl="1"/>
            <a:r>
              <a:rPr lang="en-US" dirty="0"/>
              <a:t>Target content structure, Adobe best practices, performance</a:t>
            </a:r>
          </a:p>
        </p:txBody>
      </p:sp>
      <p:sp>
        <p:nvSpPr>
          <p:cNvPr id="2" name="Title 1"/>
          <p:cNvSpPr>
            <a:spLocks noGrp="1"/>
          </p:cNvSpPr>
          <p:nvPr>
            <p:ph type="title"/>
          </p:nvPr>
        </p:nvSpPr>
        <p:spPr>
          <a:xfrm>
            <a:off x="320040" y="296432"/>
            <a:ext cx="11579385" cy="625475"/>
          </a:xfrm>
        </p:spPr>
        <p:txBody>
          <a:bodyPr>
            <a:normAutofit/>
          </a:bodyPr>
          <a:lstStyle/>
          <a:p>
            <a:r>
              <a:rPr lang="en-US" dirty="0"/>
              <a:t>What affects the migration timeline?</a:t>
            </a:r>
          </a:p>
        </p:txBody>
      </p:sp>
    </p:spTree>
    <p:extLst>
      <p:ext uri="{BB962C8B-B14F-4D97-AF65-F5344CB8AC3E}">
        <p14:creationId xmlns:p14="http://schemas.microsoft.com/office/powerpoint/2010/main" val="21336052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296432"/>
            <a:ext cx="11579385" cy="625475"/>
          </a:xfrm>
        </p:spPr>
        <p:txBody>
          <a:bodyPr>
            <a:normAutofit/>
          </a:bodyPr>
          <a:lstStyle/>
          <a:p>
            <a:r>
              <a:rPr lang="en-US" dirty="0"/>
              <a:t>What affects the migration timeline?  (</a:t>
            </a:r>
            <a:r>
              <a:rPr lang="en-US" dirty="0" err="1"/>
              <a:t>cont</a:t>
            </a:r>
            <a:r>
              <a:rPr lang="en-US" dirty="0"/>
              <a:t>)</a:t>
            </a:r>
          </a:p>
        </p:txBody>
      </p:sp>
      <p:sp>
        <p:nvSpPr>
          <p:cNvPr id="3" name="Content Placeholder 2"/>
          <p:cNvSpPr>
            <a:spLocks noGrp="1"/>
          </p:cNvSpPr>
          <p:nvPr>
            <p:ph idx="1"/>
          </p:nvPr>
        </p:nvSpPr>
        <p:spPr>
          <a:xfrm>
            <a:off x="320040" y="1073672"/>
            <a:ext cx="5774373" cy="5181600"/>
          </a:xfrm>
        </p:spPr>
        <p:txBody>
          <a:bodyPr/>
          <a:lstStyle/>
          <a:p>
            <a:r>
              <a:rPr lang="en-US" dirty="0"/>
              <a:t>Execution considerations</a:t>
            </a:r>
          </a:p>
          <a:p>
            <a:pPr lvl="1"/>
            <a:r>
              <a:rPr lang="en-US" dirty="0"/>
              <a:t>Time of execution, development team constraints, contingency plans, recovery process, team information flow</a:t>
            </a:r>
          </a:p>
          <a:p>
            <a:r>
              <a:rPr lang="en-US" dirty="0"/>
              <a:t>Quality assurance considerations</a:t>
            </a:r>
          </a:p>
          <a:p>
            <a:pPr lvl="1"/>
            <a:r>
              <a:rPr lang="en-US" dirty="0"/>
              <a:t>Success criteria, QA requirements, QA process (automated/manual/hybrid)</a:t>
            </a:r>
          </a:p>
          <a:p>
            <a:r>
              <a:rPr lang="en-US" dirty="0"/>
              <a:t>Project success measurement considerations</a:t>
            </a:r>
          </a:p>
          <a:p>
            <a:endParaRPr lang="en-US" dirty="0"/>
          </a:p>
        </p:txBody>
      </p:sp>
      <p:grpSp>
        <p:nvGrpSpPr>
          <p:cNvPr id="11" name="Group 10">
            <a:extLst>
              <a:ext uri="{FF2B5EF4-FFF2-40B4-BE49-F238E27FC236}">
                <a16:creationId xmlns:a16="http://schemas.microsoft.com/office/drawing/2014/main" id="{686883B3-5FDB-BF41-A74B-64E3F7169618}"/>
              </a:ext>
            </a:extLst>
          </p:cNvPr>
          <p:cNvGrpSpPr/>
          <p:nvPr/>
        </p:nvGrpSpPr>
        <p:grpSpPr>
          <a:xfrm>
            <a:off x="5784670" y="2305159"/>
            <a:ext cx="7124378" cy="3715616"/>
            <a:chOff x="4283912" y="2045108"/>
            <a:chExt cx="8434520" cy="4383823"/>
          </a:xfrm>
        </p:grpSpPr>
        <p:sp>
          <p:nvSpPr>
            <p:cNvPr id="9" name="Rectangle 8">
              <a:extLst>
                <a:ext uri="{FF2B5EF4-FFF2-40B4-BE49-F238E27FC236}">
                  <a16:creationId xmlns:a16="http://schemas.microsoft.com/office/drawing/2014/main" id="{56428CC8-67CC-5242-BD05-144130142808}"/>
                </a:ext>
              </a:extLst>
            </p:cNvPr>
            <p:cNvSpPr/>
            <p:nvPr/>
          </p:nvSpPr>
          <p:spPr>
            <a:xfrm rot="19237782">
              <a:off x="7626045" y="4422863"/>
              <a:ext cx="5092387" cy="1561443"/>
            </a:xfrm>
            <a:prstGeom prst="rect">
              <a:avLst/>
            </a:prstGeom>
            <a:noFill/>
          </p:spPr>
          <p:txBody>
            <a:bodyPr wrap="square" lIns="91440" tIns="45720" rIns="91440" bIns="45720">
              <a:spAutoFit/>
            </a:bodyPr>
            <a:lstStyle/>
            <a:p>
              <a:pPr algn="ctr"/>
              <a:r>
                <a:rPr lang="en-US" sz="4000" b="1" dirty="0">
                  <a:ln w="22225">
                    <a:solidFill>
                      <a:schemeClr val="accent2"/>
                    </a:solidFill>
                    <a:prstDash val="solid"/>
                  </a:ln>
                  <a:solidFill>
                    <a:schemeClr val="accent6">
                      <a:lumMod val="50000"/>
                      <a:lumOff val="50000"/>
                    </a:schemeClr>
                  </a:solidFill>
                </a:rPr>
                <a:t>Cultural Differences</a:t>
              </a:r>
            </a:p>
          </p:txBody>
        </p:sp>
        <p:grpSp>
          <p:nvGrpSpPr>
            <p:cNvPr id="10" name="Group 9">
              <a:extLst>
                <a:ext uri="{FF2B5EF4-FFF2-40B4-BE49-F238E27FC236}">
                  <a16:creationId xmlns:a16="http://schemas.microsoft.com/office/drawing/2014/main" id="{BFC7C1A5-16D9-F143-9647-0ECC66BA536D}"/>
                </a:ext>
              </a:extLst>
            </p:cNvPr>
            <p:cNvGrpSpPr/>
            <p:nvPr/>
          </p:nvGrpSpPr>
          <p:grpSpPr>
            <a:xfrm>
              <a:off x="4283912" y="2045108"/>
              <a:ext cx="8031343" cy="4383823"/>
              <a:chOff x="4283912" y="2045108"/>
              <a:chExt cx="8031343" cy="4383823"/>
            </a:xfrm>
          </p:grpSpPr>
          <p:sp>
            <p:nvSpPr>
              <p:cNvPr id="7" name="Rectangle 6">
                <a:extLst>
                  <a:ext uri="{FF2B5EF4-FFF2-40B4-BE49-F238E27FC236}">
                    <a16:creationId xmlns:a16="http://schemas.microsoft.com/office/drawing/2014/main" id="{92A23F5B-06EC-DC40-AE1A-F1EDCC184E15}"/>
                  </a:ext>
                </a:extLst>
              </p:cNvPr>
              <p:cNvSpPr/>
              <p:nvPr/>
            </p:nvSpPr>
            <p:spPr>
              <a:xfrm>
                <a:off x="4317163" y="5593741"/>
                <a:ext cx="5092387" cy="835190"/>
              </a:xfrm>
              <a:prstGeom prst="rect">
                <a:avLst/>
              </a:prstGeom>
              <a:noFill/>
            </p:spPr>
            <p:txBody>
              <a:bodyPr wrap="square" lIns="91440" tIns="45720" rIns="91440" bIns="45720">
                <a:spAutoFit/>
              </a:bodyPr>
              <a:lstStyle/>
              <a:p>
                <a:pPr algn="ctr"/>
                <a:r>
                  <a:rPr lang="en-US" sz="4000" b="1" dirty="0">
                    <a:ln w="22225">
                      <a:solidFill>
                        <a:schemeClr val="accent2"/>
                      </a:solidFill>
                      <a:prstDash val="solid"/>
                    </a:ln>
                    <a:solidFill>
                      <a:schemeClr val="accent5">
                        <a:lumMod val="75000"/>
                      </a:schemeClr>
                    </a:solidFill>
                  </a:rPr>
                  <a:t>Plans B, C, D</a:t>
                </a:r>
              </a:p>
            </p:txBody>
          </p:sp>
          <p:sp>
            <p:nvSpPr>
              <p:cNvPr id="5" name="Rectangle 4">
                <a:extLst>
                  <a:ext uri="{FF2B5EF4-FFF2-40B4-BE49-F238E27FC236}">
                    <a16:creationId xmlns:a16="http://schemas.microsoft.com/office/drawing/2014/main" id="{CE95ECD9-2690-C740-840E-F6347F4FBC8B}"/>
                  </a:ext>
                </a:extLst>
              </p:cNvPr>
              <p:cNvSpPr/>
              <p:nvPr/>
            </p:nvSpPr>
            <p:spPr>
              <a:xfrm rot="700851">
                <a:off x="5037162" y="3555394"/>
                <a:ext cx="4437028" cy="707886"/>
              </a:xfrm>
              <a:prstGeom prst="rect">
                <a:avLst/>
              </a:prstGeom>
              <a:noFill/>
            </p:spPr>
            <p:txBody>
              <a:bodyPr wrap="square" lIns="91440" tIns="45720" rIns="91440" bIns="45720">
                <a:spAutoFit/>
              </a:bodyPr>
              <a:lstStyle/>
              <a:p>
                <a:pPr algn="ctr"/>
                <a:r>
                  <a:rPr lang="en-US" sz="4000" b="1" dirty="0">
                    <a:ln w="22225">
                      <a:solidFill>
                        <a:schemeClr val="accent2"/>
                      </a:solidFill>
                      <a:prstDash val="solid"/>
                    </a:ln>
                    <a:solidFill>
                      <a:schemeClr val="accent3">
                        <a:lumMod val="60000"/>
                        <a:lumOff val="40000"/>
                      </a:schemeClr>
                    </a:solidFill>
                  </a:rPr>
                  <a:t>Holidays</a:t>
                </a:r>
              </a:p>
            </p:txBody>
          </p:sp>
          <p:sp>
            <p:nvSpPr>
              <p:cNvPr id="4" name="Rectangle 3">
                <a:extLst>
                  <a:ext uri="{FF2B5EF4-FFF2-40B4-BE49-F238E27FC236}">
                    <a16:creationId xmlns:a16="http://schemas.microsoft.com/office/drawing/2014/main" id="{ECB88608-2AF5-B543-AF74-7C7F3372F29F}"/>
                  </a:ext>
                </a:extLst>
              </p:cNvPr>
              <p:cNvSpPr/>
              <p:nvPr/>
            </p:nvSpPr>
            <p:spPr>
              <a:xfrm rot="727883">
                <a:off x="7281637" y="2045108"/>
                <a:ext cx="4437028" cy="707886"/>
              </a:xfrm>
              <a:prstGeom prst="rect">
                <a:avLst/>
              </a:prstGeom>
              <a:noFill/>
            </p:spPr>
            <p:txBody>
              <a:bodyPr wrap="square" lIns="91440" tIns="45720" rIns="91440" bIns="45720">
                <a:spAutoFit/>
              </a:bodyPr>
              <a:lstStyle/>
              <a:p>
                <a:pPr algn="ctr"/>
                <a:r>
                  <a:rPr lang="en-US" sz="4000" b="1" dirty="0">
                    <a:ln w="22225">
                      <a:solidFill>
                        <a:schemeClr val="accent2"/>
                      </a:solidFill>
                      <a:prstDash val="solid"/>
                    </a:ln>
                    <a:solidFill>
                      <a:schemeClr val="accent2">
                        <a:lumMod val="40000"/>
                        <a:lumOff val="60000"/>
                      </a:schemeClr>
                    </a:solidFill>
                  </a:rPr>
                  <a:t>Vacation Days</a:t>
                </a:r>
              </a:p>
            </p:txBody>
          </p:sp>
          <p:sp>
            <p:nvSpPr>
              <p:cNvPr id="6" name="Rectangle 5">
                <a:extLst>
                  <a:ext uri="{FF2B5EF4-FFF2-40B4-BE49-F238E27FC236}">
                    <a16:creationId xmlns:a16="http://schemas.microsoft.com/office/drawing/2014/main" id="{E2C4C7A4-1892-6542-8F00-C7220F79D4F8}"/>
                  </a:ext>
                </a:extLst>
              </p:cNvPr>
              <p:cNvSpPr/>
              <p:nvPr/>
            </p:nvSpPr>
            <p:spPr>
              <a:xfrm rot="21071865">
                <a:off x="7222868" y="2873844"/>
                <a:ext cx="5092387" cy="707886"/>
              </a:xfrm>
              <a:prstGeom prst="rect">
                <a:avLst/>
              </a:prstGeom>
              <a:noFill/>
            </p:spPr>
            <p:txBody>
              <a:bodyPr wrap="square" lIns="91440" tIns="45720" rIns="91440" bIns="45720">
                <a:spAutoFit/>
              </a:bodyPr>
              <a:lstStyle/>
              <a:p>
                <a:pPr algn="ctr"/>
                <a:r>
                  <a:rPr lang="en-US" sz="4000" b="1" dirty="0">
                    <a:ln w="22225">
                      <a:solidFill>
                        <a:schemeClr val="accent2"/>
                      </a:solidFill>
                      <a:prstDash val="solid"/>
                    </a:ln>
                    <a:solidFill>
                      <a:schemeClr val="accent4">
                        <a:lumMod val="75000"/>
                      </a:schemeClr>
                    </a:solidFill>
                  </a:rPr>
                  <a:t>Time Zone Differences</a:t>
                </a:r>
              </a:p>
            </p:txBody>
          </p:sp>
          <p:sp>
            <p:nvSpPr>
              <p:cNvPr id="8" name="Rectangle 7">
                <a:extLst>
                  <a:ext uri="{FF2B5EF4-FFF2-40B4-BE49-F238E27FC236}">
                    <a16:creationId xmlns:a16="http://schemas.microsoft.com/office/drawing/2014/main" id="{75CBDC05-3894-FE46-BED5-FB0C88222FB4}"/>
                  </a:ext>
                </a:extLst>
              </p:cNvPr>
              <p:cNvSpPr/>
              <p:nvPr/>
            </p:nvSpPr>
            <p:spPr>
              <a:xfrm rot="1574020">
                <a:off x="4283912" y="4369944"/>
                <a:ext cx="5619638" cy="707886"/>
              </a:xfrm>
              <a:prstGeom prst="rect">
                <a:avLst/>
              </a:prstGeom>
              <a:noFill/>
            </p:spPr>
            <p:txBody>
              <a:bodyPr wrap="square" lIns="91440" tIns="45720" rIns="91440" bIns="45720">
                <a:spAutoFit/>
              </a:bodyPr>
              <a:lstStyle/>
              <a:p>
                <a:pPr algn="ctr"/>
                <a:r>
                  <a:rPr lang="en-US" sz="4000" b="1" dirty="0">
                    <a:ln w="22225">
                      <a:solidFill>
                        <a:schemeClr val="accent2"/>
                      </a:solidFill>
                      <a:prstDash val="solid"/>
                    </a:ln>
                    <a:solidFill>
                      <a:schemeClr val="accent4">
                        <a:lumMod val="60000"/>
                        <a:lumOff val="40000"/>
                      </a:schemeClr>
                    </a:solidFill>
                  </a:rPr>
                  <a:t>Corporate Deadlines</a:t>
                </a:r>
              </a:p>
            </p:txBody>
          </p:sp>
        </p:grpSp>
      </p:grpSp>
    </p:spTree>
    <p:extLst>
      <p:ext uri="{BB962C8B-B14F-4D97-AF65-F5344CB8AC3E}">
        <p14:creationId xmlns:p14="http://schemas.microsoft.com/office/powerpoint/2010/main" val="1015195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35404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9EDBB-764D-2A4F-A469-915BB88B0C9D}"/>
              </a:ext>
            </a:extLst>
          </p:cNvPr>
          <p:cNvSpPr>
            <a:spLocks noGrp="1"/>
          </p:cNvSpPr>
          <p:nvPr>
            <p:ph type="title"/>
          </p:nvPr>
        </p:nvSpPr>
        <p:spPr/>
        <p:txBody>
          <a:bodyPr/>
          <a:lstStyle/>
          <a:p>
            <a:r>
              <a:rPr lang="en-US" dirty="0"/>
              <a:t>Content Migration Group Exercise</a:t>
            </a:r>
          </a:p>
        </p:txBody>
      </p:sp>
      <p:sp>
        <p:nvSpPr>
          <p:cNvPr id="3" name="Content Placeholder 2">
            <a:extLst>
              <a:ext uri="{FF2B5EF4-FFF2-40B4-BE49-F238E27FC236}">
                <a16:creationId xmlns:a16="http://schemas.microsoft.com/office/drawing/2014/main" id="{8300B881-F394-6C49-96EA-C77D63957A99}"/>
              </a:ext>
            </a:extLst>
          </p:cNvPr>
          <p:cNvSpPr>
            <a:spLocks noGrp="1"/>
          </p:cNvSpPr>
          <p:nvPr>
            <p:ph idx="1"/>
          </p:nvPr>
        </p:nvSpPr>
        <p:spPr/>
        <p:txBody>
          <a:bodyPr/>
          <a:lstStyle/>
          <a:p>
            <a:r>
              <a:rPr lang="en-US" dirty="0"/>
              <a:t>We will be looking at 3 case studies.</a:t>
            </a:r>
          </a:p>
          <a:p>
            <a:r>
              <a:rPr lang="en-US" dirty="0"/>
              <a:t>You have 1 hour to work on your assigned case study, then we will discuss them as a group.</a:t>
            </a:r>
          </a:p>
          <a:p>
            <a:r>
              <a:rPr lang="en-US" dirty="0"/>
              <a:t>Please feel free to ask any questions you might have.</a:t>
            </a:r>
          </a:p>
          <a:p>
            <a:endParaRPr lang="en-US" dirty="0"/>
          </a:p>
          <a:p>
            <a:r>
              <a:rPr lang="en-US" b="1" i="1" dirty="0"/>
              <a:t>Document your assumptions!!  </a:t>
            </a:r>
            <a:r>
              <a:rPr lang="en-US" dirty="0"/>
              <a:t>The accuracy of your solution will depend on the assumptions that you make. </a:t>
            </a:r>
          </a:p>
        </p:txBody>
      </p:sp>
      <p:sp>
        <p:nvSpPr>
          <p:cNvPr id="4" name="Content Placeholder 3">
            <a:extLst>
              <a:ext uri="{FF2B5EF4-FFF2-40B4-BE49-F238E27FC236}">
                <a16:creationId xmlns:a16="http://schemas.microsoft.com/office/drawing/2014/main" id="{687CE6DE-2690-0647-BF52-A29F2EE86CB3}"/>
              </a:ext>
            </a:extLst>
          </p:cNvPr>
          <p:cNvSpPr>
            <a:spLocks noGrp="1"/>
          </p:cNvSpPr>
          <p:nvPr>
            <p:ph idx="11"/>
          </p:nvPr>
        </p:nvSpPr>
        <p:spPr/>
        <p:txBody>
          <a:bodyPr>
            <a:normAutofit lnSpcReduction="10000"/>
          </a:bodyPr>
          <a:lstStyle/>
          <a:p>
            <a:r>
              <a:rPr lang="en-US" dirty="0"/>
              <a:t>For each case study you should define the following</a:t>
            </a:r>
          </a:p>
          <a:p>
            <a:pPr lvl="1"/>
            <a:r>
              <a:rPr lang="en-US" dirty="0"/>
              <a:t>Migration approach:</a:t>
            </a:r>
          </a:p>
          <a:p>
            <a:pPr lvl="2"/>
            <a:r>
              <a:rPr lang="en-US" dirty="0"/>
              <a:t>Automated/Manual/Hybrid</a:t>
            </a:r>
          </a:p>
          <a:p>
            <a:pPr lvl="1"/>
            <a:r>
              <a:rPr lang="en-US" dirty="0"/>
              <a:t>Content Structure of the target:</a:t>
            </a:r>
          </a:p>
          <a:p>
            <a:pPr lvl="2"/>
            <a:r>
              <a:rPr lang="en-US" dirty="0"/>
              <a:t>General content model – </a:t>
            </a:r>
            <a:r>
              <a:rPr lang="en-US" b="1" i="1" dirty="0"/>
              <a:t>/content </a:t>
            </a:r>
            <a:r>
              <a:rPr lang="en-US" dirty="0"/>
              <a:t>structure, Node types, properties</a:t>
            </a:r>
          </a:p>
          <a:p>
            <a:pPr lvl="1"/>
            <a:r>
              <a:rPr lang="en-US" dirty="0"/>
              <a:t>Other considerations:</a:t>
            </a:r>
          </a:p>
          <a:p>
            <a:pPr lvl="2"/>
            <a:r>
              <a:rPr lang="en-US" dirty="0"/>
              <a:t>Planning</a:t>
            </a:r>
          </a:p>
          <a:p>
            <a:pPr lvl="2"/>
            <a:r>
              <a:rPr lang="en-US" dirty="0"/>
              <a:t>POC?</a:t>
            </a:r>
          </a:p>
          <a:p>
            <a:pPr lvl="2"/>
            <a:r>
              <a:rPr lang="en-US" dirty="0"/>
              <a:t>QA</a:t>
            </a:r>
          </a:p>
          <a:p>
            <a:pPr lvl="2"/>
            <a:r>
              <a:rPr lang="en-US" dirty="0"/>
              <a:t>Timeline </a:t>
            </a:r>
          </a:p>
          <a:p>
            <a:endParaRPr lang="en-US" dirty="0"/>
          </a:p>
          <a:p>
            <a:endParaRPr lang="en-US" dirty="0"/>
          </a:p>
        </p:txBody>
      </p:sp>
    </p:spTree>
    <p:extLst>
      <p:ext uri="{BB962C8B-B14F-4D97-AF65-F5344CB8AC3E}">
        <p14:creationId xmlns:p14="http://schemas.microsoft.com/office/powerpoint/2010/main" val="5203543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0137DF7-A37C-4CDB-8B6B-F02F47BA7FBF}"/>
              </a:ext>
            </a:extLst>
          </p:cNvPr>
          <p:cNvSpPr>
            <a:spLocks noGrp="1"/>
          </p:cNvSpPr>
          <p:nvPr>
            <p:ph idx="1"/>
          </p:nvPr>
        </p:nvSpPr>
        <p:spPr>
          <a:xfrm>
            <a:off x="320040" y="1073672"/>
            <a:ext cx="11579384" cy="5181600"/>
          </a:xfrm>
        </p:spPr>
        <p:txBody>
          <a:bodyPr/>
          <a:lstStyle/>
          <a:p>
            <a:r>
              <a:rPr lang="en-US" dirty="0"/>
              <a:t>Content Migration Process:</a:t>
            </a:r>
          </a:p>
          <a:p>
            <a:pPr lvl="1"/>
            <a:r>
              <a:rPr lang="en-US" dirty="0"/>
              <a:t>Identify the source.</a:t>
            </a:r>
          </a:p>
          <a:p>
            <a:pPr lvl="1"/>
            <a:r>
              <a:rPr lang="en-US" dirty="0"/>
              <a:t>Transform the source to target format.</a:t>
            </a:r>
          </a:p>
          <a:p>
            <a:pPr lvl="1"/>
            <a:r>
              <a:rPr lang="en-US" dirty="0"/>
              <a:t>Import into repository</a:t>
            </a:r>
          </a:p>
          <a:p>
            <a:r>
              <a:rPr lang="en-US" dirty="0"/>
              <a:t>Identify items that can affect the project timeline</a:t>
            </a:r>
          </a:p>
          <a:p>
            <a:r>
              <a:rPr lang="en-US" dirty="0"/>
              <a:t>Identify cost/benefit of migration method</a:t>
            </a:r>
          </a:p>
          <a:p>
            <a:r>
              <a:rPr lang="en-US" dirty="0"/>
              <a:t>Tools exist to help modernize website</a:t>
            </a:r>
          </a:p>
          <a:p>
            <a:pPr lvl="1"/>
            <a:r>
              <a:rPr lang="en-US" dirty="0"/>
              <a:t>Change from static to editable templates</a:t>
            </a:r>
          </a:p>
          <a:p>
            <a:pPr lvl="1"/>
            <a:r>
              <a:rPr lang="en-US" dirty="0"/>
              <a:t>Change from foundation components to proxy components</a:t>
            </a:r>
          </a:p>
          <a:p>
            <a:endParaRPr lang="en-US" dirty="0"/>
          </a:p>
        </p:txBody>
      </p:sp>
      <p:sp>
        <p:nvSpPr>
          <p:cNvPr id="4" name="Title 3">
            <a:extLst>
              <a:ext uri="{FF2B5EF4-FFF2-40B4-BE49-F238E27FC236}">
                <a16:creationId xmlns:a16="http://schemas.microsoft.com/office/drawing/2014/main" id="{4EF76333-D935-2541-A1F2-20AEE257FB57}"/>
              </a:ext>
            </a:extLst>
          </p:cNvPr>
          <p:cNvSpPr>
            <a:spLocks noGrp="1"/>
          </p:cNvSpPr>
          <p:nvPr>
            <p:ph type="title"/>
          </p:nvPr>
        </p:nvSpPr>
        <p:spPr/>
        <p:txBody>
          <a:bodyPr/>
          <a:lstStyle/>
          <a:p>
            <a:r>
              <a:rPr lang="en-US" dirty="0"/>
              <a:t>Key Takeaways</a:t>
            </a:r>
          </a:p>
        </p:txBody>
      </p:sp>
    </p:spTree>
    <p:extLst>
      <p:ext uri="{BB962C8B-B14F-4D97-AF65-F5344CB8AC3E}">
        <p14:creationId xmlns:p14="http://schemas.microsoft.com/office/powerpoint/2010/main" val="3098001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 y="1073672"/>
            <a:ext cx="11579384" cy="5181600"/>
          </a:xfrm>
        </p:spPr>
        <p:txBody>
          <a:bodyPr>
            <a:normAutofit/>
          </a:bodyPr>
          <a:lstStyle/>
          <a:p>
            <a:r>
              <a:rPr lang="en-US" dirty="0"/>
              <a:t>AEM Code Modernization Tools</a:t>
            </a:r>
          </a:p>
          <a:p>
            <a:pPr lvl="1"/>
            <a:r>
              <a:rPr lang="en-US" dirty="0">
                <a:hlinkClick r:id="rId3"/>
              </a:rPr>
              <a:t>https://opensource.adobe.com/aem-modernize-tools/pages/tools.html</a:t>
            </a:r>
            <a:endParaRPr lang="en-US" dirty="0"/>
          </a:p>
          <a:p>
            <a:pPr lvl="1"/>
            <a:r>
              <a:rPr lang="en-US" dirty="0">
                <a:hlinkClick r:id="rId4"/>
              </a:rPr>
              <a:t>https://experienceleague.adobe.com/docs/experience-manager-cloud-service/moving/refactoring-tools/asset-workflow-migration-tool.html?lang=en#refactoring-tools</a:t>
            </a:r>
            <a:endParaRPr lang="en-US" dirty="0"/>
          </a:p>
          <a:p>
            <a:endParaRPr lang="en-US" dirty="0"/>
          </a:p>
          <a:p>
            <a:r>
              <a:rPr lang="en-US" dirty="0"/>
              <a:t>AEM  Cloud Transition Tools</a:t>
            </a:r>
          </a:p>
          <a:p>
            <a:pPr lvl="1"/>
            <a:r>
              <a:rPr lang="en-US" dirty="0">
                <a:hlinkClick r:id="rId5"/>
              </a:rPr>
              <a:t>https://experienceleague.adobe.com/docs/experience-manager-cloud-service/moving/cloud-migration/cloud-readiness-analyzer/overview-cloud-readiness-analyzer.html?lang=en#cloud-migration</a:t>
            </a:r>
            <a:r>
              <a:rPr lang="en-US" dirty="0"/>
              <a:t> </a:t>
            </a:r>
          </a:p>
          <a:p>
            <a:endParaRPr lang="en-US" dirty="0"/>
          </a:p>
        </p:txBody>
      </p:sp>
      <p:sp>
        <p:nvSpPr>
          <p:cNvPr id="2" name="Title 1"/>
          <p:cNvSpPr>
            <a:spLocks noGrp="1"/>
          </p:cNvSpPr>
          <p:nvPr>
            <p:ph type="title"/>
          </p:nvPr>
        </p:nvSpPr>
        <p:spPr>
          <a:xfrm>
            <a:off x="320040" y="296432"/>
            <a:ext cx="11579385" cy="625475"/>
          </a:xfrm>
        </p:spPr>
        <p:txBody>
          <a:bodyPr vert="horz" lIns="91440" tIns="45720" rIns="91440" bIns="45720" rtlCol="0" anchor="ctr">
            <a:normAutofit/>
          </a:bodyPr>
          <a:lstStyle/>
          <a:p>
            <a:r>
              <a:rPr lang="en-US" dirty="0"/>
              <a:t>Resources</a:t>
            </a:r>
          </a:p>
        </p:txBody>
      </p:sp>
      <p:sp>
        <p:nvSpPr>
          <p:cNvPr id="4" name="Slide Number Placeholder 3"/>
          <p:cNvSpPr>
            <a:spLocks noGrp="1"/>
          </p:cNvSpPr>
          <p:nvPr>
            <p:ph type="sldNum" sz="quarter" idx="4294967295"/>
          </p:nvPr>
        </p:nvSpPr>
        <p:spPr>
          <a:xfrm>
            <a:off x="0" y="6565900"/>
            <a:ext cx="1016000" cy="168275"/>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62</a:t>
            </a:fld>
            <a:endParaRPr lang="en-US" dirty="0"/>
          </a:p>
        </p:txBody>
      </p:sp>
    </p:spTree>
    <p:extLst>
      <p:ext uri="{BB962C8B-B14F-4D97-AF65-F5344CB8AC3E}">
        <p14:creationId xmlns:p14="http://schemas.microsoft.com/office/powerpoint/2010/main" val="31328948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29D280-0167-5F48-8A24-67DB64E9A80A}"/>
              </a:ext>
            </a:extLst>
          </p:cNvPr>
          <p:cNvSpPr>
            <a:spLocks noGrp="1"/>
          </p:cNvSpPr>
          <p:nvPr>
            <p:ph sz="quarter" idx="13"/>
          </p:nvPr>
        </p:nvSpPr>
        <p:spPr/>
        <p:txBody>
          <a:bodyPr/>
          <a:lstStyle/>
          <a:p>
            <a:r>
              <a:rPr lang="en-US" dirty="0">
                <a:solidFill>
                  <a:srgbClr val="FF0000"/>
                </a:solidFill>
              </a:rPr>
              <a:t>Headless Content Management</a:t>
            </a:r>
          </a:p>
        </p:txBody>
      </p:sp>
    </p:spTree>
    <p:extLst>
      <p:ext uri="{BB962C8B-B14F-4D97-AF65-F5344CB8AC3E}">
        <p14:creationId xmlns:p14="http://schemas.microsoft.com/office/powerpoint/2010/main" val="25652709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293B0-08C3-D040-8462-6708DA8518A1}"/>
              </a:ext>
            </a:extLst>
          </p:cNvPr>
          <p:cNvSpPr>
            <a:spLocks noGrp="1"/>
          </p:cNvSpPr>
          <p:nvPr>
            <p:ph type="title"/>
          </p:nvPr>
        </p:nvSpPr>
        <p:spPr>
          <a:xfrm>
            <a:off x="320040" y="296432"/>
            <a:ext cx="11579385" cy="625475"/>
          </a:xfrm>
        </p:spPr>
        <p:txBody>
          <a:bodyPr/>
          <a:lstStyle/>
          <a:p>
            <a:r>
              <a:rPr lang="en-US"/>
              <a:t>Traditional CMS Architecture</a:t>
            </a:r>
            <a:endParaRPr lang="en-US" dirty="0"/>
          </a:p>
        </p:txBody>
      </p:sp>
      <p:sp>
        <p:nvSpPr>
          <p:cNvPr id="3" name="Content Placeholder 2">
            <a:extLst>
              <a:ext uri="{FF2B5EF4-FFF2-40B4-BE49-F238E27FC236}">
                <a16:creationId xmlns:a16="http://schemas.microsoft.com/office/drawing/2014/main" id="{0BBF35A2-3FAA-514E-A64E-AEF1CB69239E}"/>
              </a:ext>
            </a:extLst>
          </p:cNvPr>
          <p:cNvSpPr>
            <a:spLocks noGrp="1"/>
          </p:cNvSpPr>
          <p:nvPr>
            <p:ph idx="1"/>
          </p:nvPr>
        </p:nvSpPr>
        <p:spPr>
          <a:xfrm>
            <a:off x="320040" y="1073672"/>
            <a:ext cx="5774373" cy="5181600"/>
          </a:xfrm>
        </p:spPr>
        <p:txBody>
          <a:bodyPr>
            <a:normAutofit/>
          </a:bodyPr>
          <a:lstStyle/>
          <a:p>
            <a:r>
              <a:rPr lang="en-US" dirty="0"/>
              <a:t>Manages and delivers content on a single technology stack</a:t>
            </a:r>
          </a:p>
          <a:p>
            <a:r>
              <a:rPr lang="en-US" dirty="0"/>
              <a:t>Minimizes total cost of ownership with efficient system maintenance and training</a:t>
            </a:r>
          </a:p>
          <a:p>
            <a:r>
              <a:rPr lang="en-US" dirty="0"/>
              <a:t>Controls all templating and presentation logic</a:t>
            </a:r>
          </a:p>
          <a:p>
            <a:r>
              <a:rPr lang="en-US" dirty="0"/>
              <a:t>Outputs fully formatted HTML</a:t>
            </a:r>
          </a:p>
          <a:p>
            <a:r>
              <a:rPr lang="en-US" dirty="0"/>
              <a:t>Often tightly coupled with a single channel</a:t>
            </a:r>
          </a:p>
          <a:p>
            <a:pPr lvl="1"/>
            <a:r>
              <a:rPr lang="en-US" dirty="0"/>
              <a:t>Results in a monolithic software architecture </a:t>
            </a:r>
          </a:p>
          <a:p>
            <a:pPr lvl="1"/>
            <a:r>
              <a:rPr lang="en-US" dirty="0"/>
              <a:t>Can make multichannel content delivery difficult and costly.</a:t>
            </a:r>
          </a:p>
          <a:p>
            <a:endParaRPr lang="en-US" dirty="0"/>
          </a:p>
        </p:txBody>
      </p:sp>
      <p:pic>
        <p:nvPicPr>
          <p:cNvPr id="6" name="Picture 5">
            <a:extLst>
              <a:ext uri="{FF2B5EF4-FFF2-40B4-BE49-F238E27FC236}">
                <a16:creationId xmlns:a16="http://schemas.microsoft.com/office/drawing/2014/main" id="{4FAE50EA-8071-EF4D-B508-3DF329C23391}"/>
              </a:ext>
            </a:extLst>
          </p:cNvPr>
          <p:cNvPicPr>
            <a:picLocks noChangeAspect="1"/>
          </p:cNvPicPr>
          <p:nvPr/>
        </p:nvPicPr>
        <p:blipFill>
          <a:blip r:embed="rId3"/>
          <a:stretch>
            <a:fillRect/>
          </a:stretch>
        </p:blipFill>
        <p:spPr>
          <a:xfrm>
            <a:off x="7476377" y="609600"/>
            <a:ext cx="3957639" cy="52348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210554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ECC1F-0FE1-7F47-ADD8-A52540F8D9BF}"/>
              </a:ext>
            </a:extLst>
          </p:cNvPr>
          <p:cNvSpPr>
            <a:spLocks noGrp="1"/>
          </p:cNvSpPr>
          <p:nvPr>
            <p:ph type="title"/>
          </p:nvPr>
        </p:nvSpPr>
        <p:spPr>
          <a:xfrm>
            <a:off x="320040" y="296432"/>
            <a:ext cx="11579385" cy="625475"/>
          </a:xfrm>
        </p:spPr>
        <p:txBody>
          <a:bodyPr/>
          <a:lstStyle/>
          <a:p>
            <a:r>
              <a:rPr lang="en-US" dirty="0"/>
              <a:t>Headless CMS Architecture</a:t>
            </a:r>
          </a:p>
        </p:txBody>
      </p:sp>
      <p:sp>
        <p:nvSpPr>
          <p:cNvPr id="3" name="Content Placeholder 2">
            <a:extLst>
              <a:ext uri="{FF2B5EF4-FFF2-40B4-BE49-F238E27FC236}">
                <a16:creationId xmlns:a16="http://schemas.microsoft.com/office/drawing/2014/main" id="{0FD9CF25-9F33-E84B-9373-294507553786}"/>
              </a:ext>
            </a:extLst>
          </p:cNvPr>
          <p:cNvSpPr>
            <a:spLocks noGrp="1"/>
          </p:cNvSpPr>
          <p:nvPr>
            <p:ph idx="11"/>
          </p:nvPr>
        </p:nvSpPr>
        <p:spPr>
          <a:xfrm>
            <a:off x="6321585" y="1073672"/>
            <a:ext cx="5577840" cy="5181600"/>
          </a:xfrm>
        </p:spPr>
        <p:txBody>
          <a:bodyPr>
            <a:normAutofit lnSpcReduction="10000"/>
          </a:bodyPr>
          <a:lstStyle/>
          <a:p>
            <a:r>
              <a:rPr lang="en-US" dirty="0"/>
              <a:t>Does not deliver HTML or formatted content directly </a:t>
            </a:r>
          </a:p>
          <a:p>
            <a:r>
              <a:rPr lang="en-US" dirty="0"/>
              <a:t>Decouples content from presentation</a:t>
            </a:r>
          </a:p>
          <a:p>
            <a:r>
              <a:rPr lang="en-US" dirty="0"/>
              <a:t>Enables content to be used by a variety of front-end technologies. </a:t>
            </a:r>
          </a:p>
          <a:p>
            <a:r>
              <a:rPr lang="en-US" dirty="0"/>
              <a:t>Exposes content through well-defined HTTP APIs</a:t>
            </a:r>
          </a:p>
          <a:p>
            <a:endParaRPr lang="en-US" dirty="0"/>
          </a:p>
          <a:p>
            <a:endParaRPr lang="en-US" dirty="0"/>
          </a:p>
          <a:p>
            <a:r>
              <a:rPr lang="en-US" b="1" dirty="0"/>
              <a:t>Note: </a:t>
            </a:r>
            <a:r>
              <a:rPr lang="en-US" dirty="0"/>
              <a:t>The term ‘headless’ originates from the idea that the front-end presentation layer is the “head” of the application</a:t>
            </a:r>
          </a:p>
          <a:p>
            <a:endParaRPr lang="en-US" dirty="0"/>
          </a:p>
        </p:txBody>
      </p:sp>
      <p:sp>
        <p:nvSpPr>
          <p:cNvPr id="4" name="Slide Number Placeholder 3">
            <a:extLst>
              <a:ext uri="{FF2B5EF4-FFF2-40B4-BE49-F238E27FC236}">
                <a16:creationId xmlns:a16="http://schemas.microsoft.com/office/drawing/2014/main" id="{3F9EB656-68E1-E948-9C63-4C06C12DF99B}"/>
              </a:ext>
            </a:extLst>
          </p:cNvPr>
          <p:cNvSpPr>
            <a:spLocks noGrp="1"/>
          </p:cNvSpPr>
          <p:nvPr>
            <p:ph type="sldNum" sz="quarter" idx="4294967295"/>
          </p:nvPr>
        </p:nvSpPr>
        <p:spPr>
          <a:xfrm>
            <a:off x="0" y="0"/>
            <a:ext cx="0" cy="0"/>
          </a:xfrm>
        </p:spPr>
        <p:txBody>
          <a:bodyPr/>
          <a:lstStyle/>
          <a:p>
            <a:pPr algn="ctr"/>
            <a:endParaRPr lang="en-US" dirty="0"/>
          </a:p>
        </p:txBody>
      </p:sp>
      <p:pic>
        <p:nvPicPr>
          <p:cNvPr id="6" name="Picture 5">
            <a:extLst>
              <a:ext uri="{FF2B5EF4-FFF2-40B4-BE49-F238E27FC236}">
                <a16:creationId xmlns:a16="http://schemas.microsoft.com/office/drawing/2014/main" id="{A31B1198-1FF7-B24B-A143-36A22BD76697}"/>
              </a:ext>
            </a:extLst>
          </p:cNvPr>
          <p:cNvPicPr>
            <a:picLocks noChangeAspect="1"/>
          </p:cNvPicPr>
          <p:nvPr/>
        </p:nvPicPr>
        <p:blipFill>
          <a:blip r:embed="rId3"/>
          <a:stretch>
            <a:fillRect/>
          </a:stretch>
        </p:blipFill>
        <p:spPr>
          <a:xfrm>
            <a:off x="624446" y="1138272"/>
            <a:ext cx="4014789" cy="50339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392800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2A39F-55CE-174C-BCE0-43254C2E46EC}"/>
              </a:ext>
            </a:extLst>
          </p:cNvPr>
          <p:cNvSpPr>
            <a:spLocks noGrp="1"/>
          </p:cNvSpPr>
          <p:nvPr>
            <p:ph type="title"/>
          </p:nvPr>
        </p:nvSpPr>
        <p:spPr>
          <a:xfrm>
            <a:off x="320040" y="296432"/>
            <a:ext cx="11579385" cy="625475"/>
          </a:xfrm>
        </p:spPr>
        <p:txBody>
          <a:bodyPr/>
          <a:lstStyle/>
          <a:p>
            <a:r>
              <a:rPr lang="en-US" dirty="0"/>
              <a:t>Hybrid CMS Architecture</a:t>
            </a:r>
          </a:p>
        </p:txBody>
      </p:sp>
      <p:sp>
        <p:nvSpPr>
          <p:cNvPr id="3" name="Content Placeholder 2">
            <a:extLst>
              <a:ext uri="{FF2B5EF4-FFF2-40B4-BE49-F238E27FC236}">
                <a16:creationId xmlns:a16="http://schemas.microsoft.com/office/drawing/2014/main" id="{563B1568-09C9-6C4C-9D56-0121B56CDBD8}"/>
              </a:ext>
            </a:extLst>
          </p:cNvPr>
          <p:cNvSpPr>
            <a:spLocks noGrp="1"/>
          </p:cNvSpPr>
          <p:nvPr>
            <p:ph idx="1"/>
          </p:nvPr>
        </p:nvSpPr>
        <p:spPr>
          <a:xfrm>
            <a:off x="320040" y="1073672"/>
            <a:ext cx="5774373" cy="5181600"/>
          </a:xfrm>
        </p:spPr>
        <p:txBody>
          <a:bodyPr>
            <a:normAutofit lnSpcReduction="10000"/>
          </a:bodyPr>
          <a:lstStyle/>
          <a:p>
            <a:r>
              <a:rPr lang="en-US" sz="2400" dirty="0">
                <a:solidFill>
                  <a:schemeClr val="dk1"/>
                </a:solidFill>
              </a:rPr>
              <a:t>Experience Manager</a:t>
            </a:r>
            <a:r>
              <a:rPr lang="en-US" dirty="0"/>
              <a:t> takes a hybrid approach</a:t>
            </a:r>
          </a:p>
          <a:p>
            <a:pPr lvl="1"/>
            <a:r>
              <a:rPr lang="en-US" dirty="0"/>
              <a:t>Efficiency and ease of use of a traditional CMS</a:t>
            </a:r>
          </a:p>
          <a:p>
            <a:pPr lvl="1"/>
            <a:r>
              <a:rPr lang="en-US" dirty="0"/>
              <a:t>Flexibility and scalability of a headless development framework</a:t>
            </a:r>
          </a:p>
          <a:p>
            <a:r>
              <a:rPr lang="en-US" dirty="0"/>
              <a:t>Central hub to house and distribute content and experiences to any channel </a:t>
            </a:r>
          </a:p>
          <a:p>
            <a:pPr lvl="1"/>
            <a:r>
              <a:rPr lang="en-US" dirty="0"/>
              <a:t>Delivers content either as fully formatted HTML or as JSON over HTTP APIs</a:t>
            </a:r>
          </a:p>
          <a:p>
            <a:r>
              <a:rPr lang="en-US" dirty="0"/>
              <a:t>Brands choose between traditional or headless delivery </a:t>
            </a:r>
          </a:p>
          <a:p>
            <a:pPr lvl="1"/>
            <a:r>
              <a:rPr lang="en-US" dirty="0"/>
              <a:t>mix and match capabilities to meet their business needs</a:t>
            </a:r>
          </a:p>
          <a:p>
            <a:endParaRPr lang="en-US" dirty="0"/>
          </a:p>
        </p:txBody>
      </p:sp>
      <p:sp>
        <p:nvSpPr>
          <p:cNvPr id="4" name="Slide Number Placeholder 3">
            <a:extLst>
              <a:ext uri="{FF2B5EF4-FFF2-40B4-BE49-F238E27FC236}">
                <a16:creationId xmlns:a16="http://schemas.microsoft.com/office/drawing/2014/main" id="{77D4AAD7-FE47-B14B-9076-8D5F740D0ED2}"/>
              </a:ext>
            </a:extLst>
          </p:cNvPr>
          <p:cNvSpPr>
            <a:spLocks noGrp="1"/>
          </p:cNvSpPr>
          <p:nvPr>
            <p:ph type="sldNum" sz="quarter" idx="4294967295"/>
          </p:nvPr>
        </p:nvSpPr>
        <p:spPr>
          <a:xfrm>
            <a:off x="0" y="0"/>
            <a:ext cx="0" cy="0"/>
          </a:xfrm>
        </p:spPr>
        <p:txBody>
          <a:bodyPr/>
          <a:lstStyle/>
          <a:p>
            <a:pPr algn="ctr"/>
            <a:endParaRPr lang="en-US" dirty="0"/>
          </a:p>
        </p:txBody>
      </p:sp>
      <p:pic>
        <p:nvPicPr>
          <p:cNvPr id="6" name="Picture 5">
            <a:extLst>
              <a:ext uri="{FF2B5EF4-FFF2-40B4-BE49-F238E27FC236}">
                <a16:creationId xmlns:a16="http://schemas.microsoft.com/office/drawing/2014/main" id="{B164C4B0-17CF-0D40-8553-F2161E8BFED7}"/>
              </a:ext>
            </a:extLst>
          </p:cNvPr>
          <p:cNvPicPr>
            <a:picLocks noChangeAspect="1"/>
          </p:cNvPicPr>
          <p:nvPr/>
        </p:nvPicPr>
        <p:blipFill>
          <a:blip r:embed="rId2"/>
          <a:stretch>
            <a:fillRect/>
          </a:stretch>
        </p:blipFill>
        <p:spPr>
          <a:xfrm>
            <a:off x="7064283" y="949066"/>
            <a:ext cx="4328720" cy="42782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697527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C0548AB-0E8D-7945-AF61-207E0AF86A7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78399" y="4019838"/>
            <a:ext cx="3201230" cy="2307649"/>
          </a:xfrm>
          <a:prstGeom prst="rect">
            <a:avLst/>
          </a:prstGeom>
          <a:ln>
            <a:noFill/>
          </a:ln>
          <a:effectLst>
            <a:outerShdw blurRad="292100" dist="139700" dir="2700000" algn="tl" rotWithShape="0">
              <a:srgbClr val="333333">
                <a:alpha val="65000"/>
              </a:srgbClr>
            </a:outerShdw>
          </a:effectLst>
        </p:spPr>
      </p:pic>
      <p:sp>
        <p:nvSpPr>
          <p:cNvPr id="3" name="Content Placeholder 2">
            <a:extLst>
              <a:ext uri="{FF2B5EF4-FFF2-40B4-BE49-F238E27FC236}">
                <a16:creationId xmlns:a16="http://schemas.microsoft.com/office/drawing/2014/main" id="{DE5D85BD-BD43-5940-A45F-22E3F18D1BB1}"/>
              </a:ext>
            </a:extLst>
          </p:cNvPr>
          <p:cNvSpPr>
            <a:spLocks noGrp="1"/>
          </p:cNvSpPr>
          <p:nvPr>
            <p:ph idx="1"/>
          </p:nvPr>
        </p:nvSpPr>
        <p:spPr>
          <a:xfrm>
            <a:off x="320675" y="1073150"/>
            <a:ext cx="11579225" cy="5181600"/>
          </a:xfrm>
        </p:spPr>
        <p:txBody>
          <a:bodyPr>
            <a:normAutofit/>
          </a:bodyPr>
          <a:lstStyle/>
          <a:p>
            <a:r>
              <a:rPr lang="en-US" dirty="0"/>
              <a:t>AEM includes features that express content in a variety of formats through API endpoints:</a:t>
            </a:r>
          </a:p>
          <a:p>
            <a:pPr lvl="1"/>
            <a:r>
              <a:rPr lang="en-US" dirty="0"/>
              <a:t>Content services </a:t>
            </a:r>
          </a:p>
          <a:p>
            <a:pPr lvl="2"/>
            <a:r>
              <a:rPr lang="en-US" dirty="0"/>
              <a:t>Exposes content via HTTP APIs using a standard JSON schema, enabling brands to expose content to any channel without coding.</a:t>
            </a:r>
          </a:p>
          <a:p>
            <a:pPr lvl="1"/>
            <a:r>
              <a:rPr lang="en-US" dirty="0"/>
              <a:t>Sling Model Exporter </a:t>
            </a:r>
          </a:p>
          <a:p>
            <a:pPr lvl="2"/>
            <a:r>
              <a:rPr lang="en-US" dirty="0"/>
              <a:t>Allows developers to quickly render any Experience Manager content into JSON using custom business logic.</a:t>
            </a:r>
          </a:p>
          <a:p>
            <a:endParaRPr lang="en-US" dirty="0"/>
          </a:p>
        </p:txBody>
      </p:sp>
      <p:sp>
        <p:nvSpPr>
          <p:cNvPr id="2" name="Title 1">
            <a:extLst>
              <a:ext uri="{FF2B5EF4-FFF2-40B4-BE49-F238E27FC236}">
                <a16:creationId xmlns:a16="http://schemas.microsoft.com/office/drawing/2014/main" id="{E312B8AB-E0F0-FC4A-8145-CCB0CA0146F8}"/>
              </a:ext>
            </a:extLst>
          </p:cNvPr>
          <p:cNvSpPr>
            <a:spLocks noGrp="1"/>
          </p:cNvSpPr>
          <p:nvPr>
            <p:ph type="title"/>
          </p:nvPr>
        </p:nvSpPr>
        <p:spPr>
          <a:xfrm>
            <a:off x="320040" y="296432"/>
            <a:ext cx="11579385" cy="625475"/>
          </a:xfrm>
        </p:spPr>
        <p:txBody>
          <a:bodyPr/>
          <a:lstStyle/>
          <a:p>
            <a:r>
              <a:rPr lang="en-US"/>
              <a:t>Hybrid CMS Architecture (cont)</a:t>
            </a:r>
            <a:endParaRPr lang="en-US" dirty="0"/>
          </a:p>
        </p:txBody>
      </p:sp>
      <p:sp>
        <p:nvSpPr>
          <p:cNvPr id="4" name="Slide Number Placeholder 3">
            <a:extLst>
              <a:ext uri="{FF2B5EF4-FFF2-40B4-BE49-F238E27FC236}">
                <a16:creationId xmlns:a16="http://schemas.microsoft.com/office/drawing/2014/main" id="{2E613F25-CD30-574B-ABAD-D640EBCC6214}"/>
              </a:ext>
            </a:extLst>
          </p:cNvPr>
          <p:cNvSpPr>
            <a:spLocks noGrp="1"/>
          </p:cNvSpPr>
          <p:nvPr>
            <p:ph type="sldNum" sz="quarter" idx="4294967295"/>
          </p:nvPr>
        </p:nvSpPr>
        <p:spPr>
          <a:xfrm>
            <a:off x="0" y="0"/>
            <a:ext cx="0" cy="0"/>
          </a:xfrm>
        </p:spPr>
        <p:txBody>
          <a:bodyPr/>
          <a:lstStyle/>
          <a:p>
            <a:pPr algn="ctr"/>
            <a:endParaRPr lang="en-US" dirty="0"/>
          </a:p>
        </p:txBody>
      </p:sp>
      <p:pic>
        <p:nvPicPr>
          <p:cNvPr id="8" name="Picture 7">
            <a:extLst>
              <a:ext uri="{FF2B5EF4-FFF2-40B4-BE49-F238E27FC236}">
                <a16:creationId xmlns:a16="http://schemas.microsoft.com/office/drawing/2014/main" id="{D1B98C02-8C82-1D48-8F1E-3F279CCC4F6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88414" y="3782126"/>
            <a:ext cx="3618032" cy="21419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931413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DA03E-A500-4F4B-9433-E32AB9191582}"/>
              </a:ext>
            </a:extLst>
          </p:cNvPr>
          <p:cNvSpPr>
            <a:spLocks noGrp="1"/>
          </p:cNvSpPr>
          <p:nvPr>
            <p:ph type="title"/>
          </p:nvPr>
        </p:nvSpPr>
        <p:spPr>
          <a:xfrm>
            <a:off x="320040" y="296432"/>
            <a:ext cx="11579385" cy="625475"/>
          </a:xfrm>
        </p:spPr>
        <p:txBody>
          <a:bodyPr/>
          <a:lstStyle/>
          <a:p>
            <a:r>
              <a:rPr lang="en-US" dirty="0"/>
              <a:t>Multi-Channel Content Delivery and Content Services</a:t>
            </a:r>
          </a:p>
        </p:txBody>
      </p:sp>
      <p:sp>
        <p:nvSpPr>
          <p:cNvPr id="5" name="Content Placeholder 4">
            <a:extLst>
              <a:ext uri="{FF2B5EF4-FFF2-40B4-BE49-F238E27FC236}">
                <a16:creationId xmlns:a16="http://schemas.microsoft.com/office/drawing/2014/main" id="{D09EE368-818A-6146-B714-30BBBE6E19F0}"/>
              </a:ext>
            </a:extLst>
          </p:cNvPr>
          <p:cNvSpPr>
            <a:spLocks noGrp="1"/>
          </p:cNvSpPr>
          <p:nvPr>
            <p:ph idx="1"/>
          </p:nvPr>
        </p:nvSpPr>
        <p:spPr>
          <a:xfrm>
            <a:off x="320040" y="1073672"/>
            <a:ext cx="5774373" cy="5181600"/>
          </a:xfrm>
        </p:spPr>
        <p:txBody>
          <a:bodyPr/>
          <a:lstStyle/>
          <a:p>
            <a:r>
              <a:rPr lang="en-US" dirty="0"/>
              <a:t>To support all channels a CMS must expose the managed content in a multi-format and scalable way. </a:t>
            </a:r>
          </a:p>
          <a:p>
            <a:r>
              <a:rPr lang="en-US" dirty="0"/>
              <a:t>Standard formats for exposing web content: </a:t>
            </a:r>
          </a:p>
          <a:p>
            <a:pPr lvl="1"/>
            <a:r>
              <a:rPr lang="en-US" dirty="0"/>
              <a:t>HTML – language of the web browser</a:t>
            </a:r>
          </a:p>
          <a:p>
            <a:pPr lvl="1"/>
            <a:r>
              <a:rPr lang="en-US" dirty="0"/>
              <a:t>JSON – lightweight delivery format that powers modern connected applications</a:t>
            </a:r>
          </a:p>
          <a:p>
            <a:endParaRPr lang="en-US" dirty="0"/>
          </a:p>
        </p:txBody>
      </p:sp>
      <p:pic>
        <p:nvPicPr>
          <p:cNvPr id="7" name="Picture 6">
            <a:extLst>
              <a:ext uri="{FF2B5EF4-FFF2-40B4-BE49-F238E27FC236}">
                <a16:creationId xmlns:a16="http://schemas.microsoft.com/office/drawing/2014/main" id="{9FA85DD9-BE68-894D-9EAB-F2F161CEFBD9}"/>
              </a:ext>
            </a:extLst>
          </p:cNvPr>
          <p:cNvPicPr>
            <a:picLocks noChangeAspect="1"/>
          </p:cNvPicPr>
          <p:nvPr/>
        </p:nvPicPr>
        <p:blipFill>
          <a:blip r:embed="rId2"/>
          <a:stretch>
            <a:fillRect/>
          </a:stretch>
        </p:blipFill>
        <p:spPr>
          <a:xfrm>
            <a:off x="6202496" y="1062109"/>
            <a:ext cx="5585361" cy="49992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629291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EADDE-65DF-A04C-826C-FAB1115F2991}"/>
              </a:ext>
            </a:extLst>
          </p:cNvPr>
          <p:cNvSpPr>
            <a:spLocks noGrp="1"/>
          </p:cNvSpPr>
          <p:nvPr>
            <p:ph type="title"/>
          </p:nvPr>
        </p:nvSpPr>
        <p:spPr>
          <a:xfrm>
            <a:off x="320040" y="296432"/>
            <a:ext cx="11579385" cy="625475"/>
          </a:xfrm>
        </p:spPr>
        <p:txBody>
          <a:bodyPr/>
          <a:lstStyle/>
          <a:p>
            <a:r>
              <a:rPr lang="en-US" dirty="0"/>
              <a:t>Experience Manager Delivery of HTML and JSON</a:t>
            </a:r>
          </a:p>
        </p:txBody>
      </p:sp>
      <p:sp>
        <p:nvSpPr>
          <p:cNvPr id="3" name="Content Placeholder 2">
            <a:extLst>
              <a:ext uri="{FF2B5EF4-FFF2-40B4-BE49-F238E27FC236}">
                <a16:creationId xmlns:a16="http://schemas.microsoft.com/office/drawing/2014/main" id="{B5EBFE26-17E0-E142-BC58-59F59FD6A710}"/>
              </a:ext>
            </a:extLst>
          </p:cNvPr>
          <p:cNvSpPr>
            <a:spLocks noGrp="1"/>
          </p:cNvSpPr>
          <p:nvPr>
            <p:ph idx="11"/>
          </p:nvPr>
        </p:nvSpPr>
        <p:spPr>
          <a:xfrm>
            <a:off x="6321585" y="1073672"/>
            <a:ext cx="5577840" cy="5181600"/>
          </a:xfrm>
        </p:spPr>
        <p:txBody>
          <a:bodyPr/>
          <a:lstStyle/>
          <a:p>
            <a:r>
              <a:rPr lang="en-US" dirty="0"/>
              <a:t>AEM uses templates, pages, and components to compose content and deliver it via both HTML and JSON</a:t>
            </a:r>
          </a:p>
          <a:p>
            <a:r>
              <a:rPr lang="en-US" dirty="0"/>
              <a:t>Components can reference and reuse content abstraction features within the same channel or across channels :</a:t>
            </a:r>
          </a:p>
          <a:p>
            <a:pPr lvl="1"/>
            <a:r>
              <a:rPr lang="en-US" dirty="0"/>
              <a:t>Content fragments </a:t>
            </a:r>
          </a:p>
          <a:p>
            <a:pPr lvl="1"/>
            <a:r>
              <a:rPr lang="en-US" dirty="0"/>
              <a:t>Experience fragments</a:t>
            </a:r>
          </a:p>
          <a:p>
            <a:pPr lvl="1"/>
            <a:r>
              <a:rPr lang="en-US" dirty="0"/>
              <a:t>Assets</a:t>
            </a:r>
          </a:p>
          <a:p>
            <a:endParaRPr lang="en-US" dirty="0"/>
          </a:p>
        </p:txBody>
      </p:sp>
      <p:pic>
        <p:nvPicPr>
          <p:cNvPr id="6" name="Picture 5">
            <a:extLst>
              <a:ext uri="{FF2B5EF4-FFF2-40B4-BE49-F238E27FC236}">
                <a16:creationId xmlns:a16="http://schemas.microsoft.com/office/drawing/2014/main" id="{4CCA5232-6896-6344-9FB9-11B6B4ADC450}"/>
              </a:ext>
            </a:extLst>
          </p:cNvPr>
          <p:cNvPicPr>
            <a:picLocks noChangeAspect="1"/>
          </p:cNvPicPr>
          <p:nvPr/>
        </p:nvPicPr>
        <p:blipFill>
          <a:blip r:embed="rId2"/>
          <a:stretch>
            <a:fillRect/>
          </a:stretch>
        </p:blipFill>
        <p:spPr>
          <a:xfrm>
            <a:off x="436935" y="1231252"/>
            <a:ext cx="4901547" cy="46960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62443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5C6BE-751F-F341-A4FF-65D9411C7274}"/>
              </a:ext>
            </a:extLst>
          </p:cNvPr>
          <p:cNvSpPr>
            <a:spLocks noGrp="1"/>
          </p:cNvSpPr>
          <p:nvPr>
            <p:ph type="title"/>
          </p:nvPr>
        </p:nvSpPr>
        <p:spPr/>
        <p:txBody>
          <a:bodyPr/>
          <a:lstStyle/>
          <a:p>
            <a:r>
              <a:rPr lang="en-US" dirty="0"/>
              <a:t>Course Agenda</a:t>
            </a:r>
          </a:p>
        </p:txBody>
      </p:sp>
      <p:graphicFrame>
        <p:nvGraphicFramePr>
          <p:cNvPr id="3" name="Table 2">
            <a:extLst>
              <a:ext uri="{FF2B5EF4-FFF2-40B4-BE49-F238E27FC236}">
                <a16:creationId xmlns:a16="http://schemas.microsoft.com/office/drawing/2014/main" id="{CCE789D9-FADE-2A49-BA33-1D3C12C3DEA8}"/>
              </a:ext>
            </a:extLst>
          </p:cNvPr>
          <p:cNvGraphicFramePr>
            <a:graphicFrameLocks noGrp="1"/>
          </p:cNvGraphicFramePr>
          <p:nvPr>
            <p:extLst>
              <p:ext uri="{D42A27DB-BD31-4B8C-83A1-F6EECF244321}">
                <p14:modId xmlns:p14="http://schemas.microsoft.com/office/powerpoint/2010/main" val="492527554"/>
              </p:ext>
            </p:extLst>
          </p:nvPr>
        </p:nvGraphicFramePr>
        <p:xfrm>
          <a:off x="320040" y="815114"/>
          <a:ext cx="6765326" cy="5486400"/>
        </p:xfrm>
        <a:graphic>
          <a:graphicData uri="http://schemas.openxmlformats.org/drawingml/2006/table">
            <a:tbl>
              <a:tblPr firstRow="1" bandRow="1">
                <a:tableStyleId>{21E4AEA4-8DFA-4A89-87EB-49C32662AFE0}</a:tableStyleId>
              </a:tblPr>
              <a:tblGrid>
                <a:gridCol w="6765326">
                  <a:extLst>
                    <a:ext uri="{9D8B030D-6E8A-4147-A177-3AD203B41FA5}">
                      <a16:colId xmlns:a16="http://schemas.microsoft.com/office/drawing/2014/main" val="20001"/>
                    </a:ext>
                  </a:extLst>
                </a:gridCol>
              </a:tblGrid>
              <a:tr h="457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100" b="0" dirty="0"/>
                        <a:t>Day 1</a:t>
                      </a:r>
                      <a:endParaRPr lang="en-US" sz="2100" b="0" i="0" dirty="0">
                        <a:solidFill>
                          <a:srgbClr val="FFFFFF"/>
                        </a:solidFill>
                        <a:latin typeface="Adobe Clean" panose="020B0503020404020204" pitchFamily="34" charset="0"/>
                        <a:ea typeface="Centra No1 Thin" pitchFamily="2" charset="77"/>
                        <a:cs typeface="Marketo Sans" charset="0"/>
                      </a:endParaRPr>
                    </a:p>
                  </a:txBody>
                  <a:tcPr marL="121888" marR="121888" marT="60944" marB="60944" anchor="ctr"/>
                </a:tc>
                <a:extLst>
                  <a:ext uri="{0D108BD9-81ED-4DB2-BD59-A6C34878D82A}">
                    <a16:rowId xmlns:a16="http://schemas.microsoft.com/office/drawing/2014/main" val="10000"/>
                  </a:ext>
                </a:extLst>
              </a:tr>
              <a:tr h="457200">
                <a:tc>
                  <a:txBody>
                    <a:bodyPr/>
                    <a:lstStyle/>
                    <a:p>
                      <a:r>
                        <a:rPr lang="en-US" sz="1700" b="0" dirty="0"/>
                        <a:t>Module 1: Architecture</a:t>
                      </a:r>
                    </a:p>
                  </a:txBody>
                  <a:tcPr marL="121888" marR="121888" marT="60944" marB="60944" anchor="ctr"/>
                </a:tc>
                <a:extLst>
                  <a:ext uri="{0D108BD9-81ED-4DB2-BD59-A6C34878D82A}">
                    <a16:rowId xmlns:a16="http://schemas.microsoft.com/office/drawing/2014/main" val="10001"/>
                  </a:ext>
                </a:extLst>
              </a:tr>
              <a:tr h="457200">
                <a:tc>
                  <a:txBody>
                    <a:bodyPr/>
                    <a:lstStyle/>
                    <a:p>
                      <a:r>
                        <a:rPr lang="en-US" sz="1700" b="0" i="0" dirty="0">
                          <a:solidFill>
                            <a:srgbClr val="333333"/>
                          </a:solidFill>
                          <a:latin typeface="Adobe Clean" panose="020B0503020404020204" pitchFamily="34" charset="0"/>
                          <a:ea typeface="Centra No1 Thin" pitchFamily="2" charset="77"/>
                        </a:rPr>
                        <a:t>Module 2: Content and Code Migration</a:t>
                      </a:r>
                    </a:p>
                  </a:txBody>
                  <a:tcPr marL="121888" marR="121888" marT="60944" marB="60944" anchor="ctr"/>
                </a:tc>
                <a:extLst>
                  <a:ext uri="{0D108BD9-81ED-4DB2-BD59-A6C34878D82A}">
                    <a16:rowId xmlns:a16="http://schemas.microsoft.com/office/drawing/2014/main" val="10002"/>
                  </a:ext>
                </a:extLst>
              </a:tr>
              <a:tr h="457200">
                <a:tc>
                  <a:txBody>
                    <a:bodyPr/>
                    <a:lstStyle/>
                    <a:p>
                      <a:r>
                        <a:rPr lang="en-US" sz="1700" b="0" dirty="0"/>
                        <a:t>Module 3: Headless Delivery and SPAs</a:t>
                      </a:r>
                    </a:p>
                  </a:txBody>
                  <a:tcPr marL="121888" marR="121888" marT="60944" marB="60944" anchor="ctr"/>
                </a:tc>
                <a:extLst>
                  <a:ext uri="{0D108BD9-81ED-4DB2-BD59-A6C34878D82A}">
                    <a16:rowId xmlns:a16="http://schemas.microsoft.com/office/drawing/2014/main" val="781250758"/>
                  </a:ext>
                </a:extLst>
              </a:tr>
              <a:tr h="4572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b="0" dirty="0">
                          <a:solidFill>
                            <a:schemeClr val="bg1"/>
                          </a:solidFill>
                        </a:rPr>
                        <a:t>Day 2</a:t>
                      </a:r>
                      <a:endParaRPr lang="en-US" sz="1700" b="0" i="0" dirty="0">
                        <a:solidFill>
                          <a:schemeClr val="bg1"/>
                        </a:solidFill>
                        <a:latin typeface="Adobe Clean" panose="020B0503020404020204" pitchFamily="34" charset="0"/>
                        <a:ea typeface="Centra No1 Thin" pitchFamily="2" charset="77"/>
                      </a:endParaRPr>
                    </a:p>
                  </a:txBody>
                  <a:tcPr marL="121888" marR="121888" marT="60944" marB="60944" anchor="ctr">
                    <a:solidFill>
                      <a:schemeClr val="accent2"/>
                    </a:solidFill>
                  </a:tcPr>
                </a:tc>
                <a:extLst>
                  <a:ext uri="{0D108BD9-81ED-4DB2-BD59-A6C34878D82A}">
                    <a16:rowId xmlns:a16="http://schemas.microsoft.com/office/drawing/2014/main" val="1433421482"/>
                  </a:ext>
                </a:extLst>
              </a:tr>
              <a:tr h="457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b="0" kern="1200" dirty="0">
                          <a:solidFill>
                            <a:schemeClr val="dk1"/>
                          </a:solidFill>
                          <a:latin typeface="+mn-lt"/>
                          <a:ea typeface="+mn-ea"/>
                          <a:cs typeface="+mn-cs"/>
                        </a:rPr>
                        <a:t>Module 4: Adobe Experience Manager as a Cloud Service</a:t>
                      </a:r>
                    </a:p>
                  </a:txBody>
                  <a:tcPr marL="121888" marR="121888" marT="60944" marB="60944" anchor="ctr"/>
                </a:tc>
                <a:extLst>
                  <a:ext uri="{0D108BD9-81ED-4DB2-BD59-A6C34878D82A}">
                    <a16:rowId xmlns:a16="http://schemas.microsoft.com/office/drawing/2014/main" val="3514398992"/>
                  </a:ext>
                </a:extLst>
              </a:tr>
              <a:tr h="457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b="0" kern="1200" dirty="0"/>
                        <a:t>Module 5: Adobe </a:t>
                      </a:r>
                      <a:r>
                        <a:rPr lang="en-US" sz="1700" b="0" kern="1200" dirty="0">
                          <a:solidFill>
                            <a:schemeClr val="dk1"/>
                          </a:solidFill>
                          <a:latin typeface="+mn-lt"/>
                          <a:ea typeface="+mn-ea"/>
                          <a:cs typeface="+mn-cs"/>
                        </a:rPr>
                        <a:t>Experience Manager</a:t>
                      </a:r>
                      <a:r>
                        <a:rPr lang="en-US" sz="1700" b="0" kern="1200" dirty="0"/>
                        <a:t> Projects and Code Deployment</a:t>
                      </a:r>
                    </a:p>
                  </a:txBody>
                  <a:tcPr marL="121888" marR="121888" marT="60944" marB="60944" anchor="ctr"/>
                </a:tc>
                <a:extLst>
                  <a:ext uri="{0D108BD9-81ED-4DB2-BD59-A6C34878D82A}">
                    <a16:rowId xmlns:a16="http://schemas.microsoft.com/office/drawing/2014/main" val="37812796"/>
                  </a:ext>
                </a:extLst>
              </a:tr>
              <a:tr h="457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b="0" kern="1200" dirty="0"/>
                        <a:t>Module 6: Security</a:t>
                      </a:r>
                    </a:p>
                  </a:txBody>
                  <a:tcPr marL="121888" marR="121888" marT="60944" marB="60944" anchor="ctr"/>
                </a:tc>
                <a:extLst>
                  <a:ext uri="{0D108BD9-81ED-4DB2-BD59-A6C34878D82A}">
                    <a16:rowId xmlns:a16="http://schemas.microsoft.com/office/drawing/2014/main" val="2270665053"/>
                  </a:ext>
                </a:extLst>
              </a:tr>
              <a:tr h="4572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b="0" kern="1200" dirty="0">
                          <a:solidFill>
                            <a:schemeClr val="bg1"/>
                          </a:solidFill>
                        </a:rPr>
                        <a:t>Day 3</a:t>
                      </a:r>
                    </a:p>
                  </a:txBody>
                  <a:tcPr marL="121888" marR="121888" marT="60944" marB="60944" anchor="ctr">
                    <a:solidFill>
                      <a:schemeClr val="accent2"/>
                    </a:solidFill>
                  </a:tcPr>
                </a:tc>
                <a:extLst>
                  <a:ext uri="{0D108BD9-81ED-4DB2-BD59-A6C34878D82A}">
                    <a16:rowId xmlns:a16="http://schemas.microsoft.com/office/drawing/2014/main" val="4235720245"/>
                  </a:ext>
                </a:extLst>
              </a:tr>
              <a:tr h="457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b="0" kern="1200" dirty="0"/>
                        <a:t>Module 7: JCR Model, Queries and Indexes</a:t>
                      </a:r>
                    </a:p>
                  </a:txBody>
                  <a:tcPr marL="121888" marR="121888" marT="60944" marB="60944" anchor="ctr"/>
                </a:tc>
                <a:extLst>
                  <a:ext uri="{0D108BD9-81ED-4DB2-BD59-A6C34878D82A}">
                    <a16:rowId xmlns:a16="http://schemas.microsoft.com/office/drawing/2014/main" val="3502053057"/>
                  </a:ext>
                </a:extLst>
              </a:tr>
              <a:tr h="457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b="0" kern="1200" dirty="0"/>
                        <a:t>Module 8: Performance</a:t>
                      </a:r>
                    </a:p>
                  </a:txBody>
                  <a:tcPr marL="121888" marR="121888" marT="60944" marB="60944" anchor="ctr"/>
                </a:tc>
                <a:extLst>
                  <a:ext uri="{0D108BD9-81ED-4DB2-BD59-A6C34878D82A}">
                    <a16:rowId xmlns:a16="http://schemas.microsoft.com/office/drawing/2014/main" val="2709924905"/>
                  </a:ext>
                </a:extLst>
              </a:tr>
              <a:tr h="457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b="0" kern="1200" dirty="0"/>
                        <a:t>Module 9: Solution Design</a:t>
                      </a:r>
                    </a:p>
                  </a:txBody>
                  <a:tcPr marL="121888" marR="121888" marT="60944" marB="60944" anchor="ctr"/>
                </a:tc>
                <a:extLst>
                  <a:ext uri="{0D108BD9-81ED-4DB2-BD59-A6C34878D82A}">
                    <a16:rowId xmlns:a16="http://schemas.microsoft.com/office/drawing/2014/main" val="291858686"/>
                  </a:ext>
                </a:extLst>
              </a:tr>
            </a:tbl>
          </a:graphicData>
        </a:graphic>
      </p:graphicFrame>
    </p:spTree>
    <p:extLst>
      <p:ext uri="{BB962C8B-B14F-4D97-AF65-F5344CB8AC3E}">
        <p14:creationId xmlns:p14="http://schemas.microsoft.com/office/powerpoint/2010/main" val="10861537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C4E384-32BC-0E49-BFE9-44BD7D1B4527}"/>
              </a:ext>
            </a:extLst>
          </p:cNvPr>
          <p:cNvSpPr>
            <a:spLocks noGrp="1"/>
          </p:cNvSpPr>
          <p:nvPr>
            <p:ph idx="1"/>
          </p:nvPr>
        </p:nvSpPr>
        <p:spPr>
          <a:xfrm>
            <a:off x="320040" y="1073672"/>
            <a:ext cx="11579384" cy="5181600"/>
          </a:xfrm>
        </p:spPr>
        <p:txBody>
          <a:bodyPr vert="horz" lIns="108829" tIns="54414" rIns="108829" bIns="54414" rtlCol="0" anchor="t">
            <a:normAutofit/>
          </a:bodyPr>
          <a:lstStyle/>
          <a:p>
            <a:r>
              <a:rPr lang="en-US" dirty="0"/>
              <a:t>Preferred method for implementing the business logic of an </a:t>
            </a:r>
            <a:r>
              <a:rPr lang="en-US" sz="2400" dirty="0">
                <a:solidFill>
                  <a:schemeClr val="dk1"/>
                </a:solidFill>
              </a:rPr>
              <a:t>Experience Manager</a:t>
            </a:r>
            <a:r>
              <a:rPr lang="en-US" dirty="0"/>
              <a:t> component.</a:t>
            </a:r>
          </a:p>
          <a:p>
            <a:r>
              <a:rPr lang="en-US" dirty="0"/>
              <a:t>Supports both, HTML components and headless Content Management System (CMS).</a:t>
            </a:r>
          </a:p>
          <a:p>
            <a:r>
              <a:rPr lang="en-US" dirty="0"/>
              <a:t>Java objects that can be mapped to Sling resources. </a:t>
            </a:r>
          </a:p>
          <a:p>
            <a:r>
              <a:rPr lang="en-US" dirty="0"/>
              <a:t>Can export JSON objects</a:t>
            </a:r>
          </a:p>
          <a:p>
            <a:pPr lvl="1"/>
            <a:r>
              <a:rPr lang="en-US" dirty="0"/>
              <a:t>JSON objects are then used by programmatic web consumers such as other web services and JavaScript applications</a:t>
            </a:r>
          </a:p>
          <a:p>
            <a:endParaRPr lang="en-US" dirty="0"/>
          </a:p>
        </p:txBody>
      </p:sp>
      <p:sp>
        <p:nvSpPr>
          <p:cNvPr id="2" name="Title 1">
            <a:extLst>
              <a:ext uri="{FF2B5EF4-FFF2-40B4-BE49-F238E27FC236}">
                <a16:creationId xmlns:a16="http://schemas.microsoft.com/office/drawing/2014/main" id="{BE4D6989-7AEF-5445-80F8-DB63529B4D54}"/>
              </a:ext>
            </a:extLst>
          </p:cNvPr>
          <p:cNvSpPr>
            <a:spLocks noGrp="1"/>
          </p:cNvSpPr>
          <p:nvPr>
            <p:ph type="title"/>
          </p:nvPr>
        </p:nvSpPr>
        <p:spPr>
          <a:xfrm>
            <a:off x="320040" y="296432"/>
            <a:ext cx="11579385" cy="625475"/>
          </a:xfrm>
        </p:spPr>
        <p:txBody>
          <a:bodyPr/>
          <a:lstStyle/>
          <a:p>
            <a:r>
              <a:rPr lang="en-US" dirty="0"/>
              <a:t>Sling Models</a:t>
            </a:r>
          </a:p>
        </p:txBody>
      </p:sp>
    </p:spTree>
    <p:extLst>
      <p:ext uri="{BB962C8B-B14F-4D97-AF65-F5344CB8AC3E}">
        <p14:creationId xmlns:p14="http://schemas.microsoft.com/office/powerpoint/2010/main" val="15529555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613F20-A909-CA4B-AFD7-4DF9D7C4619F}"/>
              </a:ext>
            </a:extLst>
          </p:cNvPr>
          <p:cNvSpPr>
            <a:spLocks noGrp="1"/>
          </p:cNvSpPr>
          <p:nvPr>
            <p:ph idx="1"/>
          </p:nvPr>
        </p:nvSpPr>
        <p:spPr>
          <a:xfrm>
            <a:off x="320040" y="1073672"/>
            <a:ext cx="11579384" cy="5181600"/>
          </a:xfrm>
        </p:spPr>
        <p:txBody>
          <a:bodyPr>
            <a:normAutofit/>
          </a:bodyPr>
          <a:lstStyle/>
          <a:p>
            <a:r>
              <a:rPr lang="en-US" dirty="0"/>
              <a:t>Builds on the Sling HTTP web framework</a:t>
            </a:r>
          </a:p>
          <a:p>
            <a:r>
              <a:rPr lang="en-US" dirty="0"/>
              <a:t>Extension of Sling Models</a:t>
            </a:r>
          </a:p>
          <a:p>
            <a:r>
              <a:rPr lang="en-US" dirty="0"/>
              <a:t>Provides a mechanism for serializing Sling Model Java objects into any JSON format </a:t>
            </a:r>
          </a:p>
          <a:p>
            <a:r>
              <a:rPr lang="en-US" dirty="0"/>
              <a:t>Sling Models</a:t>
            </a:r>
          </a:p>
          <a:p>
            <a:pPr lvl="1"/>
            <a:r>
              <a:rPr lang="en-US" dirty="0"/>
              <a:t>Developed in Java as annotated POJOs</a:t>
            </a:r>
          </a:p>
          <a:p>
            <a:pPr lvl="1"/>
            <a:r>
              <a:rPr lang="en-US" dirty="0"/>
              <a:t>Represent some logical set of content or data</a:t>
            </a:r>
          </a:p>
          <a:p>
            <a:endParaRPr lang="en-US" dirty="0"/>
          </a:p>
        </p:txBody>
      </p:sp>
      <p:sp>
        <p:nvSpPr>
          <p:cNvPr id="2" name="Title 1">
            <a:extLst>
              <a:ext uri="{FF2B5EF4-FFF2-40B4-BE49-F238E27FC236}">
                <a16:creationId xmlns:a16="http://schemas.microsoft.com/office/drawing/2014/main" id="{6D0818A0-90EF-F943-98CC-E592B5CAFC62}"/>
              </a:ext>
            </a:extLst>
          </p:cNvPr>
          <p:cNvSpPr>
            <a:spLocks noGrp="1"/>
          </p:cNvSpPr>
          <p:nvPr>
            <p:ph type="title"/>
          </p:nvPr>
        </p:nvSpPr>
        <p:spPr>
          <a:xfrm>
            <a:off x="320040" y="296432"/>
            <a:ext cx="11579385" cy="625475"/>
          </a:xfrm>
        </p:spPr>
        <p:txBody>
          <a:bodyPr/>
          <a:lstStyle/>
          <a:p>
            <a:r>
              <a:rPr lang="en-US" dirty="0"/>
              <a:t>AEM Sling Model Exporter </a:t>
            </a:r>
          </a:p>
        </p:txBody>
      </p:sp>
      <p:pic>
        <p:nvPicPr>
          <p:cNvPr id="6" name="Picture 5">
            <a:extLst>
              <a:ext uri="{FF2B5EF4-FFF2-40B4-BE49-F238E27FC236}">
                <a16:creationId xmlns:a16="http://schemas.microsoft.com/office/drawing/2014/main" id="{4B78BBAD-ABEE-864B-8379-D8599F5743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10287" y="3906982"/>
            <a:ext cx="5410200" cy="19939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252571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13D2FC-681B-504E-9D6D-40B8DD788238}"/>
              </a:ext>
            </a:extLst>
          </p:cNvPr>
          <p:cNvSpPr>
            <a:spLocks noGrp="1"/>
          </p:cNvSpPr>
          <p:nvPr>
            <p:ph sz="quarter" idx="13"/>
          </p:nvPr>
        </p:nvSpPr>
        <p:spPr>
          <a:xfrm>
            <a:off x="794580" y="3611621"/>
            <a:ext cx="7892219" cy="1394267"/>
          </a:xfrm>
        </p:spPr>
        <p:txBody>
          <a:bodyPr/>
          <a:lstStyle/>
          <a:p>
            <a:r>
              <a:rPr lang="en-US" dirty="0"/>
              <a:t>Experience Manager Single Page Application (SPA)</a:t>
            </a:r>
          </a:p>
        </p:txBody>
      </p:sp>
    </p:spTree>
    <p:extLst>
      <p:ext uri="{BB962C8B-B14F-4D97-AF65-F5344CB8AC3E}">
        <p14:creationId xmlns:p14="http://schemas.microsoft.com/office/powerpoint/2010/main" val="89378635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85EDB1C-5B3D-1A44-AE7D-7FD26C088DC5}"/>
              </a:ext>
            </a:extLst>
          </p:cNvPr>
          <p:cNvSpPr>
            <a:spLocks noGrp="1"/>
          </p:cNvSpPr>
          <p:nvPr>
            <p:ph idx="1"/>
          </p:nvPr>
        </p:nvSpPr>
        <p:spPr>
          <a:xfrm>
            <a:off x="320040" y="1073672"/>
            <a:ext cx="11579384" cy="5181600"/>
          </a:xfrm>
        </p:spPr>
        <p:txBody>
          <a:bodyPr/>
          <a:lstStyle/>
          <a:p>
            <a:r>
              <a:rPr lang="en-US" dirty="0"/>
              <a:t>Differs from a conventional page in that it is:</a:t>
            </a:r>
          </a:p>
          <a:p>
            <a:pPr lvl="1"/>
            <a:r>
              <a:rPr lang="en-US" dirty="0"/>
              <a:t>rendered client-side </a:t>
            </a:r>
          </a:p>
          <a:p>
            <a:pPr lvl="1"/>
            <a:r>
              <a:rPr lang="en-US" dirty="0"/>
              <a:t>primarily </a:t>
            </a:r>
            <a:r>
              <a:rPr lang="en-US" dirty="0" err="1"/>
              <a:t>Javascript</a:t>
            </a:r>
            <a:r>
              <a:rPr lang="en-US" dirty="0"/>
              <a:t>-driven</a:t>
            </a:r>
          </a:p>
          <a:p>
            <a:pPr lvl="1"/>
            <a:r>
              <a:rPr lang="en-US" dirty="0"/>
              <a:t>relies on Ajax calls to load data and dynamically update the page</a:t>
            </a:r>
          </a:p>
          <a:p>
            <a:r>
              <a:rPr lang="en-US" dirty="0"/>
              <a:t>Content is retrieved once in a single page load</a:t>
            </a:r>
          </a:p>
          <a:p>
            <a:pPr lvl="1"/>
            <a:r>
              <a:rPr lang="en-US" dirty="0"/>
              <a:t>additional resources loaded asynchronously as needed based on user interaction</a:t>
            </a:r>
          </a:p>
          <a:p>
            <a:r>
              <a:rPr lang="en-US" dirty="0"/>
              <a:t>Reduces the need for page refreshes and feels like a native app experience</a:t>
            </a:r>
          </a:p>
        </p:txBody>
      </p:sp>
      <p:sp>
        <p:nvSpPr>
          <p:cNvPr id="3" name="Title 2">
            <a:extLst>
              <a:ext uri="{FF2B5EF4-FFF2-40B4-BE49-F238E27FC236}">
                <a16:creationId xmlns:a16="http://schemas.microsoft.com/office/drawing/2014/main" id="{8EDD55EC-74AF-C44F-8ED3-30C9829A31C6}"/>
              </a:ext>
            </a:extLst>
          </p:cNvPr>
          <p:cNvSpPr>
            <a:spLocks noGrp="1"/>
          </p:cNvSpPr>
          <p:nvPr>
            <p:ph type="title"/>
          </p:nvPr>
        </p:nvSpPr>
        <p:spPr>
          <a:xfrm>
            <a:off x="320040" y="296432"/>
            <a:ext cx="11579385" cy="625475"/>
          </a:xfrm>
        </p:spPr>
        <p:txBody>
          <a:bodyPr/>
          <a:lstStyle/>
          <a:p>
            <a:r>
              <a:rPr lang="en-US" dirty="0"/>
              <a:t>What is a Single Page Application (SPA)?</a:t>
            </a:r>
          </a:p>
        </p:txBody>
      </p:sp>
    </p:spTree>
    <p:extLst>
      <p:ext uri="{BB962C8B-B14F-4D97-AF65-F5344CB8AC3E}">
        <p14:creationId xmlns:p14="http://schemas.microsoft.com/office/powerpoint/2010/main" val="31811958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F671D2-CE22-E44A-A61E-B6BEFA620868}"/>
              </a:ext>
            </a:extLst>
          </p:cNvPr>
          <p:cNvSpPr>
            <a:spLocks noGrp="1"/>
          </p:cNvSpPr>
          <p:nvPr>
            <p:ph idx="1"/>
          </p:nvPr>
        </p:nvSpPr>
        <p:spPr>
          <a:xfrm>
            <a:off x="320040" y="1073672"/>
            <a:ext cx="11579384" cy="5181600"/>
          </a:xfrm>
        </p:spPr>
        <p:txBody>
          <a:bodyPr>
            <a:normAutofit/>
          </a:bodyPr>
          <a:lstStyle/>
          <a:p>
            <a:r>
              <a:rPr lang="en-US" dirty="0"/>
              <a:t>Developers can build SPA experiences rapidly with popular JavaScript frameworks such as React and Angular</a:t>
            </a:r>
          </a:p>
          <a:p>
            <a:pPr lvl="1"/>
            <a:r>
              <a:rPr lang="en-US" dirty="0"/>
              <a:t>Typically using decoupled or “headless” CMS</a:t>
            </a:r>
          </a:p>
          <a:p>
            <a:r>
              <a:rPr lang="en-US" dirty="0"/>
              <a:t>AEM Sites </a:t>
            </a:r>
          </a:p>
          <a:p>
            <a:pPr lvl="1"/>
            <a:r>
              <a:rPr lang="en-US" dirty="0"/>
              <a:t>Enables developers by integrating with familiar frameworks and development tools</a:t>
            </a:r>
          </a:p>
          <a:p>
            <a:pPr lvl="1"/>
            <a:r>
              <a:rPr lang="en-US" dirty="0"/>
              <a:t>SPA Editor offers a WYSIWYG user interface that enables marketers and authors to make in-context changes to content, layout, and presentation, just as they would with traditional web pages</a:t>
            </a:r>
          </a:p>
          <a:p>
            <a:endParaRPr lang="en-US" dirty="0"/>
          </a:p>
        </p:txBody>
      </p:sp>
      <p:sp>
        <p:nvSpPr>
          <p:cNvPr id="2" name="Title 1">
            <a:extLst>
              <a:ext uri="{FF2B5EF4-FFF2-40B4-BE49-F238E27FC236}">
                <a16:creationId xmlns:a16="http://schemas.microsoft.com/office/drawing/2014/main" id="{9F57590F-2271-8A46-BAFB-CDA87C19CF90}"/>
              </a:ext>
            </a:extLst>
          </p:cNvPr>
          <p:cNvSpPr>
            <a:spLocks noGrp="1"/>
          </p:cNvSpPr>
          <p:nvPr>
            <p:ph type="title"/>
          </p:nvPr>
        </p:nvSpPr>
        <p:spPr>
          <a:xfrm>
            <a:off x="320040" y="296432"/>
            <a:ext cx="11579385" cy="625475"/>
          </a:xfrm>
        </p:spPr>
        <p:txBody>
          <a:bodyPr/>
          <a:lstStyle/>
          <a:p>
            <a:r>
              <a:rPr lang="en-US" dirty="0"/>
              <a:t>Enabling SPA with Experience Manager Site SPA Editor</a:t>
            </a:r>
          </a:p>
        </p:txBody>
      </p:sp>
      <p:sp>
        <p:nvSpPr>
          <p:cNvPr id="4" name="Slide Number Placeholder 3">
            <a:extLst>
              <a:ext uri="{FF2B5EF4-FFF2-40B4-BE49-F238E27FC236}">
                <a16:creationId xmlns:a16="http://schemas.microsoft.com/office/drawing/2014/main" id="{CA98BE5F-D62B-FB4C-B2F6-AE4D3283AFF9}"/>
              </a:ext>
            </a:extLst>
          </p:cNvPr>
          <p:cNvSpPr>
            <a:spLocks noGrp="1"/>
          </p:cNvSpPr>
          <p:nvPr>
            <p:ph type="sldNum" sz="quarter" idx="4294967295"/>
          </p:nvPr>
        </p:nvSpPr>
        <p:spPr>
          <a:xfrm>
            <a:off x="0" y="0"/>
            <a:ext cx="0" cy="0"/>
          </a:xfrm>
        </p:spPr>
        <p:txBody>
          <a:bodyPr/>
          <a:lstStyle/>
          <a:p>
            <a:pPr algn="ctr"/>
            <a:endParaRPr lang="en-US" dirty="0"/>
          </a:p>
        </p:txBody>
      </p:sp>
    </p:spTree>
    <p:extLst>
      <p:ext uri="{BB962C8B-B14F-4D97-AF65-F5344CB8AC3E}">
        <p14:creationId xmlns:p14="http://schemas.microsoft.com/office/powerpoint/2010/main" val="40032004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8F52AA6-2366-A647-94E9-5103CAC32BDC}"/>
              </a:ext>
            </a:extLst>
          </p:cNvPr>
          <p:cNvSpPr>
            <a:spLocks noGrp="1"/>
          </p:cNvSpPr>
          <p:nvPr>
            <p:ph idx="1"/>
          </p:nvPr>
        </p:nvSpPr>
        <p:spPr>
          <a:xfrm>
            <a:off x="320040" y="1073672"/>
            <a:ext cx="11579384" cy="5181600"/>
          </a:xfrm>
        </p:spPr>
        <p:txBody>
          <a:bodyPr/>
          <a:lstStyle/>
          <a:p>
            <a:r>
              <a:rPr lang="en-US" dirty="0"/>
              <a:t>Developers build sites using SPA frameworks </a:t>
            </a:r>
          </a:p>
          <a:p>
            <a:r>
              <a:rPr lang="en-US" dirty="0"/>
              <a:t>Authors seamlessly edit content within AEM for a site built using such frameworks</a:t>
            </a:r>
          </a:p>
          <a:p>
            <a:endParaRPr lang="en-US" dirty="0"/>
          </a:p>
        </p:txBody>
      </p:sp>
      <p:sp>
        <p:nvSpPr>
          <p:cNvPr id="4" name="Title 3">
            <a:extLst>
              <a:ext uri="{FF2B5EF4-FFF2-40B4-BE49-F238E27FC236}">
                <a16:creationId xmlns:a16="http://schemas.microsoft.com/office/drawing/2014/main" id="{0BE36F11-4E84-874D-B855-F568C3CF57F6}"/>
              </a:ext>
            </a:extLst>
          </p:cNvPr>
          <p:cNvSpPr>
            <a:spLocks noGrp="1"/>
          </p:cNvSpPr>
          <p:nvPr>
            <p:ph type="title"/>
          </p:nvPr>
        </p:nvSpPr>
        <p:spPr>
          <a:xfrm>
            <a:off x="320040" y="296432"/>
            <a:ext cx="11579385" cy="625475"/>
          </a:xfrm>
        </p:spPr>
        <p:txBody>
          <a:bodyPr/>
          <a:lstStyle/>
          <a:p>
            <a:r>
              <a:rPr lang="en-US" dirty="0"/>
              <a:t>Experience Manager and SPA</a:t>
            </a:r>
          </a:p>
        </p:txBody>
      </p:sp>
      <p:grpSp>
        <p:nvGrpSpPr>
          <p:cNvPr id="8" name="Group 7">
            <a:extLst>
              <a:ext uri="{FF2B5EF4-FFF2-40B4-BE49-F238E27FC236}">
                <a16:creationId xmlns:a16="http://schemas.microsoft.com/office/drawing/2014/main" id="{D31F51D8-9A17-E441-BDC2-4722D1524A86}"/>
              </a:ext>
            </a:extLst>
          </p:cNvPr>
          <p:cNvGrpSpPr/>
          <p:nvPr/>
        </p:nvGrpSpPr>
        <p:grpSpPr>
          <a:xfrm>
            <a:off x="2249365" y="3540227"/>
            <a:ext cx="2789925" cy="2655443"/>
            <a:chOff x="672479" y="1100667"/>
            <a:chExt cx="5150868" cy="4199466"/>
          </a:xfrm>
        </p:grpSpPr>
        <p:pic>
          <p:nvPicPr>
            <p:cNvPr id="9" name="Picture 8">
              <a:extLst>
                <a:ext uri="{FF2B5EF4-FFF2-40B4-BE49-F238E27FC236}">
                  <a16:creationId xmlns:a16="http://schemas.microsoft.com/office/drawing/2014/main" id="{16282CD1-E8B8-D44F-A7A4-098F08C897D7}"/>
                </a:ext>
              </a:extLst>
            </p:cNvPr>
            <p:cNvPicPr>
              <a:picLocks noChangeAspect="1"/>
            </p:cNvPicPr>
            <p:nvPr/>
          </p:nvPicPr>
          <p:blipFill>
            <a:blip r:embed="rId3"/>
            <a:stretch>
              <a:fillRect/>
            </a:stretch>
          </p:blipFill>
          <p:spPr>
            <a:xfrm>
              <a:off x="672479" y="1100667"/>
              <a:ext cx="5150868" cy="4199466"/>
            </a:xfrm>
            <a:prstGeom prst="rect">
              <a:avLst/>
            </a:prstGeom>
            <a:ln>
              <a:noFill/>
            </a:ln>
            <a:effectLst>
              <a:outerShdw blurRad="292100" dist="139700" dir="2700000" algn="tl" rotWithShape="0">
                <a:srgbClr val="333333">
                  <a:alpha val="65000"/>
                </a:srgbClr>
              </a:outerShdw>
            </a:effectLst>
          </p:spPr>
        </p:pic>
        <p:sp>
          <p:nvSpPr>
            <p:cNvPr id="10" name="Rectangle 9">
              <a:extLst>
                <a:ext uri="{FF2B5EF4-FFF2-40B4-BE49-F238E27FC236}">
                  <a16:creationId xmlns:a16="http://schemas.microsoft.com/office/drawing/2014/main" id="{386395DD-E804-0442-A6F4-F76FC5B4E539}"/>
                </a:ext>
              </a:extLst>
            </p:cNvPr>
            <p:cNvSpPr/>
            <p:nvPr/>
          </p:nvSpPr>
          <p:spPr>
            <a:xfrm>
              <a:off x="672479" y="1100667"/>
              <a:ext cx="2208473" cy="22209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 name="Group 10">
            <a:extLst>
              <a:ext uri="{FF2B5EF4-FFF2-40B4-BE49-F238E27FC236}">
                <a16:creationId xmlns:a16="http://schemas.microsoft.com/office/drawing/2014/main" id="{4F443995-F2CF-694C-88B2-0DFC0C37FE92}"/>
              </a:ext>
            </a:extLst>
          </p:cNvPr>
          <p:cNvGrpSpPr/>
          <p:nvPr/>
        </p:nvGrpSpPr>
        <p:grpSpPr>
          <a:xfrm>
            <a:off x="5737086" y="3540227"/>
            <a:ext cx="2789925" cy="2655443"/>
            <a:chOff x="5193679" y="2058099"/>
            <a:chExt cx="5172323" cy="3911599"/>
          </a:xfrm>
        </p:grpSpPr>
        <p:pic>
          <p:nvPicPr>
            <p:cNvPr id="12" name="Picture 11">
              <a:extLst>
                <a:ext uri="{FF2B5EF4-FFF2-40B4-BE49-F238E27FC236}">
                  <a16:creationId xmlns:a16="http://schemas.microsoft.com/office/drawing/2014/main" id="{B65B566F-6386-9147-8244-2E7340979FE9}"/>
                </a:ext>
              </a:extLst>
            </p:cNvPr>
            <p:cNvPicPr>
              <a:picLocks noChangeAspect="1"/>
            </p:cNvPicPr>
            <p:nvPr/>
          </p:nvPicPr>
          <p:blipFill>
            <a:blip r:embed="rId4"/>
            <a:stretch>
              <a:fillRect/>
            </a:stretch>
          </p:blipFill>
          <p:spPr>
            <a:xfrm>
              <a:off x="5193679" y="2058099"/>
              <a:ext cx="5172323" cy="3911599"/>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BEE3F95D-D231-B84A-B3DD-CDF929BEC982}"/>
                </a:ext>
              </a:extLst>
            </p:cNvPr>
            <p:cNvSpPr/>
            <p:nvPr/>
          </p:nvSpPr>
          <p:spPr>
            <a:xfrm>
              <a:off x="5193679" y="2058099"/>
              <a:ext cx="2601339" cy="22209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3CC82FCF-8518-F748-99A7-465BCF3686D0}"/>
              </a:ext>
            </a:extLst>
          </p:cNvPr>
          <p:cNvGrpSpPr/>
          <p:nvPr/>
        </p:nvGrpSpPr>
        <p:grpSpPr>
          <a:xfrm>
            <a:off x="3320142" y="2318657"/>
            <a:ext cx="4015623" cy="968665"/>
            <a:chOff x="3617160" y="2436164"/>
            <a:chExt cx="3752864" cy="766282"/>
          </a:xfrm>
        </p:grpSpPr>
        <p:sp>
          <p:nvSpPr>
            <p:cNvPr id="14" name="Rectangular Callout 13">
              <a:extLst>
                <a:ext uri="{FF2B5EF4-FFF2-40B4-BE49-F238E27FC236}">
                  <a16:creationId xmlns:a16="http://schemas.microsoft.com/office/drawing/2014/main" id="{78B20C0E-0460-634C-9C75-BE1A63F51F5A}"/>
                </a:ext>
              </a:extLst>
            </p:cNvPr>
            <p:cNvSpPr/>
            <p:nvPr/>
          </p:nvSpPr>
          <p:spPr>
            <a:xfrm>
              <a:off x="3617160" y="2436164"/>
              <a:ext cx="3752863" cy="766282"/>
            </a:xfrm>
            <a:prstGeom prst="wedgeRectCallout">
              <a:avLst>
                <a:gd name="adj1" fmla="val 20177"/>
                <a:gd name="adj2" fmla="val 710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700"/>
                </a:spcAft>
              </a:pPr>
              <a:r>
                <a:rPr lang="en-US" b="1" dirty="0"/>
                <a:t>AEM instance and React/Angular Development Server render the same content</a:t>
              </a:r>
            </a:p>
          </p:txBody>
        </p:sp>
        <p:sp>
          <p:nvSpPr>
            <p:cNvPr id="15" name="Rectangular Callout 14">
              <a:extLst>
                <a:ext uri="{FF2B5EF4-FFF2-40B4-BE49-F238E27FC236}">
                  <a16:creationId xmlns:a16="http://schemas.microsoft.com/office/drawing/2014/main" id="{9DEF28F5-5E1F-224B-972C-7DC3D4CD60A8}"/>
                </a:ext>
              </a:extLst>
            </p:cNvPr>
            <p:cNvSpPr/>
            <p:nvPr/>
          </p:nvSpPr>
          <p:spPr>
            <a:xfrm>
              <a:off x="3617160" y="2436164"/>
              <a:ext cx="3752864" cy="766282"/>
            </a:xfrm>
            <a:prstGeom prst="wedgeRectCallout">
              <a:avLst>
                <a:gd name="adj1" fmla="val -21914"/>
                <a:gd name="adj2" fmla="val 718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700"/>
                </a:spcAft>
              </a:pPr>
              <a:r>
                <a:rPr lang="en-US" b="1" dirty="0"/>
                <a:t>AEM instance and React/Angular Development Server render the same content</a:t>
              </a:r>
            </a:p>
          </p:txBody>
        </p:sp>
      </p:grpSp>
    </p:spTree>
    <p:extLst>
      <p:ext uri="{BB962C8B-B14F-4D97-AF65-F5344CB8AC3E}">
        <p14:creationId xmlns:p14="http://schemas.microsoft.com/office/powerpoint/2010/main" val="38578662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A974CE-4FF0-FF4D-ACE3-E5A32446E9C8}"/>
              </a:ext>
            </a:extLst>
          </p:cNvPr>
          <p:cNvSpPr>
            <a:spLocks noGrp="1"/>
          </p:cNvSpPr>
          <p:nvPr>
            <p:ph idx="1"/>
          </p:nvPr>
        </p:nvSpPr>
        <p:spPr>
          <a:xfrm>
            <a:off x="320040" y="1073672"/>
            <a:ext cx="11579384" cy="5181600"/>
          </a:xfrm>
        </p:spPr>
        <p:txBody>
          <a:bodyPr/>
          <a:lstStyle/>
          <a:p>
            <a:r>
              <a:rPr lang="en-US" dirty="0"/>
              <a:t>Portability</a:t>
            </a:r>
          </a:p>
          <a:p>
            <a:pPr lvl="1"/>
            <a:r>
              <a:rPr lang="en-US" dirty="0"/>
              <a:t>Components should be built to be as portable as possible. The SPA should be built with portable and reusable components.</a:t>
            </a:r>
          </a:p>
          <a:p>
            <a:r>
              <a:rPr lang="en-US" sz="2400" dirty="0">
                <a:solidFill>
                  <a:schemeClr val="dk1"/>
                </a:solidFill>
              </a:rPr>
              <a:t>Experience Manager </a:t>
            </a:r>
            <a:r>
              <a:rPr lang="en-US" dirty="0"/>
              <a:t>drives Site structure</a:t>
            </a:r>
          </a:p>
          <a:p>
            <a:pPr lvl="1"/>
            <a:r>
              <a:rPr lang="en-US" dirty="0"/>
              <a:t>Front-end developer creates components and owns their internal structure, but relies on AEM to define the content structure of the site</a:t>
            </a:r>
          </a:p>
          <a:p>
            <a:r>
              <a:rPr lang="en-US" dirty="0"/>
              <a:t>Dynamic Rendering </a:t>
            </a:r>
          </a:p>
          <a:p>
            <a:pPr lvl="1"/>
            <a:r>
              <a:rPr lang="en-US" dirty="0"/>
              <a:t>All rendering should be dynamic.</a:t>
            </a:r>
          </a:p>
          <a:p>
            <a:r>
              <a:rPr lang="en-US" dirty="0"/>
              <a:t>Dynamic Routing </a:t>
            </a:r>
          </a:p>
          <a:p>
            <a:pPr lvl="1"/>
            <a:r>
              <a:rPr lang="en-US" dirty="0"/>
              <a:t>SPA is responsible for the routing and </a:t>
            </a:r>
            <a:r>
              <a:rPr lang="en-US" sz="2400" dirty="0">
                <a:solidFill>
                  <a:schemeClr val="dk1"/>
                </a:solidFill>
              </a:rPr>
              <a:t>Experience Manager </a:t>
            </a:r>
            <a:r>
              <a:rPr lang="en-US" dirty="0"/>
              <a:t>fetches based on that routing. Routing should be dynamic as well.</a:t>
            </a:r>
          </a:p>
          <a:p>
            <a:endParaRPr lang="en-US" dirty="0"/>
          </a:p>
        </p:txBody>
      </p:sp>
      <p:sp>
        <p:nvSpPr>
          <p:cNvPr id="2" name="Title 1">
            <a:extLst>
              <a:ext uri="{FF2B5EF4-FFF2-40B4-BE49-F238E27FC236}">
                <a16:creationId xmlns:a16="http://schemas.microsoft.com/office/drawing/2014/main" id="{4D6D702D-39A5-6A4B-B967-D580A982A80B}"/>
              </a:ext>
            </a:extLst>
          </p:cNvPr>
          <p:cNvSpPr>
            <a:spLocks noGrp="1"/>
          </p:cNvSpPr>
          <p:nvPr>
            <p:ph type="title"/>
          </p:nvPr>
        </p:nvSpPr>
        <p:spPr>
          <a:xfrm>
            <a:off x="320040" y="296432"/>
            <a:ext cx="11579385" cy="625475"/>
          </a:xfrm>
        </p:spPr>
        <p:txBody>
          <a:bodyPr/>
          <a:lstStyle/>
          <a:p>
            <a:r>
              <a:rPr lang="en-US" dirty="0"/>
              <a:t>SPA Development Principles for AEM</a:t>
            </a:r>
          </a:p>
        </p:txBody>
      </p:sp>
      <p:sp>
        <p:nvSpPr>
          <p:cNvPr id="4" name="Slide Number Placeholder 3">
            <a:extLst>
              <a:ext uri="{FF2B5EF4-FFF2-40B4-BE49-F238E27FC236}">
                <a16:creationId xmlns:a16="http://schemas.microsoft.com/office/drawing/2014/main" id="{C0E634DA-CE44-FA4F-B88A-23DF071D099D}"/>
              </a:ext>
            </a:extLst>
          </p:cNvPr>
          <p:cNvSpPr>
            <a:spLocks noGrp="1"/>
          </p:cNvSpPr>
          <p:nvPr>
            <p:ph type="sldNum" sz="quarter" idx="4294967295"/>
          </p:nvPr>
        </p:nvSpPr>
        <p:spPr>
          <a:xfrm>
            <a:off x="0" y="6565900"/>
            <a:ext cx="1016000" cy="168275"/>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76</a:t>
            </a:fld>
            <a:endParaRPr lang="en-US" dirty="0"/>
          </a:p>
        </p:txBody>
      </p:sp>
    </p:spTree>
    <p:extLst>
      <p:ext uri="{BB962C8B-B14F-4D97-AF65-F5344CB8AC3E}">
        <p14:creationId xmlns:p14="http://schemas.microsoft.com/office/powerpoint/2010/main" val="17962013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3E4C697-31D0-3649-B7A3-FF2C2CDF0AE7}"/>
              </a:ext>
            </a:extLst>
          </p:cNvPr>
          <p:cNvSpPr>
            <a:spLocks noGrp="1"/>
          </p:cNvSpPr>
          <p:nvPr>
            <p:ph idx="1"/>
          </p:nvPr>
        </p:nvSpPr>
        <p:spPr>
          <a:xfrm>
            <a:off x="320040" y="1073672"/>
            <a:ext cx="11579384" cy="5181600"/>
          </a:xfrm>
        </p:spPr>
        <p:txBody>
          <a:bodyPr/>
          <a:lstStyle/>
          <a:p>
            <a:r>
              <a:rPr lang="en-US" dirty="0"/>
              <a:t>Allows front-end developers to create SPAs</a:t>
            </a:r>
          </a:p>
          <a:p>
            <a:pPr lvl="1"/>
            <a:r>
              <a:rPr lang="en-US" dirty="0"/>
              <a:t>Using common front-end languages </a:t>
            </a:r>
          </a:p>
          <a:p>
            <a:pPr lvl="1"/>
            <a:r>
              <a:rPr lang="en-US" dirty="0"/>
              <a:t>That can be integrated into an </a:t>
            </a:r>
            <a:r>
              <a:rPr lang="en-US" sz="2400" dirty="0">
                <a:solidFill>
                  <a:schemeClr val="dk1"/>
                </a:solidFill>
              </a:rPr>
              <a:t>Experience Manager </a:t>
            </a:r>
            <a:r>
              <a:rPr lang="en-US" dirty="0"/>
              <a:t>site</a:t>
            </a:r>
          </a:p>
          <a:p>
            <a:r>
              <a:rPr lang="en-US" dirty="0"/>
              <a:t>Allows content authors to edit the SPA content as easily as any other </a:t>
            </a:r>
            <a:r>
              <a:rPr lang="en-US" sz="2400" dirty="0">
                <a:solidFill>
                  <a:schemeClr val="dk1"/>
                </a:solidFill>
              </a:rPr>
              <a:t>Experience Manager </a:t>
            </a:r>
            <a:r>
              <a:rPr lang="en-US" dirty="0"/>
              <a:t>content</a:t>
            </a:r>
          </a:p>
          <a:p>
            <a:r>
              <a:rPr lang="en-US" dirty="0"/>
              <a:t>Leverages </a:t>
            </a:r>
            <a:r>
              <a:rPr lang="en-US" sz="2400" dirty="0">
                <a:solidFill>
                  <a:schemeClr val="dk1"/>
                </a:solidFill>
              </a:rPr>
              <a:t>Experience Manager </a:t>
            </a:r>
            <a:r>
              <a:rPr lang="en-US" dirty="0"/>
              <a:t>Content Services to deliver the entire content of the page as a JSON model</a:t>
            </a:r>
          </a:p>
        </p:txBody>
      </p:sp>
      <p:sp>
        <p:nvSpPr>
          <p:cNvPr id="2" name="Title 1">
            <a:extLst>
              <a:ext uri="{FF2B5EF4-FFF2-40B4-BE49-F238E27FC236}">
                <a16:creationId xmlns:a16="http://schemas.microsoft.com/office/drawing/2014/main" id="{ECF85586-61E8-CA4E-BD7F-E5432F24BC38}"/>
              </a:ext>
            </a:extLst>
          </p:cNvPr>
          <p:cNvSpPr>
            <a:spLocks noGrp="1"/>
          </p:cNvSpPr>
          <p:nvPr>
            <p:ph type="title"/>
          </p:nvPr>
        </p:nvSpPr>
        <p:spPr>
          <a:xfrm>
            <a:off x="320040" y="296432"/>
            <a:ext cx="11579385" cy="625475"/>
          </a:xfrm>
        </p:spPr>
        <p:txBody>
          <a:bodyPr/>
          <a:lstStyle/>
          <a:p>
            <a:r>
              <a:rPr lang="en-US" dirty="0"/>
              <a:t>AEM SPA Editor</a:t>
            </a:r>
          </a:p>
        </p:txBody>
      </p:sp>
      <p:sp>
        <p:nvSpPr>
          <p:cNvPr id="3" name="Slide Number Placeholder 2">
            <a:extLst>
              <a:ext uri="{FF2B5EF4-FFF2-40B4-BE49-F238E27FC236}">
                <a16:creationId xmlns:a16="http://schemas.microsoft.com/office/drawing/2014/main" id="{0463E95C-4A75-E24C-9863-BB976B823D9D}"/>
              </a:ext>
            </a:extLst>
          </p:cNvPr>
          <p:cNvSpPr>
            <a:spLocks noGrp="1"/>
          </p:cNvSpPr>
          <p:nvPr>
            <p:ph type="sldNum" sz="quarter" idx="4294967295"/>
          </p:nvPr>
        </p:nvSpPr>
        <p:spPr>
          <a:xfrm>
            <a:off x="0" y="0"/>
            <a:ext cx="0" cy="0"/>
          </a:xfrm>
        </p:spPr>
        <p:txBody>
          <a:bodyPr/>
          <a:lstStyle/>
          <a:p>
            <a:pPr algn="ctr"/>
            <a:endParaRPr lang="en-US" dirty="0"/>
          </a:p>
        </p:txBody>
      </p:sp>
    </p:spTree>
    <p:extLst>
      <p:ext uri="{BB962C8B-B14F-4D97-AF65-F5344CB8AC3E}">
        <p14:creationId xmlns:p14="http://schemas.microsoft.com/office/powerpoint/2010/main" val="1679281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0C97EF-92B9-204D-9C71-DDEC83659FBB}"/>
              </a:ext>
            </a:extLst>
          </p:cNvPr>
          <p:cNvSpPr>
            <a:spLocks noGrp="1"/>
          </p:cNvSpPr>
          <p:nvPr>
            <p:ph type="title"/>
          </p:nvPr>
        </p:nvSpPr>
        <p:spPr>
          <a:xfrm>
            <a:off x="320040" y="296432"/>
            <a:ext cx="11579385" cy="625475"/>
          </a:xfrm>
        </p:spPr>
        <p:txBody>
          <a:bodyPr/>
          <a:lstStyle/>
          <a:p>
            <a:r>
              <a:rPr lang="en-US" dirty="0"/>
              <a:t>Implementation/Deployment Integration Approach</a:t>
            </a:r>
          </a:p>
        </p:txBody>
      </p:sp>
      <p:sp>
        <p:nvSpPr>
          <p:cNvPr id="9" name="Content Placeholder 8">
            <a:extLst>
              <a:ext uri="{FF2B5EF4-FFF2-40B4-BE49-F238E27FC236}">
                <a16:creationId xmlns:a16="http://schemas.microsoft.com/office/drawing/2014/main" id="{F6746F4E-0C97-2747-8B41-DB705E39664A}"/>
              </a:ext>
            </a:extLst>
          </p:cNvPr>
          <p:cNvSpPr>
            <a:spLocks noGrp="1"/>
          </p:cNvSpPr>
          <p:nvPr>
            <p:ph idx="1"/>
          </p:nvPr>
        </p:nvSpPr>
        <p:spPr>
          <a:xfrm>
            <a:off x="320040" y="1073672"/>
            <a:ext cx="5774373" cy="5181600"/>
          </a:xfrm>
        </p:spPr>
        <p:txBody>
          <a:bodyPr/>
          <a:lstStyle/>
          <a:p>
            <a:r>
              <a:rPr lang="en-US" dirty="0"/>
              <a:t>Development done in Webpack project</a:t>
            </a:r>
          </a:p>
          <a:p>
            <a:r>
              <a:rPr lang="en-US" dirty="0"/>
              <a:t>Compiled SPA copied into ui.apps as a client-side library</a:t>
            </a:r>
          </a:p>
          <a:p>
            <a:r>
              <a:rPr lang="en-US" dirty="0"/>
              <a:t>Deployed to </a:t>
            </a:r>
            <a:r>
              <a:rPr lang="en-US" sz="2400" dirty="0">
                <a:solidFill>
                  <a:schemeClr val="dk1"/>
                </a:solidFill>
              </a:rPr>
              <a:t>Experience Manager </a:t>
            </a:r>
            <a:r>
              <a:rPr lang="en-US" dirty="0"/>
              <a:t>as a content package</a:t>
            </a:r>
          </a:p>
          <a:p>
            <a:endParaRPr lang="en-US" dirty="0"/>
          </a:p>
        </p:txBody>
      </p:sp>
      <p:pic>
        <p:nvPicPr>
          <p:cNvPr id="8" name="Picture 7">
            <a:extLst>
              <a:ext uri="{FF2B5EF4-FFF2-40B4-BE49-F238E27FC236}">
                <a16:creationId xmlns:a16="http://schemas.microsoft.com/office/drawing/2014/main" id="{37374AE1-E846-AD4E-956A-AB1640094B50}"/>
              </a:ext>
            </a:extLst>
          </p:cNvPr>
          <p:cNvPicPr>
            <a:picLocks noChangeAspect="1"/>
          </p:cNvPicPr>
          <p:nvPr/>
        </p:nvPicPr>
        <p:blipFill>
          <a:blip r:embed="rId3"/>
          <a:stretch>
            <a:fillRect/>
          </a:stretch>
        </p:blipFill>
        <p:spPr>
          <a:xfrm>
            <a:off x="6602280" y="1606086"/>
            <a:ext cx="5096087" cy="39326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718708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90D3D6-0A42-A74E-B84A-98E76041D360}"/>
              </a:ext>
            </a:extLst>
          </p:cNvPr>
          <p:cNvSpPr>
            <a:spLocks noGrp="1"/>
          </p:cNvSpPr>
          <p:nvPr>
            <p:ph type="title"/>
          </p:nvPr>
        </p:nvSpPr>
        <p:spPr>
          <a:xfrm>
            <a:off x="320040" y="296432"/>
            <a:ext cx="11579385" cy="625475"/>
          </a:xfrm>
        </p:spPr>
        <p:txBody>
          <a:bodyPr/>
          <a:lstStyle/>
          <a:p>
            <a:r>
              <a:rPr lang="en-US" dirty="0"/>
              <a:t>React build</a:t>
            </a:r>
          </a:p>
        </p:txBody>
      </p:sp>
      <p:sp>
        <p:nvSpPr>
          <p:cNvPr id="4" name="Slide Number Placeholder 3">
            <a:extLst>
              <a:ext uri="{FF2B5EF4-FFF2-40B4-BE49-F238E27FC236}">
                <a16:creationId xmlns:a16="http://schemas.microsoft.com/office/drawing/2014/main" id="{6ADE781A-94F5-ED4D-992E-FE8042E3B6E1}"/>
              </a:ext>
            </a:extLst>
          </p:cNvPr>
          <p:cNvSpPr>
            <a:spLocks noGrp="1"/>
          </p:cNvSpPr>
          <p:nvPr>
            <p:ph type="sldNum" sz="quarter" idx="4294967295"/>
          </p:nvPr>
        </p:nvSpPr>
        <p:spPr>
          <a:xfrm>
            <a:off x="0" y="0"/>
            <a:ext cx="0" cy="0"/>
          </a:xfrm>
        </p:spPr>
        <p:txBody>
          <a:bodyPr/>
          <a:lstStyle/>
          <a:p>
            <a:pPr algn="ctr"/>
            <a:fld id="{90156F56-D5AE-4C6F-B826-C69D1BC521BB}" type="slidenum">
              <a:rPr lang="en-US" smtClean="0"/>
              <a:pPr algn="ctr"/>
              <a:t>79</a:t>
            </a:fld>
            <a:endParaRPr lang="en-US" dirty="0"/>
          </a:p>
        </p:txBody>
      </p:sp>
      <p:pic>
        <p:nvPicPr>
          <p:cNvPr id="7" name="Picture 6" descr="Graphical user interface, application&#10;&#10;Description automatically generated">
            <a:extLst>
              <a:ext uri="{FF2B5EF4-FFF2-40B4-BE49-F238E27FC236}">
                <a16:creationId xmlns:a16="http://schemas.microsoft.com/office/drawing/2014/main" id="{0CC9A8F8-43B3-4E44-A37B-7D60B0DC791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25289" y="966155"/>
            <a:ext cx="4379917" cy="5146403"/>
          </a:xfrm>
          <a:prstGeom prst="rect">
            <a:avLst/>
          </a:prstGeom>
          <a:ln>
            <a:noFill/>
          </a:ln>
          <a:effectLst>
            <a:outerShdw blurRad="292100" dist="139700" dir="2700000" algn="tl" rotWithShape="0">
              <a:srgbClr val="333333">
                <a:alpha val="65000"/>
              </a:srgbClr>
            </a:outerShdw>
          </a:effectLst>
        </p:spPr>
      </p:pic>
      <p:sp>
        <p:nvSpPr>
          <p:cNvPr id="10" name="Rectangular Callout 9">
            <a:extLst>
              <a:ext uri="{FF2B5EF4-FFF2-40B4-BE49-F238E27FC236}">
                <a16:creationId xmlns:a16="http://schemas.microsoft.com/office/drawing/2014/main" id="{07A78396-B884-A448-8428-A401A80F7D96}"/>
              </a:ext>
            </a:extLst>
          </p:cNvPr>
          <p:cNvSpPr/>
          <p:nvPr/>
        </p:nvSpPr>
        <p:spPr>
          <a:xfrm>
            <a:off x="805702" y="1267097"/>
            <a:ext cx="1613032" cy="1056848"/>
          </a:xfrm>
          <a:prstGeom prst="wedgeRectCallout">
            <a:avLst>
              <a:gd name="adj1" fmla="val 134832"/>
              <a:gd name="adj2" fmla="val 85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schemeClr val="tx1"/>
                </a:solidFill>
              </a:rPr>
              <a:t>Files </a:t>
            </a:r>
            <a:r>
              <a:rPr lang="de-CH" dirty="0" err="1">
                <a:solidFill>
                  <a:schemeClr val="tx1"/>
                </a:solidFill>
              </a:rPr>
              <a:t>created</a:t>
            </a:r>
            <a:r>
              <a:rPr lang="de-CH" dirty="0">
                <a:solidFill>
                  <a:schemeClr val="tx1"/>
                </a:solidFill>
              </a:rPr>
              <a:t> </a:t>
            </a:r>
            <a:r>
              <a:rPr lang="de-CH" dirty="0" err="1">
                <a:solidFill>
                  <a:schemeClr val="tx1"/>
                </a:solidFill>
              </a:rPr>
              <a:t>by</a:t>
            </a:r>
            <a:r>
              <a:rPr lang="de-CH" dirty="0">
                <a:solidFill>
                  <a:schemeClr val="tx1"/>
                </a:solidFill>
              </a:rPr>
              <a:t> </a:t>
            </a:r>
            <a:r>
              <a:rPr lang="de-CH" b="1" dirty="0" err="1">
                <a:solidFill>
                  <a:schemeClr val="tx1"/>
                </a:solidFill>
              </a:rPr>
              <a:t>npm</a:t>
            </a:r>
            <a:r>
              <a:rPr lang="de-CH" b="1" dirty="0">
                <a:solidFill>
                  <a:schemeClr val="tx1"/>
                </a:solidFill>
              </a:rPr>
              <a:t> </a:t>
            </a:r>
            <a:r>
              <a:rPr lang="de-CH" b="1" dirty="0" err="1">
                <a:solidFill>
                  <a:schemeClr val="tx1"/>
                </a:solidFill>
              </a:rPr>
              <a:t>run</a:t>
            </a:r>
            <a:r>
              <a:rPr lang="de-CH" b="1" dirty="0">
                <a:solidFill>
                  <a:schemeClr val="tx1"/>
                </a:solidFill>
              </a:rPr>
              <a:t> </a:t>
            </a:r>
            <a:r>
              <a:rPr lang="de-CH" b="1" dirty="0" err="1">
                <a:solidFill>
                  <a:schemeClr val="tx1"/>
                </a:solidFill>
              </a:rPr>
              <a:t>build</a:t>
            </a:r>
            <a:endParaRPr lang="en-US" b="1" dirty="0">
              <a:solidFill>
                <a:schemeClr val="tx1"/>
              </a:solidFill>
            </a:endParaRPr>
          </a:p>
        </p:txBody>
      </p:sp>
      <p:sp>
        <p:nvSpPr>
          <p:cNvPr id="11" name="Rectangular Callout 10">
            <a:extLst>
              <a:ext uri="{FF2B5EF4-FFF2-40B4-BE49-F238E27FC236}">
                <a16:creationId xmlns:a16="http://schemas.microsoft.com/office/drawing/2014/main" id="{F0FE948B-6ED4-8948-8E06-AFF53AECED5C}"/>
              </a:ext>
            </a:extLst>
          </p:cNvPr>
          <p:cNvSpPr/>
          <p:nvPr/>
        </p:nvSpPr>
        <p:spPr>
          <a:xfrm>
            <a:off x="8769415" y="2323945"/>
            <a:ext cx="1613032" cy="1966582"/>
          </a:xfrm>
          <a:prstGeom prst="wedgeRectCallout">
            <a:avLst>
              <a:gd name="adj1" fmla="val -255477"/>
              <a:gd name="adj2" fmla="val 377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dirty="0">
                <a:solidFill>
                  <a:schemeClr val="tx1"/>
                </a:solidFill>
              </a:rPr>
              <a:t>.</a:t>
            </a:r>
            <a:r>
              <a:rPr lang="de-CH" b="1" i="1" dirty="0" err="1">
                <a:solidFill>
                  <a:schemeClr val="tx1"/>
                </a:solidFill>
              </a:rPr>
              <a:t>js</a:t>
            </a:r>
            <a:r>
              <a:rPr lang="de-CH" b="1" dirty="0">
                <a:solidFill>
                  <a:schemeClr val="tx1"/>
                </a:solidFill>
              </a:rPr>
              <a:t> </a:t>
            </a:r>
            <a:r>
              <a:rPr lang="de-CH" dirty="0" err="1">
                <a:solidFill>
                  <a:schemeClr val="tx1"/>
                </a:solidFill>
              </a:rPr>
              <a:t>and</a:t>
            </a:r>
            <a:r>
              <a:rPr lang="de-CH" dirty="0">
                <a:solidFill>
                  <a:schemeClr val="tx1"/>
                </a:solidFill>
              </a:rPr>
              <a:t> .</a:t>
            </a:r>
            <a:r>
              <a:rPr lang="de-CH" b="1" i="1" dirty="0" err="1">
                <a:solidFill>
                  <a:schemeClr val="tx1"/>
                </a:solidFill>
              </a:rPr>
              <a:t>css</a:t>
            </a:r>
            <a:r>
              <a:rPr lang="de-CH" dirty="0">
                <a:solidFill>
                  <a:schemeClr val="tx1"/>
                </a:solidFill>
              </a:rPr>
              <a:t> </a:t>
            </a:r>
            <a:r>
              <a:rPr lang="de-CH" dirty="0" err="1">
                <a:solidFill>
                  <a:schemeClr val="tx1"/>
                </a:solidFill>
              </a:rPr>
              <a:t>files</a:t>
            </a:r>
            <a:r>
              <a:rPr lang="de-CH" dirty="0">
                <a:solidFill>
                  <a:schemeClr val="tx1"/>
                </a:solidFill>
              </a:rPr>
              <a:t> will </a:t>
            </a:r>
            <a:r>
              <a:rPr lang="de-CH" dirty="0" err="1">
                <a:solidFill>
                  <a:schemeClr val="tx1"/>
                </a:solidFill>
              </a:rPr>
              <a:t>be</a:t>
            </a:r>
            <a:r>
              <a:rPr lang="de-CH" dirty="0">
                <a:solidFill>
                  <a:schemeClr val="tx1"/>
                </a:solidFill>
              </a:rPr>
              <a:t> </a:t>
            </a:r>
            <a:r>
              <a:rPr lang="de-CH" dirty="0" err="1">
                <a:solidFill>
                  <a:schemeClr val="tx1"/>
                </a:solidFill>
              </a:rPr>
              <a:t>copied</a:t>
            </a:r>
            <a:r>
              <a:rPr lang="de-CH" dirty="0">
                <a:solidFill>
                  <a:schemeClr val="tx1"/>
                </a:solidFill>
              </a:rPr>
              <a:t> </a:t>
            </a:r>
            <a:r>
              <a:rPr lang="de-CH" dirty="0" err="1">
                <a:solidFill>
                  <a:schemeClr val="tx1"/>
                </a:solidFill>
              </a:rPr>
              <a:t>into</a:t>
            </a:r>
            <a:r>
              <a:rPr lang="de-CH" dirty="0">
                <a:solidFill>
                  <a:schemeClr val="tx1"/>
                </a:solidFill>
              </a:rPr>
              <a:t> an AEM </a:t>
            </a:r>
            <a:r>
              <a:rPr lang="de-CH" dirty="0" err="1">
                <a:solidFill>
                  <a:schemeClr val="tx1"/>
                </a:solidFill>
              </a:rPr>
              <a:t>clientlib</a:t>
            </a:r>
            <a:r>
              <a:rPr lang="de-CH" dirty="0">
                <a:solidFill>
                  <a:schemeClr val="tx1"/>
                </a:solidFill>
              </a:rPr>
              <a:t> </a:t>
            </a:r>
            <a:r>
              <a:rPr lang="de-CH" dirty="0" err="1">
                <a:solidFill>
                  <a:schemeClr val="tx1"/>
                </a:solidFill>
              </a:rPr>
              <a:t>by</a:t>
            </a:r>
            <a:r>
              <a:rPr lang="de-CH" dirty="0">
                <a:solidFill>
                  <a:schemeClr val="tx1"/>
                </a:solidFill>
              </a:rPr>
              <a:t> </a:t>
            </a:r>
            <a:r>
              <a:rPr lang="de-CH" b="1" dirty="0" err="1">
                <a:solidFill>
                  <a:schemeClr val="tx1"/>
                </a:solidFill>
              </a:rPr>
              <a:t>npm</a:t>
            </a:r>
            <a:r>
              <a:rPr lang="de-CH" b="1" dirty="0">
                <a:solidFill>
                  <a:schemeClr val="tx1"/>
                </a:solidFill>
              </a:rPr>
              <a:t> </a:t>
            </a:r>
            <a:r>
              <a:rPr lang="de-CH" dirty="0" err="1">
                <a:solidFill>
                  <a:schemeClr val="tx1"/>
                </a:solidFill>
              </a:rPr>
              <a:t>build</a:t>
            </a:r>
            <a:r>
              <a:rPr lang="de-CH" dirty="0">
                <a:solidFill>
                  <a:schemeClr val="tx1"/>
                </a:solidFill>
              </a:rPr>
              <a:t> </a:t>
            </a:r>
            <a:r>
              <a:rPr lang="de-CH" dirty="0" err="1">
                <a:solidFill>
                  <a:schemeClr val="tx1"/>
                </a:solidFill>
              </a:rPr>
              <a:t>process</a:t>
            </a:r>
            <a:endParaRPr lang="en-US" dirty="0">
              <a:solidFill>
                <a:schemeClr val="tx1"/>
              </a:solidFill>
            </a:endParaRPr>
          </a:p>
        </p:txBody>
      </p:sp>
      <p:sp>
        <p:nvSpPr>
          <p:cNvPr id="12" name="Rectangular Callout 11">
            <a:extLst>
              <a:ext uri="{FF2B5EF4-FFF2-40B4-BE49-F238E27FC236}">
                <a16:creationId xmlns:a16="http://schemas.microsoft.com/office/drawing/2014/main" id="{E2CE224E-96B6-F946-8568-E4F9FD59ED01}"/>
              </a:ext>
            </a:extLst>
          </p:cNvPr>
          <p:cNvSpPr/>
          <p:nvPr/>
        </p:nvSpPr>
        <p:spPr>
          <a:xfrm>
            <a:off x="493493" y="5200260"/>
            <a:ext cx="1866270" cy="771639"/>
          </a:xfrm>
          <a:prstGeom prst="wedgeRectCallout">
            <a:avLst>
              <a:gd name="adj1" fmla="val 127390"/>
              <a:gd name="adj2" fmla="val 299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err="1">
                <a:solidFill>
                  <a:schemeClr val="tx1"/>
                </a:solidFill>
              </a:rPr>
              <a:t>React</a:t>
            </a:r>
            <a:r>
              <a:rPr lang="de-CH" dirty="0">
                <a:solidFill>
                  <a:schemeClr val="tx1"/>
                </a:solidFill>
              </a:rPr>
              <a:t> </a:t>
            </a:r>
            <a:r>
              <a:rPr lang="de-CH" dirty="0" err="1">
                <a:solidFill>
                  <a:schemeClr val="tx1"/>
                </a:solidFill>
              </a:rPr>
              <a:t>component</a:t>
            </a:r>
            <a:r>
              <a:rPr lang="de-CH" dirty="0">
                <a:solidFill>
                  <a:schemeClr val="tx1"/>
                </a:solidFill>
              </a:rPr>
              <a:t> </a:t>
            </a:r>
            <a:r>
              <a:rPr lang="de-CH" i="1" dirty="0">
                <a:solidFill>
                  <a:schemeClr val="tx1"/>
                </a:solidFill>
              </a:rPr>
              <a:t>.</a:t>
            </a:r>
            <a:r>
              <a:rPr lang="de-CH" i="1" dirty="0" err="1">
                <a:solidFill>
                  <a:schemeClr val="tx1"/>
                </a:solidFill>
              </a:rPr>
              <a:t>js</a:t>
            </a:r>
            <a:r>
              <a:rPr lang="de-CH" i="1" dirty="0">
                <a:solidFill>
                  <a:schemeClr val="tx1"/>
                </a:solidFill>
              </a:rPr>
              <a:t> </a:t>
            </a:r>
            <a:r>
              <a:rPr lang="de-CH" dirty="0" err="1">
                <a:solidFill>
                  <a:schemeClr val="tx1"/>
                </a:solidFill>
              </a:rPr>
              <a:t>and</a:t>
            </a:r>
            <a:r>
              <a:rPr lang="de-CH" dirty="0">
                <a:solidFill>
                  <a:schemeClr val="tx1"/>
                </a:solidFill>
              </a:rPr>
              <a:t> </a:t>
            </a:r>
            <a:r>
              <a:rPr lang="de-CH" i="1" dirty="0">
                <a:solidFill>
                  <a:schemeClr val="tx1"/>
                </a:solidFill>
              </a:rPr>
              <a:t>.sass </a:t>
            </a:r>
            <a:r>
              <a:rPr lang="de-CH" dirty="0" err="1">
                <a:solidFill>
                  <a:schemeClr val="tx1"/>
                </a:solidFill>
              </a:rPr>
              <a:t>files</a:t>
            </a:r>
            <a:endParaRPr lang="en-US" b="1" dirty="0">
              <a:solidFill>
                <a:schemeClr val="tx1"/>
              </a:solidFill>
            </a:endParaRPr>
          </a:p>
        </p:txBody>
      </p:sp>
      <p:sp>
        <p:nvSpPr>
          <p:cNvPr id="13" name="Rectangular Callout 12">
            <a:extLst>
              <a:ext uri="{FF2B5EF4-FFF2-40B4-BE49-F238E27FC236}">
                <a16:creationId xmlns:a16="http://schemas.microsoft.com/office/drawing/2014/main" id="{C5CC7274-C48D-1B4F-A06B-0D6AB77A8FB4}"/>
              </a:ext>
            </a:extLst>
          </p:cNvPr>
          <p:cNvSpPr/>
          <p:nvPr/>
        </p:nvSpPr>
        <p:spPr>
          <a:xfrm>
            <a:off x="304721" y="3233679"/>
            <a:ext cx="2356359" cy="1056848"/>
          </a:xfrm>
          <a:prstGeom prst="wedgeRectCallout">
            <a:avLst>
              <a:gd name="adj1" fmla="val 106372"/>
              <a:gd name="adj2" fmla="val 578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err="1">
                <a:solidFill>
                  <a:schemeClr val="tx1"/>
                </a:solidFill>
              </a:rPr>
              <a:t>Defines</a:t>
            </a:r>
            <a:r>
              <a:rPr lang="de-CH" dirty="0">
                <a:solidFill>
                  <a:schemeClr val="tx1"/>
                </a:solidFill>
              </a:rPr>
              <a:t> </a:t>
            </a:r>
            <a:r>
              <a:rPr lang="de-CH" dirty="0" err="1">
                <a:solidFill>
                  <a:schemeClr val="tx1"/>
                </a:solidFill>
              </a:rPr>
              <a:t>how</a:t>
            </a:r>
            <a:r>
              <a:rPr lang="de-CH" dirty="0">
                <a:solidFill>
                  <a:schemeClr val="tx1"/>
                </a:solidFill>
              </a:rPr>
              <a:t> Client Library will </a:t>
            </a:r>
            <a:r>
              <a:rPr lang="de-CH" dirty="0" err="1">
                <a:solidFill>
                  <a:schemeClr val="tx1"/>
                </a:solidFill>
              </a:rPr>
              <a:t>be</a:t>
            </a:r>
            <a:r>
              <a:rPr lang="de-CH" dirty="0">
                <a:solidFill>
                  <a:schemeClr val="tx1"/>
                </a:solidFill>
              </a:rPr>
              <a:t> </a:t>
            </a:r>
            <a:r>
              <a:rPr lang="de-CH" dirty="0" err="1">
                <a:solidFill>
                  <a:schemeClr val="tx1"/>
                </a:solidFill>
              </a:rPr>
              <a:t>generated</a:t>
            </a:r>
            <a:endParaRPr lang="en-US" b="1" dirty="0">
              <a:solidFill>
                <a:schemeClr val="tx1"/>
              </a:solidFill>
            </a:endParaRPr>
          </a:p>
        </p:txBody>
      </p:sp>
      <p:sp>
        <p:nvSpPr>
          <p:cNvPr id="14" name="Rectangular Callout 13">
            <a:extLst>
              <a:ext uri="{FF2B5EF4-FFF2-40B4-BE49-F238E27FC236}">
                <a16:creationId xmlns:a16="http://schemas.microsoft.com/office/drawing/2014/main" id="{E807DD12-9919-B64C-A8F5-3B93F57F3069}"/>
              </a:ext>
            </a:extLst>
          </p:cNvPr>
          <p:cNvSpPr/>
          <p:nvPr/>
        </p:nvSpPr>
        <p:spPr>
          <a:xfrm>
            <a:off x="8397751" y="4705813"/>
            <a:ext cx="3072760" cy="1056848"/>
          </a:xfrm>
          <a:prstGeom prst="wedgeRectCallout">
            <a:avLst>
              <a:gd name="adj1" fmla="val -155354"/>
              <a:gd name="adj2" fmla="val -232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err="1">
                <a:solidFill>
                  <a:schemeClr val="tx1"/>
                </a:solidFill>
              </a:rPr>
              <a:t>Defines</a:t>
            </a:r>
            <a:r>
              <a:rPr lang="de-CH" dirty="0">
                <a:solidFill>
                  <a:schemeClr val="tx1"/>
                </a:solidFill>
              </a:rPr>
              <a:t> </a:t>
            </a:r>
            <a:r>
              <a:rPr lang="de-CH" dirty="0" err="1">
                <a:solidFill>
                  <a:schemeClr val="tx1"/>
                </a:solidFill>
              </a:rPr>
              <a:t>dependencies</a:t>
            </a:r>
            <a:r>
              <a:rPr lang="de-CH" dirty="0">
                <a:solidFill>
                  <a:schemeClr val="tx1"/>
                </a:solidFill>
              </a:rPr>
              <a:t> &amp; </a:t>
            </a:r>
            <a:r>
              <a:rPr lang="de-CH" dirty="0" err="1">
                <a:solidFill>
                  <a:schemeClr val="tx1"/>
                </a:solidFill>
              </a:rPr>
              <a:t>version</a:t>
            </a:r>
            <a:r>
              <a:rPr lang="de-CH" dirty="0">
                <a:solidFill>
                  <a:schemeClr val="tx1"/>
                </a:solidFill>
              </a:rPr>
              <a:t>.  </a:t>
            </a:r>
            <a:r>
              <a:rPr lang="de-CH" dirty="0" err="1">
                <a:solidFill>
                  <a:schemeClr val="tx1"/>
                </a:solidFill>
              </a:rPr>
              <a:t>Defines</a:t>
            </a:r>
            <a:r>
              <a:rPr lang="de-CH" dirty="0">
                <a:solidFill>
                  <a:schemeClr val="tx1"/>
                </a:solidFill>
              </a:rPr>
              <a:t> </a:t>
            </a:r>
            <a:r>
              <a:rPr lang="de-CH" dirty="0" err="1">
                <a:solidFill>
                  <a:schemeClr val="tx1"/>
                </a:solidFill>
              </a:rPr>
              <a:t>scripts</a:t>
            </a:r>
            <a:r>
              <a:rPr lang="de-CH" dirty="0">
                <a:solidFill>
                  <a:schemeClr val="tx1"/>
                </a:solidFill>
              </a:rPr>
              <a:t> </a:t>
            </a:r>
            <a:r>
              <a:rPr lang="de-CH" dirty="0" err="1">
                <a:solidFill>
                  <a:schemeClr val="tx1"/>
                </a:solidFill>
              </a:rPr>
              <a:t>to</a:t>
            </a:r>
            <a:r>
              <a:rPr lang="de-CH" dirty="0">
                <a:solidFill>
                  <a:schemeClr val="tx1"/>
                </a:solidFill>
              </a:rPr>
              <a:t> </a:t>
            </a:r>
            <a:r>
              <a:rPr lang="de-CH" dirty="0" err="1">
                <a:solidFill>
                  <a:schemeClr val="tx1"/>
                </a:solidFill>
              </a:rPr>
              <a:t>run</a:t>
            </a:r>
            <a:r>
              <a:rPr lang="de-CH" dirty="0">
                <a:solidFill>
                  <a:schemeClr val="tx1"/>
                </a:solidFill>
              </a:rPr>
              <a:t> </a:t>
            </a:r>
            <a:r>
              <a:rPr lang="de-CH" dirty="0" err="1">
                <a:solidFill>
                  <a:schemeClr val="tx1"/>
                </a:solidFill>
              </a:rPr>
              <a:t>during</a:t>
            </a:r>
            <a:r>
              <a:rPr lang="de-CH" dirty="0">
                <a:solidFill>
                  <a:schemeClr val="tx1"/>
                </a:solidFill>
              </a:rPr>
              <a:t> </a:t>
            </a:r>
            <a:r>
              <a:rPr lang="de-CH" dirty="0" err="1">
                <a:solidFill>
                  <a:schemeClr val="tx1"/>
                </a:solidFill>
              </a:rPr>
              <a:t>build</a:t>
            </a:r>
            <a:r>
              <a:rPr lang="de-CH" dirty="0">
                <a:solidFill>
                  <a:schemeClr val="tx1"/>
                </a:solidFill>
              </a:rPr>
              <a:t>.</a:t>
            </a:r>
            <a:endParaRPr lang="en-US" b="1" dirty="0">
              <a:solidFill>
                <a:schemeClr val="tx1"/>
              </a:solidFill>
            </a:endParaRPr>
          </a:p>
        </p:txBody>
      </p:sp>
    </p:spTree>
    <p:extLst>
      <p:ext uri="{BB962C8B-B14F-4D97-AF65-F5344CB8AC3E}">
        <p14:creationId xmlns:p14="http://schemas.microsoft.com/office/powerpoint/2010/main" val="1385050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B669B-1E1A-B840-9DB2-82285E03C1F5}"/>
              </a:ext>
            </a:extLst>
          </p:cNvPr>
          <p:cNvSpPr>
            <a:spLocks noGrp="1"/>
          </p:cNvSpPr>
          <p:nvPr>
            <p:ph type="ctrTitle"/>
          </p:nvPr>
        </p:nvSpPr>
        <p:spPr>
          <a:xfrm>
            <a:off x="489778" y="2227302"/>
            <a:ext cx="7892143" cy="1107996"/>
          </a:xfrm>
        </p:spPr>
        <p:txBody>
          <a:bodyPr/>
          <a:lstStyle/>
          <a:p>
            <a:r>
              <a:rPr lang="en-US" dirty="0"/>
              <a:t>Adobe Experience Manager  Architecture</a:t>
            </a:r>
          </a:p>
        </p:txBody>
      </p:sp>
      <p:sp>
        <p:nvSpPr>
          <p:cNvPr id="3" name="Subtitle 2">
            <a:extLst>
              <a:ext uri="{FF2B5EF4-FFF2-40B4-BE49-F238E27FC236}">
                <a16:creationId xmlns:a16="http://schemas.microsoft.com/office/drawing/2014/main" id="{1550F511-C0F5-074E-A3DD-0D837602A97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580905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333B18-8DA8-C34B-B78A-A949D0A82FC7}"/>
              </a:ext>
            </a:extLst>
          </p:cNvPr>
          <p:cNvSpPr>
            <a:spLocks noGrp="1"/>
          </p:cNvSpPr>
          <p:nvPr>
            <p:ph type="title"/>
          </p:nvPr>
        </p:nvSpPr>
        <p:spPr>
          <a:xfrm>
            <a:off x="320040" y="296432"/>
            <a:ext cx="11579385" cy="625475"/>
          </a:xfrm>
        </p:spPr>
        <p:txBody>
          <a:bodyPr/>
          <a:lstStyle/>
          <a:p>
            <a:r>
              <a:rPr lang="en-US" dirty="0"/>
              <a:t>Experience Manager SPA Editor JS SDK dependencies</a:t>
            </a:r>
          </a:p>
        </p:txBody>
      </p:sp>
      <p:sp>
        <p:nvSpPr>
          <p:cNvPr id="4" name="Slide Number Placeholder 3">
            <a:extLst>
              <a:ext uri="{FF2B5EF4-FFF2-40B4-BE49-F238E27FC236}">
                <a16:creationId xmlns:a16="http://schemas.microsoft.com/office/drawing/2014/main" id="{76FFE0E3-ABE8-C741-B6CE-BDA3B25D6D14}"/>
              </a:ext>
            </a:extLst>
          </p:cNvPr>
          <p:cNvSpPr>
            <a:spLocks noGrp="1"/>
          </p:cNvSpPr>
          <p:nvPr>
            <p:ph type="sldNum" sz="quarter" idx="4294967295"/>
          </p:nvPr>
        </p:nvSpPr>
        <p:spPr>
          <a:xfrm>
            <a:off x="0" y="0"/>
            <a:ext cx="0" cy="0"/>
          </a:xfrm>
        </p:spPr>
        <p:txBody>
          <a:bodyPr/>
          <a:lstStyle/>
          <a:p>
            <a:pPr algn="ctr"/>
            <a:endParaRPr lang="en-US" dirty="0"/>
          </a:p>
        </p:txBody>
      </p:sp>
      <p:pic>
        <p:nvPicPr>
          <p:cNvPr id="3" name="Picture 2" descr="Text&#10;&#10;Description automatically generated">
            <a:extLst>
              <a:ext uri="{FF2B5EF4-FFF2-40B4-BE49-F238E27FC236}">
                <a16:creationId xmlns:a16="http://schemas.microsoft.com/office/drawing/2014/main" id="{A05D7183-6E32-8147-85E7-BF0E2BD10AE0}"/>
              </a:ext>
            </a:extLst>
          </p:cNvPr>
          <p:cNvPicPr>
            <a:picLocks noChangeAspect="1"/>
          </p:cNvPicPr>
          <p:nvPr/>
        </p:nvPicPr>
        <p:blipFill>
          <a:blip r:embed="rId2"/>
          <a:stretch>
            <a:fillRect/>
          </a:stretch>
        </p:blipFill>
        <p:spPr>
          <a:xfrm>
            <a:off x="3449255" y="1114426"/>
            <a:ext cx="7954747" cy="4218812"/>
          </a:xfrm>
          <a:prstGeom prst="rect">
            <a:avLst/>
          </a:prstGeom>
          <a:ln>
            <a:noFill/>
          </a:ln>
          <a:effectLst>
            <a:outerShdw blurRad="292100" dist="139700" dir="2700000" algn="tl" rotWithShape="0">
              <a:srgbClr val="333333">
                <a:alpha val="65000"/>
              </a:srgbClr>
            </a:outerShdw>
          </a:effectLst>
        </p:spPr>
      </p:pic>
      <p:sp>
        <p:nvSpPr>
          <p:cNvPr id="8" name="Rectangular Callout 7">
            <a:extLst>
              <a:ext uri="{FF2B5EF4-FFF2-40B4-BE49-F238E27FC236}">
                <a16:creationId xmlns:a16="http://schemas.microsoft.com/office/drawing/2014/main" id="{276E1D8B-CA77-174A-9781-3FE79F033E42}"/>
              </a:ext>
            </a:extLst>
          </p:cNvPr>
          <p:cNvSpPr/>
          <p:nvPr/>
        </p:nvSpPr>
        <p:spPr>
          <a:xfrm>
            <a:off x="304721" y="2002782"/>
            <a:ext cx="2728550" cy="1426218"/>
          </a:xfrm>
          <a:prstGeom prst="wedgeRectCallout">
            <a:avLst>
              <a:gd name="adj1" fmla="val 110557"/>
              <a:gd name="adj2" fmla="val -21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i="1" dirty="0" err="1">
                <a:solidFill>
                  <a:schemeClr val="tx1"/>
                </a:solidFill>
              </a:rPr>
              <a:t>npm</a:t>
            </a:r>
            <a:r>
              <a:rPr lang="de-CH" dirty="0">
                <a:solidFill>
                  <a:schemeClr val="tx1"/>
                </a:solidFill>
              </a:rPr>
              <a:t> </a:t>
            </a:r>
            <a:r>
              <a:rPr lang="de-CH" dirty="0" err="1">
                <a:solidFill>
                  <a:schemeClr val="tx1"/>
                </a:solidFill>
              </a:rPr>
              <a:t>modules</a:t>
            </a:r>
            <a:r>
              <a:rPr lang="de-CH" dirty="0">
                <a:solidFill>
                  <a:schemeClr val="tx1"/>
                </a:solidFill>
              </a:rPr>
              <a:t> </a:t>
            </a:r>
            <a:r>
              <a:rPr lang="de-CH" dirty="0" err="1">
                <a:solidFill>
                  <a:schemeClr val="tx1"/>
                </a:solidFill>
              </a:rPr>
              <a:t>provided</a:t>
            </a:r>
            <a:r>
              <a:rPr lang="de-CH" dirty="0">
                <a:solidFill>
                  <a:schemeClr val="tx1"/>
                </a:solidFill>
              </a:rPr>
              <a:t> </a:t>
            </a:r>
            <a:r>
              <a:rPr lang="de-CH" dirty="0" err="1">
                <a:solidFill>
                  <a:schemeClr val="tx1"/>
                </a:solidFill>
              </a:rPr>
              <a:t>by</a:t>
            </a:r>
            <a:r>
              <a:rPr lang="de-CH" dirty="0">
                <a:solidFill>
                  <a:schemeClr val="tx1"/>
                </a:solidFill>
              </a:rPr>
              <a:t> Adobe</a:t>
            </a:r>
          </a:p>
          <a:p>
            <a:pPr algn="ctr"/>
            <a:r>
              <a:rPr lang="de-CH" dirty="0">
                <a:solidFill>
                  <a:schemeClr val="tx1"/>
                </a:solidFill>
              </a:rPr>
              <a:t>These 3 </a:t>
            </a:r>
            <a:r>
              <a:rPr lang="de-CH" dirty="0" err="1">
                <a:solidFill>
                  <a:schemeClr val="tx1"/>
                </a:solidFill>
              </a:rPr>
              <a:t>modules</a:t>
            </a:r>
            <a:r>
              <a:rPr lang="de-CH" dirty="0">
                <a:solidFill>
                  <a:schemeClr val="tx1"/>
                </a:solidFill>
              </a:rPr>
              <a:t> </a:t>
            </a:r>
            <a:r>
              <a:rPr lang="de-CH" dirty="0" err="1">
                <a:solidFill>
                  <a:schemeClr val="tx1"/>
                </a:solidFill>
              </a:rPr>
              <a:t>make</a:t>
            </a:r>
            <a:r>
              <a:rPr lang="de-CH" dirty="0">
                <a:solidFill>
                  <a:schemeClr val="tx1"/>
                </a:solidFill>
              </a:rPr>
              <a:t> </a:t>
            </a:r>
            <a:r>
              <a:rPr lang="de-CH" dirty="0" err="1">
                <a:solidFill>
                  <a:schemeClr val="tx1"/>
                </a:solidFill>
              </a:rPr>
              <a:t>up</a:t>
            </a:r>
            <a:r>
              <a:rPr lang="de-CH" dirty="0">
                <a:solidFill>
                  <a:schemeClr val="tx1"/>
                </a:solidFill>
              </a:rPr>
              <a:t> </a:t>
            </a:r>
            <a:r>
              <a:rPr lang="de-CH" dirty="0" err="1">
                <a:solidFill>
                  <a:schemeClr val="tx1"/>
                </a:solidFill>
              </a:rPr>
              <a:t>the</a:t>
            </a:r>
            <a:r>
              <a:rPr lang="de-CH" dirty="0">
                <a:solidFill>
                  <a:schemeClr val="tx1"/>
                </a:solidFill>
              </a:rPr>
              <a:t> AEM SPA Editor JS SDK</a:t>
            </a:r>
            <a:endParaRPr lang="en-US" dirty="0">
              <a:solidFill>
                <a:schemeClr val="tx1"/>
              </a:solidFill>
            </a:endParaRPr>
          </a:p>
        </p:txBody>
      </p:sp>
    </p:spTree>
    <p:extLst>
      <p:ext uri="{BB962C8B-B14F-4D97-AF65-F5344CB8AC3E}">
        <p14:creationId xmlns:p14="http://schemas.microsoft.com/office/powerpoint/2010/main" val="8069459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1BD6DC7-0BA0-3C4E-90A7-0C86D05379D3}"/>
              </a:ext>
            </a:extLst>
          </p:cNvPr>
          <p:cNvSpPr>
            <a:spLocks noGrp="1"/>
          </p:cNvSpPr>
          <p:nvPr>
            <p:ph idx="1"/>
          </p:nvPr>
        </p:nvSpPr>
        <p:spPr>
          <a:xfrm>
            <a:off x="320040" y="1073672"/>
            <a:ext cx="11579384" cy="5181600"/>
          </a:xfrm>
        </p:spPr>
        <p:txBody>
          <a:bodyPr>
            <a:normAutofit lnSpcReduction="10000"/>
          </a:bodyPr>
          <a:lstStyle/>
          <a:p>
            <a:r>
              <a:rPr lang="en-US" dirty="0"/>
              <a:t>Collection of JS libraries</a:t>
            </a:r>
          </a:p>
          <a:p>
            <a:r>
              <a:rPr lang="en-US" dirty="0"/>
              <a:t>Framework for editing contents of a SPA deployed in </a:t>
            </a:r>
            <a:r>
              <a:rPr lang="en-US" sz="2400" dirty="0">
                <a:solidFill>
                  <a:schemeClr val="dk1"/>
                </a:solidFill>
              </a:rPr>
              <a:t>Experience Manager </a:t>
            </a:r>
          </a:p>
          <a:p>
            <a:r>
              <a:rPr lang="en-US" sz="2400" dirty="0">
                <a:solidFill>
                  <a:schemeClr val="dk1"/>
                </a:solidFill>
              </a:rPr>
              <a:t>Experience Manager</a:t>
            </a:r>
            <a:r>
              <a:rPr lang="en-US" dirty="0"/>
              <a:t> delivers content as JSON and SPA Editor JS SDK maps the JSON to React components</a:t>
            </a:r>
          </a:p>
          <a:p>
            <a:r>
              <a:rPr lang="en-US" dirty="0"/>
              <a:t>Available via three </a:t>
            </a:r>
            <a:r>
              <a:rPr lang="en-US" dirty="0" err="1"/>
              <a:t>npm</a:t>
            </a:r>
            <a:r>
              <a:rPr lang="en-US" dirty="0"/>
              <a:t> modules:</a:t>
            </a:r>
          </a:p>
          <a:p>
            <a:pPr lvl="1"/>
            <a:r>
              <a:rPr lang="en-US" dirty="0">
                <a:hlinkClick r:id="rId2"/>
              </a:rPr>
              <a:t>@adobe/cq-spa-component-mapping</a:t>
            </a:r>
            <a:r>
              <a:rPr lang="en-US" dirty="0"/>
              <a:t> - provides helpers to map AEM Components to SPA components. This module is not tied to a specific SPA framework.</a:t>
            </a:r>
          </a:p>
          <a:p>
            <a:pPr lvl="1"/>
            <a:r>
              <a:rPr lang="en-US" dirty="0">
                <a:hlinkClick r:id="rId3"/>
              </a:rPr>
              <a:t>@adobe/cq-spa-page-model-manager</a:t>
            </a:r>
            <a:r>
              <a:rPr lang="en-US" dirty="0"/>
              <a:t> - provides the API to manage the model representation of the </a:t>
            </a:r>
            <a:r>
              <a:rPr lang="en-US" sz="2400" dirty="0">
                <a:solidFill>
                  <a:schemeClr val="dk1"/>
                </a:solidFill>
              </a:rPr>
              <a:t>Experience Manager </a:t>
            </a:r>
            <a:r>
              <a:rPr lang="en-US" dirty="0"/>
              <a:t>Pages that are used to compose a SPA. This module is not tied to a specific SPA framework.</a:t>
            </a:r>
          </a:p>
          <a:p>
            <a:pPr lvl="1"/>
            <a:r>
              <a:rPr lang="en-US" dirty="0">
                <a:hlinkClick r:id="rId4"/>
              </a:rPr>
              <a:t>@adobe/cq-react-editable-components</a:t>
            </a:r>
            <a:r>
              <a:rPr lang="en-US" dirty="0"/>
              <a:t> - provides generic React helpers and components to support authoring. This module also wraps the </a:t>
            </a:r>
            <a:r>
              <a:rPr lang="en-US" dirty="0" err="1"/>
              <a:t>cq</a:t>
            </a:r>
            <a:r>
              <a:rPr lang="en-US" dirty="0"/>
              <a:t>-spa-page-model-manager and </a:t>
            </a:r>
            <a:r>
              <a:rPr lang="en-US" dirty="0" err="1"/>
              <a:t>cq</a:t>
            </a:r>
            <a:r>
              <a:rPr lang="en-US" dirty="0"/>
              <a:t>-spa-component-mapping to make these available to the React framework.</a:t>
            </a:r>
          </a:p>
          <a:p>
            <a:endParaRPr lang="en-US" dirty="0"/>
          </a:p>
        </p:txBody>
      </p:sp>
      <p:sp>
        <p:nvSpPr>
          <p:cNvPr id="4" name="Title 3">
            <a:extLst>
              <a:ext uri="{FF2B5EF4-FFF2-40B4-BE49-F238E27FC236}">
                <a16:creationId xmlns:a16="http://schemas.microsoft.com/office/drawing/2014/main" id="{5AAA8DF0-DFAB-FD42-97CE-AFDDFD762EA8}"/>
              </a:ext>
            </a:extLst>
          </p:cNvPr>
          <p:cNvSpPr>
            <a:spLocks noGrp="1"/>
          </p:cNvSpPr>
          <p:nvPr>
            <p:ph type="title"/>
          </p:nvPr>
        </p:nvSpPr>
        <p:spPr>
          <a:xfrm>
            <a:off x="320040" y="296432"/>
            <a:ext cx="11579385" cy="625475"/>
          </a:xfrm>
        </p:spPr>
        <p:txBody>
          <a:bodyPr/>
          <a:lstStyle/>
          <a:p>
            <a:r>
              <a:rPr lang="en-US" dirty="0"/>
              <a:t>AEM SPA Editor JS SDK</a:t>
            </a:r>
          </a:p>
        </p:txBody>
      </p:sp>
    </p:spTree>
    <p:extLst>
      <p:ext uri="{BB962C8B-B14F-4D97-AF65-F5344CB8AC3E}">
        <p14:creationId xmlns:p14="http://schemas.microsoft.com/office/powerpoint/2010/main" val="31417603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0CDD-CB31-334C-847B-AFC1D6E71E42}"/>
              </a:ext>
            </a:extLst>
          </p:cNvPr>
          <p:cNvSpPr>
            <a:spLocks noGrp="1"/>
          </p:cNvSpPr>
          <p:nvPr>
            <p:ph type="title"/>
          </p:nvPr>
        </p:nvSpPr>
        <p:spPr>
          <a:xfrm>
            <a:off x="320040" y="296432"/>
            <a:ext cx="11579385" cy="625475"/>
          </a:xfrm>
        </p:spPr>
        <p:txBody>
          <a:bodyPr/>
          <a:lstStyle/>
          <a:p>
            <a:r>
              <a:rPr lang="en-US" dirty="0"/>
              <a:t>Page Model Management (</a:t>
            </a:r>
            <a:r>
              <a:rPr lang="en-US" dirty="0" err="1"/>
              <a:t>cont</a:t>
            </a:r>
            <a:r>
              <a:rPr lang="en-US" dirty="0"/>
              <a:t>)</a:t>
            </a:r>
          </a:p>
        </p:txBody>
      </p:sp>
      <p:sp>
        <p:nvSpPr>
          <p:cNvPr id="3" name="Content Placeholder 2">
            <a:extLst>
              <a:ext uri="{FF2B5EF4-FFF2-40B4-BE49-F238E27FC236}">
                <a16:creationId xmlns:a16="http://schemas.microsoft.com/office/drawing/2014/main" id="{FA8619E2-EFF1-7646-85D9-01A1EC8CB69C}"/>
              </a:ext>
            </a:extLst>
          </p:cNvPr>
          <p:cNvSpPr>
            <a:spLocks noGrp="1"/>
          </p:cNvSpPr>
          <p:nvPr>
            <p:ph idx="1"/>
          </p:nvPr>
        </p:nvSpPr>
        <p:spPr>
          <a:xfrm>
            <a:off x="320040" y="1073672"/>
            <a:ext cx="5774373" cy="5181600"/>
          </a:xfrm>
        </p:spPr>
        <p:txBody>
          <a:bodyPr>
            <a:normAutofit/>
          </a:bodyPr>
          <a:lstStyle/>
          <a:p>
            <a:r>
              <a:rPr lang="en-US" dirty="0"/>
              <a:t>For each resource in the exported model the SPA  maps an actual component which will do the</a:t>
            </a:r>
            <a:br>
              <a:rPr lang="en-US" dirty="0"/>
            </a:br>
            <a:r>
              <a:rPr lang="en-US" dirty="0"/>
              <a:t>rendering</a:t>
            </a:r>
          </a:p>
          <a:p>
            <a:r>
              <a:rPr lang="en-US" dirty="0"/>
              <a:t>The model, represented as JSON, is then rendered using the component mappings within a container</a:t>
            </a:r>
            <a:br>
              <a:rPr lang="en-US" dirty="0"/>
            </a:br>
            <a:br>
              <a:rPr lang="en-US" dirty="0"/>
            </a:br>
            <a:endParaRPr lang="en-US" dirty="0"/>
          </a:p>
          <a:p>
            <a:endParaRPr lang="en-US" dirty="0"/>
          </a:p>
        </p:txBody>
      </p:sp>
      <p:sp>
        <p:nvSpPr>
          <p:cNvPr id="4" name="Slide Number Placeholder 3">
            <a:extLst>
              <a:ext uri="{FF2B5EF4-FFF2-40B4-BE49-F238E27FC236}">
                <a16:creationId xmlns:a16="http://schemas.microsoft.com/office/drawing/2014/main" id="{4C732A24-9D3B-5049-993B-FA1CBECFB145}"/>
              </a:ext>
            </a:extLst>
          </p:cNvPr>
          <p:cNvSpPr>
            <a:spLocks noGrp="1"/>
          </p:cNvSpPr>
          <p:nvPr>
            <p:ph type="sldNum" sz="quarter" idx="4294967295"/>
          </p:nvPr>
        </p:nvSpPr>
        <p:spPr>
          <a:xfrm>
            <a:off x="0" y="0"/>
            <a:ext cx="0" cy="0"/>
          </a:xfrm>
        </p:spPr>
        <p:txBody>
          <a:bodyPr/>
          <a:lstStyle/>
          <a:p>
            <a:pPr algn="ctr"/>
            <a:fld id="{90156F56-D5AE-4C6F-B826-C69D1BC521BB}" type="slidenum">
              <a:rPr lang="en-US" smtClean="0"/>
              <a:pPr algn="ctr"/>
              <a:t>82</a:t>
            </a:fld>
            <a:endParaRPr lang="en-US" dirty="0"/>
          </a:p>
        </p:txBody>
      </p:sp>
      <p:pic>
        <p:nvPicPr>
          <p:cNvPr id="6" name="Picture 5">
            <a:extLst>
              <a:ext uri="{FF2B5EF4-FFF2-40B4-BE49-F238E27FC236}">
                <a16:creationId xmlns:a16="http://schemas.microsoft.com/office/drawing/2014/main" id="{06842DF6-9BF3-924D-9151-57C3A3CEBFD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296890" y="2487812"/>
            <a:ext cx="5380673" cy="33361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532594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04C2B-99EC-0046-835C-CF7796B1F921}"/>
              </a:ext>
            </a:extLst>
          </p:cNvPr>
          <p:cNvSpPr>
            <a:spLocks noGrp="1"/>
          </p:cNvSpPr>
          <p:nvPr>
            <p:ph type="title"/>
          </p:nvPr>
        </p:nvSpPr>
        <p:spPr>
          <a:xfrm>
            <a:off x="320040" y="296432"/>
            <a:ext cx="11579385" cy="625475"/>
          </a:xfrm>
        </p:spPr>
        <p:txBody>
          <a:bodyPr/>
          <a:lstStyle/>
          <a:p>
            <a:r>
              <a:rPr lang="en-US" dirty="0"/>
              <a:t>Communication Data Type</a:t>
            </a:r>
          </a:p>
        </p:txBody>
      </p:sp>
      <p:sp>
        <p:nvSpPr>
          <p:cNvPr id="3" name="Content Placeholder 2">
            <a:extLst>
              <a:ext uri="{FF2B5EF4-FFF2-40B4-BE49-F238E27FC236}">
                <a16:creationId xmlns:a16="http://schemas.microsoft.com/office/drawing/2014/main" id="{18C6976F-9E44-7342-95E4-05C720DFC89A}"/>
              </a:ext>
            </a:extLst>
          </p:cNvPr>
          <p:cNvSpPr>
            <a:spLocks noGrp="1"/>
          </p:cNvSpPr>
          <p:nvPr>
            <p:ph idx="11"/>
          </p:nvPr>
        </p:nvSpPr>
        <p:spPr>
          <a:xfrm>
            <a:off x="6321585" y="1073672"/>
            <a:ext cx="5577840" cy="5181600"/>
          </a:xfrm>
        </p:spPr>
        <p:txBody>
          <a:bodyPr>
            <a:normAutofit/>
          </a:bodyPr>
          <a:lstStyle/>
          <a:p>
            <a:pPr lvl="1"/>
            <a:r>
              <a:rPr lang="en-US" dirty="0"/>
              <a:t> </a:t>
            </a:r>
            <a:r>
              <a:rPr lang="en-US" dirty="0" err="1"/>
              <a:t>cq.authoring.pagemodel.messaging</a:t>
            </a:r>
            <a:r>
              <a:rPr lang="en-US" dirty="0"/>
              <a:t> client library sends a message to the Page Editor to establish the JSON communication data type</a:t>
            </a:r>
          </a:p>
          <a:p>
            <a:pPr lvl="1"/>
            <a:r>
              <a:rPr lang="en-US" dirty="0"/>
              <a:t>When the communication data type is set to JSON, GET requests will communicate with the Sling Model end-points of a component. </a:t>
            </a:r>
          </a:p>
        </p:txBody>
      </p:sp>
      <p:pic>
        <p:nvPicPr>
          <p:cNvPr id="6" name="Picture 5">
            <a:extLst>
              <a:ext uri="{FF2B5EF4-FFF2-40B4-BE49-F238E27FC236}">
                <a16:creationId xmlns:a16="http://schemas.microsoft.com/office/drawing/2014/main" id="{18383734-CCD2-3C48-8DFA-24683C82FA4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4721" y="1610591"/>
            <a:ext cx="5868810" cy="2303756"/>
          </a:xfrm>
          <a:prstGeom prst="rect">
            <a:avLst/>
          </a:prstGeom>
          <a:ln>
            <a:noFill/>
          </a:ln>
          <a:effectLst>
            <a:outerShdw blurRad="292100" dist="139700" dir="2700000" algn="tl" rotWithShape="0">
              <a:srgbClr val="333333">
                <a:alpha val="65000"/>
              </a:srgbClr>
            </a:outerShdw>
          </a:effectLst>
        </p:spPr>
      </p:pic>
      <p:sp>
        <p:nvSpPr>
          <p:cNvPr id="7" name="Content Placeholder 2">
            <a:extLst>
              <a:ext uri="{FF2B5EF4-FFF2-40B4-BE49-F238E27FC236}">
                <a16:creationId xmlns:a16="http://schemas.microsoft.com/office/drawing/2014/main" id="{2501A67F-67CB-AF4C-BD25-D88DCA4B30DD}"/>
              </a:ext>
            </a:extLst>
          </p:cNvPr>
          <p:cNvSpPr txBox="1">
            <a:spLocks/>
          </p:cNvSpPr>
          <p:nvPr/>
        </p:nvSpPr>
        <p:spPr>
          <a:xfrm>
            <a:off x="304721" y="4591219"/>
            <a:ext cx="11579384" cy="1580981"/>
          </a:xfrm>
          <a:prstGeom prst="rect">
            <a:avLst/>
          </a:prstGeom>
        </p:spPr>
        <p:txBody>
          <a:bodyPr vert="horz" lIns="108829" tIns="54414" rIns="108829" bIns="54414" rtlCol="0">
            <a:normAutofit/>
          </a:bodyPr>
          <a:lstStyle>
            <a:lvl1pPr marL="274638" indent="-265113" algn="l" defTabSz="1088291" rtl="0" eaLnBrk="1" latinLnBrk="0" hangingPunct="1">
              <a:spcBef>
                <a:spcPts val="714"/>
              </a:spcBef>
              <a:buClr>
                <a:schemeClr val="bg1">
                  <a:lumMod val="50000"/>
                </a:schemeClr>
              </a:buClr>
              <a:buSzPct val="70000"/>
              <a:buFont typeface="Wingdings" pitchFamily="2" charset="2"/>
              <a:buChar char="§"/>
              <a:defRPr sz="2400" kern="1200">
                <a:solidFill>
                  <a:schemeClr val="tx1"/>
                </a:solidFill>
                <a:latin typeface="Adobe Clean Light" pitchFamily="34" charset="0"/>
                <a:ea typeface="+mn-ea"/>
                <a:cs typeface="+mn-cs"/>
              </a:defRPr>
            </a:lvl1pPr>
            <a:lvl2pPr marL="551703" indent="-275852" algn="l" defTabSz="1088291" rtl="0" eaLnBrk="1" latinLnBrk="0" hangingPunct="1">
              <a:spcBef>
                <a:spcPts val="714"/>
              </a:spcBef>
              <a:buClr>
                <a:schemeClr val="bg1">
                  <a:lumMod val="50000"/>
                </a:schemeClr>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bg1">
                  <a:lumMod val="50000"/>
                </a:schemeClr>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bg1">
                  <a:lumMod val="50000"/>
                </a:schemeClr>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bg1">
                  <a:lumMod val="50000"/>
                </a:schemeClr>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lvl="1">
              <a:spcAft>
                <a:spcPts val="700"/>
              </a:spcAft>
              <a:buClrTx/>
              <a:buSzPct val="100000"/>
              <a:buFont typeface="Arial" panose="020B0604020202020204" pitchFamily="34" charset="0"/>
              <a:buChar char="•"/>
            </a:pPr>
            <a:r>
              <a:rPr lang="en-US" sz="2200" dirty="0">
                <a:latin typeface="Adobe Clean SemiLight" panose="020B0403020404020204" pitchFamily="34" charset="0"/>
              </a:rPr>
              <a:t>After an update occurs in the page editor, a JSON representation of the updated component is sent to the Page Model library</a:t>
            </a:r>
          </a:p>
          <a:p>
            <a:pPr lvl="1">
              <a:spcAft>
                <a:spcPts val="700"/>
              </a:spcAft>
              <a:buClrTx/>
              <a:buSzPct val="100000"/>
              <a:buFont typeface="Arial" panose="020B0604020202020204" pitchFamily="34" charset="0"/>
              <a:buChar char="•"/>
            </a:pPr>
            <a:r>
              <a:rPr lang="en-US" sz="2200" dirty="0">
                <a:latin typeface="Adobe Clean SemiLight" panose="020B0403020404020204" pitchFamily="34" charset="0"/>
              </a:rPr>
              <a:t>Page Model library then informs the SPA of updates</a:t>
            </a:r>
            <a:r>
              <a:rPr lang="en-US" dirty="0"/>
              <a:t>.</a:t>
            </a:r>
          </a:p>
        </p:txBody>
      </p:sp>
    </p:spTree>
    <p:extLst>
      <p:ext uri="{BB962C8B-B14F-4D97-AF65-F5344CB8AC3E}">
        <p14:creationId xmlns:p14="http://schemas.microsoft.com/office/powerpoint/2010/main" val="19557925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1A426-9AA3-A74C-AFA5-1510932AEECD}"/>
              </a:ext>
            </a:extLst>
          </p:cNvPr>
          <p:cNvSpPr>
            <a:spLocks noGrp="1"/>
          </p:cNvSpPr>
          <p:nvPr>
            <p:ph type="title"/>
          </p:nvPr>
        </p:nvSpPr>
        <p:spPr>
          <a:xfrm>
            <a:off x="320040" y="296432"/>
            <a:ext cx="11579385" cy="625475"/>
          </a:xfrm>
        </p:spPr>
        <p:txBody>
          <a:bodyPr/>
          <a:lstStyle/>
          <a:p>
            <a:r>
              <a:rPr lang="en-US" dirty="0"/>
              <a:t>Flow of Interaction Between SPA and Experience Manager </a:t>
            </a:r>
          </a:p>
        </p:txBody>
      </p:sp>
      <p:sp>
        <p:nvSpPr>
          <p:cNvPr id="3" name="Content Placeholder 2">
            <a:extLst>
              <a:ext uri="{FF2B5EF4-FFF2-40B4-BE49-F238E27FC236}">
                <a16:creationId xmlns:a16="http://schemas.microsoft.com/office/drawing/2014/main" id="{1EA77A70-5E62-F54E-918B-9A4A3846631A}"/>
              </a:ext>
            </a:extLst>
          </p:cNvPr>
          <p:cNvSpPr>
            <a:spLocks noGrp="1"/>
          </p:cNvSpPr>
          <p:nvPr>
            <p:ph idx="4294967295"/>
          </p:nvPr>
        </p:nvSpPr>
        <p:spPr>
          <a:xfrm>
            <a:off x="762000" y="5186363"/>
            <a:ext cx="11426825" cy="1206500"/>
          </a:xfrm>
        </p:spPr>
        <p:txBody>
          <a:bodyPr>
            <a:normAutofit/>
          </a:bodyPr>
          <a:lstStyle/>
          <a:p>
            <a:r>
              <a:rPr lang="en-US" sz="2400" dirty="0"/>
              <a:t>Editor does not alter or access the DOM structure of the page being authored, rather it provides latest page model</a:t>
            </a:r>
            <a:r>
              <a:rPr lang="en-US" sz="1800" dirty="0"/>
              <a:t>.</a:t>
            </a:r>
          </a:p>
        </p:txBody>
      </p:sp>
      <p:sp>
        <p:nvSpPr>
          <p:cNvPr id="4" name="Slide Number Placeholder 3">
            <a:extLst>
              <a:ext uri="{FF2B5EF4-FFF2-40B4-BE49-F238E27FC236}">
                <a16:creationId xmlns:a16="http://schemas.microsoft.com/office/drawing/2014/main" id="{63D34A74-8D82-FF43-98F1-CCA54C039E64}"/>
              </a:ext>
            </a:extLst>
          </p:cNvPr>
          <p:cNvSpPr>
            <a:spLocks noGrp="1"/>
          </p:cNvSpPr>
          <p:nvPr>
            <p:ph type="sldNum" sz="quarter" idx="4294967295"/>
          </p:nvPr>
        </p:nvSpPr>
        <p:spPr>
          <a:xfrm>
            <a:off x="0" y="0"/>
            <a:ext cx="0" cy="0"/>
          </a:xfrm>
        </p:spPr>
        <p:txBody>
          <a:bodyPr/>
          <a:lstStyle/>
          <a:p>
            <a:pPr algn="ctr"/>
            <a:endParaRPr lang="en-US" dirty="0"/>
          </a:p>
        </p:txBody>
      </p:sp>
      <p:pic>
        <p:nvPicPr>
          <p:cNvPr id="6" name="Picture 5">
            <a:extLst>
              <a:ext uri="{FF2B5EF4-FFF2-40B4-BE49-F238E27FC236}">
                <a16:creationId xmlns:a16="http://schemas.microsoft.com/office/drawing/2014/main" id="{873A98B0-A80D-C740-8095-D87F60B62A3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420933" y="1349374"/>
            <a:ext cx="6478967" cy="3396359"/>
          </a:xfrm>
          <a:prstGeom prst="rect">
            <a:avLst/>
          </a:prstGeom>
          <a:ln>
            <a:noFill/>
          </a:ln>
          <a:effectLst>
            <a:outerShdw blurRad="292100" dist="139700" dir="2700000" algn="tl" rotWithShape="0">
              <a:srgbClr val="333333">
                <a:alpha val="65000"/>
              </a:srgbClr>
            </a:outerShdw>
          </a:effectLst>
        </p:spPr>
      </p:pic>
      <p:sp>
        <p:nvSpPr>
          <p:cNvPr id="7" name="Content Placeholder 2">
            <a:extLst>
              <a:ext uri="{FF2B5EF4-FFF2-40B4-BE49-F238E27FC236}">
                <a16:creationId xmlns:a16="http://schemas.microsoft.com/office/drawing/2014/main" id="{9F8731CC-13B8-4A40-A988-ECBDC10BF0C1}"/>
              </a:ext>
            </a:extLst>
          </p:cNvPr>
          <p:cNvSpPr txBox="1">
            <a:spLocks/>
          </p:cNvSpPr>
          <p:nvPr/>
        </p:nvSpPr>
        <p:spPr>
          <a:xfrm>
            <a:off x="288925" y="1295400"/>
            <a:ext cx="4783138" cy="3890800"/>
          </a:xfrm>
          <a:prstGeom prst="rect">
            <a:avLst/>
          </a:prstGeom>
        </p:spPr>
        <p:txBody>
          <a:bodyPr vert="horz" lIns="108829" tIns="54414" rIns="108829" bIns="54414" rtlCol="0">
            <a:normAutofit/>
          </a:bodyPr>
          <a:lstStyle>
            <a:lvl1pPr marL="274638" indent="-265113" algn="l" defTabSz="1088291" rtl="0" eaLnBrk="1" latinLnBrk="0" hangingPunct="1">
              <a:spcBef>
                <a:spcPts val="714"/>
              </a:spcBef>
              <a:buClr>
                <a:schemeClr val="bg1">
                  <a:lumMod val="50000"/>
                </a:schemeClr>
              </a:buClr>
              <a:buSzPct val="70000"/>
              <a:buFont typeface="Wingdings" pitchFamily="2" charset="2"/>
              <a:buChar char="§"/>
              <a:defRPr sz="2400" kern="1200">
                <a:solidFill>
                  <a:schemeClr val="tx1"/>
                </a:solidFill>
                <a:latin typeface="Adobe Clean Light" pitchFamily="34" charset="0"/>
                <a:ea typeface="+mn-ea"/>
                <a:cs typeface="+mn-cs"/>
              </a:defRPr>
            </a:lvl1pPr>
            <a:lvl2pPr marL="551703" indent="-275852" algn="l" defTabSz="1088291" rtl="0" eaLnBrk="1" latinLnBrk="0" hangingPunct="1">
              <a:spcBef>
                <a:spcPts val="714"/>
              </a:spcBef>
              <a:buClr>
                <a:schemeClr val="bg1">
                  <a:lumMod val="50000"/>
                </a:schemeClr>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bg1">
                  <a:lumMod val="50000"/>
                </a:schemeClr>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bg1">
                  <a:lumMod val="50000"/>
                </a:schemeClr>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bg1">
                  <a:lumMod val="50000"/>
                </a:schemeClr>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lvl="1">
              <a:buClrTx/>
              <a:buSzPct val="100000"/>
              <a:buFont typeface="Arial" panose="020B0604020202020204" pitchFamily="34" charset="0"/>
              <a:buChar char="•"/>
            </a:pPr>
            <a:r>
              <a:rPr lang="en-US" sz="2200" dirty="0">
                <a:latin typeface="Adobe Clean SemiLight" panose="020B0403020404020204" pitchFamily="34" charset="0"/>
              </a:rPr>
              <a:t>SPA Editor is mediator</a:t>
            </a:r>
          </a:p>
          <a:p>
            <a:pPr lvl="1">
              <a:buClrTx/>
              <a:buSzPct val="100000"/>
              <a:buFont typeface="Arial" panose="020B0604020202020204" pitchFamily="34" charset="0"/>
              <a:buChar char="•"/>
            </a:pPr>
            <a:r>
              <a:rPr lang="en-US" sz="2200" dirty="0">
                <a:latin typeface="Adobe Clean SemiLight" panose="020B0403020404020204" pitchFamily="34" charset="0"/>
              </a:rPr>
              <a:t>Communication between Page Editor and SPA is JSON, not HTML</a:t>
            </a:r>
          </a:p>
          <a:p>
            <a:pPr lvl="1">
              <a:buClrTx/>
              <a:buSzPct val="100000"/>
              <a:buFont typeface="Arial" panose="020B0604020202020204" pitchFamily="34" charset="0"/>
              <a:buChar char="•"/>
            </a:pPr>
            <a:r>
              <a:rPr lang="en-US" sz="2200" dirty="0">
                <a:latin typeface="Adobe Clean SemiLight" panose="020B0403020404020204" pitchFamily="34" charset="0"/>
              </a:rPr>
              <a:t>Page Editor provides latest version of the page model to the SPA via iframe and messaging API</a:t>
            </a:r>
          </a:p>
          <a:p>
            <a:pPr lvl="1">
              <a:buClrTx/>
              <a:buSzPct val="100000"/>
              <a:buFont typeface="Arial" panose="020B0604020202020204" pitchFamily="34" charset="0"/>
              <a:buChar char="•"/>
            </a:pPr>
            <a:r>
              <a:rPr lang="en-US" sz="2200" dirty="0">
                <a:latin typeface="Adobe Clean SemiLight" panose="020B0403020404020204" pitchFamily="34" charset="0"/>
              </a:rPr>
              <a:t>Page Model Manager notifies editor that it is ready and passes page model as a JSON structure</a:t>
            </a:r>
          </a:p>
        </p:txBody>
      </p:sp>
    </p:spTree>
    <p:extLst>
      <p:ext uri="{BB962C8B-B14F-4D97-AF65-F5344CB8AC3E}">
        <p14:creationId xmlns:p14="http://schemas.microsoft.com/office/powerpoint/2010/main" val="35657663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306C90-1553-D342-9980-D1889032E2EE}"/>
              </a:ext>
            </a:extLst>
          </p:cNvPr>
          <p:cNvSpPr>
            <a:spLocks noGrp="1"/>
          </p:cNvSpPr>
          <p:nvPr>
            <p:ph type="title"/>
          </p:nvPr>
        </p:nvSpPr>
        <p:spPr>
          <a:xfrm>
            <a:off x="320040" y="296432"/>
            <a:ext cx="11579385" cy="625475"/>
          </a:xfrm>
        </p:spPr>
        <p:txBody>
          <a:bodyPr/>
          <a:lstStyle/>
          <a:p>
            <a:r>
              <a:rPr lang="en-US" dirty="0"/>
              <a:t>AEM Architecture and SPAs</a:t>
            </a:r>
          </a:p>
        </p:txBody>
      </p:sp>
      <p:sp>
        <p:nvSpPr>
          <p:cNvPr id="4" name="Slide Number Placeholder 3">
            <a:extLst>
              <a:ext uri="{FF2B5EF4-FFF2-40B4-BE49-F238E27FC236}">
                <a16:creationId xmlns:a16="http://schemas.microsoft.com/office/drawing/2014/main" id="{6E15D6D4-7A94-C04F-AD71-6C1911705E9C}"/>
              </a:ext>
            </a:extLst>
          </p:cNvPr>
          <p:cNvSpPr>
            <a:spLocks noGrp="1"/>
          </p:cNvSpPr>
          <p:nvPr>
            <p:ph type="sldNum" sz="quarter" idx="4294967295"/>
          </p:nvPr>
        </p:nvSpPr>
        <p:spPr>
          <a:xfrm>
            <a:off x="0" y="0"/>
            <a:ext cx="0" cy="0"/>
          </a:xfrm>
        </p:spPr>
        <p:txBody>
          <a:bodyPr/>
          <a:lstStyle/>
          <a:p>
            <a:pPr algn="ctr"/>
            <a:fld id="{90156F56-D5AE-4C6F-B826-C69D1BC521BB}" type="slidenum">
              <a:rPr lang="en-US" smtClean="0"/>
              <a:pPr algn="ctr"/>
              <a:t>85</a:t>
            </a:fld>
            <a:endParaRPr lang="en-US" dirty="0"/>
          </a:p>
        </p:txBody>
      </p:sp>
      <p:pic>
        <p:nvPicPr>
          <p:cNvPr id="7" name="Picture 6">
            <a:extLst>
              <a:ext uri="{FF2B5EF4-FFF2-40B4-BE49-F238E27FC236}">
                <a16:creationId xmlns:a16="http://schemas.microsoft.com/office/drawing/2014/main" id="{2ED23119-1774-AB4F-9959-DDB78B0F99C7}"/>
              </a:ext>
            </a:extLst>
          </p:cNvPr>
          <p:cNvPicPr>
            <a:picLocks noChangeAspect="1"/>
          </p:cNvPicPr>
          <p:nvPr/>
        </p:nvPicPr>
        <p:blipFill>
          <a:blip r:embed="rId3"/>
          <a:stretch>
            <a:fillRect/>
          </a:stretch>
        </p:blipFill>
        <p:spPr>
          <a:xfrm>
            <a:off x="1807254" y="1577266"/>
            <a:ext cx="8280400" cy="42037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834420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1B357BB-F266-B74F-A679-B3E28D680D10}"/>
              </a:ext>
            </a:extLst>
          </p:cNvPr>
          <p:cNvSpPr>
            <a:spLocks noGrp="1"/>
          </p:cNvSpPr>
          <p:nvPr>
            <p:ph idx="1"/>
          </p:nvPr>
        </p:nvSpPr>
        <p:spPr>
          <a:xfrm>
            <a:off x="320040" y="1073672"/>
            <a:ext cx="11579384" cy="5181600"/>
          </a:xfrm>
        </p:spPr>
        <p:txBody>
          <a:bodyPr vert="horz" lIns="108829" tIns="54414" rIns="108829" bIns="54414" rtlCol="0" anchor="t">
            <a:normAutofit/>
          </a:bodyPr>
          <a:lstStyle/>
          <a:p>
            <a:r>
              <a:rPr lang="en-US" b="1" i="1" dirty="0"/>
              <a:t>Index.js </a:t>
            </a:r>
            <a:r>
              <a:rPr lang="en-US" dirty="0"/>
              <a:t>is the React app entry point and initiates connection to app CSS and the DOM</a:t>
            </a:r>
          </a:p>
          <a:p>
            <a:pPr lvl="1"/>
            <a:r>
              <a:rPr lang="en-US" dirty="0"/>
              <a:t>Initializes connection to </a:t>
            </a:r>
            <a:r>
              <a:rPr lang="en-US" sz="2400" dirty="0">
                <a:solidFill>
                  <a:schemeClr val="dk1"/>
                </a:solidFill>
              </a:rPr>
              <a:t>Experience Manager</a:t>
            </a:r>
            <a:r>
              <a:rPr lang="en-US" dirty="0"/>
              <a:t> json data for the app</a:t>
            </a:r>
          </a:p>
          <a:p>
            <a:pPr lvl="1"/>
            <a:r>
              <a:rPr lang="en-US" dirty="0" err="1"/>
              <a:t>ModelManager</a:t>
            </a:r>
            <a:r>
              <a:rPr lang="en-US" dirty="0"/>
              <a:t> is provided by the </a:t>
            </a:r>
            <a:r>
              <a:rPr lang="en-US" sz="2400" dirty="0">
                <a:solidFill>
                  <a:schemeClr val="dk1"/>
                </a:solidFill>
              </a:rPr>
              <a:t>Experience Manager</a:t>
            </a:r>
            <a:r>
              <a:rPr lang="en-US" dirty="0"/>
              <a:t> SPA Editor JS SDK. It is responsible for calling and injecting the </a:t>
            </a:r>
            <a:r>
              <a:rPr lang="en-US" dirty="0" err="1"/>
              <a:t>pageModel</a:t>
            </a:r>
            <a:r>
              <a:rPr lang="en-US" dirty="0"/>
              <a:t> (the JSON content) into the application</a:t>
            </a:r>
          </a:p>
          <a:p>
            <a:endParaRPr lang="en-US" dirty="0"/>
          </a:p>
          <a:p>
            <a:r>
              <a:rPr lang="en-US" b="1" i="1" dirty="0"/>
              <a:t>App.js </a:t>
            </a:r>
            <a:r>
              <a:rPr lang="en-US" dirty="0"/>
              <a:t>handles the view generation and component inclusion:</a:t>
            </a:r>
          </a:p>
          <a:p>
            <a:pPr lvl="1"/>
            <a:r>
              <a:rPr lang="en-US" dirty="0"/>
              <a:t>Main app JavaScript component</a:t>
            </a:r>
          </a:p>
          <a:p>
            <a:pPr lvl="1"/>
            <a:r>
              <a:rPr lang="en-US" dirty="0"/>
              <a:t>Container for all other components</a:t>
            </a:r>
          </a:p>
          <a:p>
            <a:pPr lvl="1"/>
            <a:r>
              <a:rPr lang="en-US" dirty="0"/>
              <a:t>Extends </a:t>
            </a:r>
            <a:r>
              <a:rPr lang="en-US" dirty="0" err="1"/>
              <a:t>React’s</a:t>
            </a:r>
            <a:r>
              <a:rPr lang="en-US" dirty="0"/>
              <a:t> Page class to define a page component</a:t>
            </a:r>
          </a:p>
          <a:p>
            <a:endParaRPr lang="en-US" dirty="0"/>
          </a:p>
        </p:txBody>
      </p:sp>
      <p:sp>
        <p:nvSpPr>
          <p:cNvPr id="4" name="Title 3">
            <a:extLst>
              <a:ext uri="{FF2B5EF4-FFF2-40B4-BE49-F238E27FC236}">
                <a16:creationId xmlns:a16="http://schemas.microsoft.com/office/drawing/2014/main" id="{F51DC586-6905-6342-A274-201BE820CC66}"/>
              </a:ext>
            </a:extLst>
          </p:cNvPr>
          <p:cNvSpPr>
            <a:spLocks noGrp="1"/>
          </p:cNvSpPr>
          <p:nvPr>
            <p:ph type="title"/>
          </p:nvPr>
        </p:nvSpPr>
        <p:spPr>
          <a:xfrm>
            <a:off x="320040" y="296432"/>
            <a:ext cx="11579385" cy="625475"/>
          </a:xfrm>
        </p:spPr>
        <p:txBody>
          <a:bodyPr/>
          <a:lstStyle/>
          <a:p>
            <a:r>
              <a:rPr lang="en-US" dirty="0"/>
              <a:t>Heart of the React App</a:t>
            </a:r>
          </a:p>
        </p:txBody>
      </p:sp>
    </p:spTree>
    <p:extLst>
      <p:ext uri="{BB962C8B-B14F-4D97-AF65-F5344CB8AC3E}">
        <p14:creationId xmlns:p14="http://schemas.microsoft.com/office/powerpoint/2010/main" val="17915631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7FFAB-A9AF-694D-9F99-6B1617666C82}"/>
              </a:ext>
            </a:extLst>
          </p:cNvPr>
          <p:cNvSpPr>
            <a:spLocks noGrp="1"/>
          </p:cNvSpPr>
          <p:nvPr>
            <p:ph type="title"/>
          </p:nvPr>
        </p:nvSpPr>
        <p:spPr>
          <a:xfrm>
            <a:off x="320040" y="296432"/>
            <a:ext cx="11579385" cy="625475"/>
          </a:xfrm>
        </p:spPr>
        <p:txBody>
          <a:bodyPr/>
          <a:lstStyle/>
          <a:p>
            <a:r>
              <a:rPr lang="en-US" dirty="0"/>
              <a:t>Integrate Experience Manager SPA Editor JS SDK – </a:t>
            </a:r>
            <a:r>
              <a:rPr lang="en-US" i="1" dirty="0"/>
              <a:t>react-app/</a:t>
            </a:r>
            <a:r>
              <a:rPr lang="en-US" i="1" dirty="0" err="1"/>
              <a:t>src</a:t>
            </a:r>
            <a:r>
              <a:rPr lang="en-US" i="1" dirty="0"/>
              <a:t>/</a:t>
            </a:r>
            <a:r>
              <a:rPr lang="en-US" i="1" dirty="0" err="1"/>
              <a:t>index.js</a:t>
            </a:r>
            <a:endParaRPr lang="en-US" i="1" dirty="0"/>
          </a:p>
        </p:txBody>
      </p:sp>
      <p:sp>
        <p:nvSpPr>
          <p:cNvPr id="3" name="Slide Number Placeholder 2">
            <a:extLst>
              <a:ext uri="{FF2B5EF4-FFF2-40B4-BE49-F238E27FC236}">
                <a16:creationId xmlns:a16="http://schemas.microsoft.com/office/drawing/2014/main" id="{1D62D9EB-D853-614D-A297-684060C69D27}"/>
              </a:ext>
            </a:extLst>
          </p:cNvPr>
          <p:cNvSpPr>
            <a:spLocks noGrp="1"/>
          </p:cNvSpPr>
          <p:nvPr>
            <p:ph type="sldNum" sz="quarter" idx="4294967295"/>
          </p:nvPr>
        </p:nvSpPr>
        <p:spPr>
          <a:xfrm>
            <a:off x="0" y="0"/>
            <a:ext cx="0" cy="0"/>
          </a:xfrm>
        </p:spPr>
        <p:txBody>
          <a:bodyPr/>
          <a:lstStyle/>
          <a:p>
            <a:pPr algn="ctr"/>
            <a:fld id="{90156F56-D5AE-4C6F-B826-C69D1BC521BB}" type="slidenum">
              <a:rPr lang="en-US" smtClean="0"/>
              <a:pPr algn="ctr"/>
              <a:t>87</a:t>
            </a:fld>
            <a:endParaRPr lang="en-US" dirty="0"/>
          </a:p>
        </p:txBody>
      </p:sp>
      <p:pic>
        <p:nvPicPr>
          <p:cNvPr id="5" name="Picture 4">
            <a:extLst>
              <a:ext uri="{FF2B5EF4-FFF2-40B4-BE49-F238E27FC236}">
                <a16:creationId xmlns:a16="http://schemas.microsoft.com/office/drawing/2014/main" id="{D0C76A28-EA26-7348-9EA3-3E7DDBA2C15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73215" y="998445"/>
            <a:ext cx="6856330" cy="5361341"/>
          </a:xfrm>
          <a:prstGeom prst="rect">
            <a:avLst/>
          </a:prstGeom>
        </p:spPr>
      </p:pic>
      <p:sp>
        <p:nvSpPr>
          <p:cNvPr id="15" name="Rectangular Callout 14">
            <a:extLst>
              <a:ext uri="{FF2B5EF4-FFF2-40B4-BE49-F238E27FC236}">
                <a16:creationId xmlns:a16="http://schemas.microsoft.com/office/drawing/2014/main" id="{68CFB099-51A4-3A45-A02E-DB26A12E1898}"/>
              </a:ext>
            </a:extLst>
          </p:cNvPr>
          <p:cNvSpPr/>
          <p:nvPr/>
        </p:nvSpPr>
        <p:spPr>
          <a:xfrm>
            <a:off x="8526872" y="2760829"/>
            <a:ext cx="2617377" cy="552806"/>
          </a:xfrm>
          <a:prstGeom prst="wedgeRectCallout">
            <a:avLst>
              <a:gd name="adj1" fmla="val -103206"/>
              <a:gd name="adj2" fmla="val 3634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Initialize the App with AEM JSON Model</a:t>
            </a:r>
          </a:p>
        </p:txBody>
      </p:sp>
      <p:sp>
        <p:nvSpPr>
          <p:cNvPr id="14" name="Rectangular Callout 13">
            <a:extLst>
              <a:ext uri="{FF2B5EF4-FFF2-40B4-BE49-F238E27FC236}">
                <a16:creationId xmlns:a16="http://schemas.microsoft.com/office/drawing/2014/main" id="{D9C705D0-54A9-F248-AA1A-350B234D2673}"/>
              </a:ext>
            </a:extLst>
          </p:cNvPr>
          <p:cNvSpPr/>
          <p:nvPr/>
        </p:nvSpPr>
        <p:spPr>
          <a:xfrm>
            <a:off x="8526873" y="2760829"/>
            <a:ext cx="2617377" cy="552806"/>
          </a:xfrm>
          <a:prstGeom prst="wedgeRectCallout">
            <a:avLst>
              <a:gd name="adj1" fmla="val -87432"/>
              <a:gd name="adj2" fmla="val -1973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Initialize the App with AEM JSON Model</a:t>
            </a:r>
          </a:p>
        </p:txBody>
      </p:sp>
      <p:sp>
        <p:nvSpPr>
          <p:cNvPr id="13" name="Rectangular Callout 12">
            <a:extLst>
              <a:ext uri="{FF2B5EF4-FFF2-40B4-BE49-F238E27FC236}">
                <a16:creationId xmlns:a16="http://schemas.microsoft.com/office/drawing/2014/main" id="{4E6C87E3-4A4A-DA45-9B76-8140E5B3F0F2}"/>
              </a:ext>
            </a:extLst>
          </p:cNvPr>
          <p:cNvSpPr/>
          <p:nvPr/>
        </p:nvSpPr>
        <p:spPr>
          <a:xfrm>
            <a:off x="8526871" y="2760829"/>
            <a:ext cx="2617377" cy="552806"/>
          </a:xfrm>
          <a:prstGeom prst="wedgeRectCallout">
            <a:avLst>
              <a:gd name="adj1" fmla="val -143153"/>
              <a:gd name="adj2" fmla="val 1229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Initialize the App with AEM JSON Model</a:t>
            </a:r>
          </a:p>
        </p:txBody>
      </p:sp>
    </p:spTree>
    <p:extLst>
      <p:ext uri="{BB962C8B-B14F-4D97-AF65-F5344CB8AC3E}">
        <p14:creationId xmlns:p14="http://schemas.microsoft.com/office/powerpoint/2010/main" val="11559916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9F30F38C-9EC5-2B41-B646-888C3F96197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32012" y="1767177"/>
            <a:ext cx="6613526" cy="3635320"/>
          </a:xfrm>
          <a:prstGeom prst="rect">
            <a:avLst/>
          </a:prstGeom>
          <a:ln>
            <a:solidFill>
              <a:schemeClr val="tx1"/>
            </a:solidFill>
          </a:ln>
        </p:spPr>
      </p:pic>
      <p:sp>
        <p:nvSpPr>
          <p:cNvPr id="2" name="Title 1">
            <a:extLst>
              <a:ext uri="{FF2B5EF4-FFF2-40B4-BE49-F238E27FC236}">
                <a16:creationId xmlns:a16="http://schemas.microsoft.com/office/drawing/2014/main" id="{12349800-5AA0-9E4A-AAC1-F3FE912066E7}"/>
              </a:ext>
            </a:extLst>
          </p:cNvPr>
          <p:cNvSpPr>
            <a:spLocks noGrp="1"/>
          </p:cNvSpPr>
          <p:nvPr>
            <p:ph type="title"/>
          </p:nvPr>
        </p:nvSpPr>
        <p:spPr/>
        <p:txBody>
          <a:bodyPr/>
          <a:lstStyle/>
          <a:p>
            <a:r>
              <a:rPr lang="en-US" dirty="0"/>
              <a:t>Integrate Experience Manager SPA Editor JS SDK – </a:t>
            </a:r>
            <a:r>
              <a:rPr lang="en-US" b="1" i="1" dirty="0"/>
              <a:t>react-app/</a:t>
            </a:r>
            <a:r>
              <a:rPr lang="en-US" b="1" i="1" dirty="0" err="1"/>
              <a:t>src</a:t>
            </a:r>
            <a:r>
              <a:rPr lang="en-US" b="1" i="1" dirty="0"/>
              <a:t>/</a:t>
            </a:r>
            <a:r>
              <a:rPr lang="en-US" b="1" i="1" dirty="0" err="1"/>
              <a:t>App.js</a:t>
            </a:r>
            <a:endParaRPr lang="en-US" dirty="0"/>
          </a:p>
        </p:txBody>
      </p:sp>
      <p:sp>
        <p:nvSpPr>
          <p:cNvPr id="3" name="Slide Number Placeholder 2">
            <a:extLst>
              <a:ext uri="{FF2B5EF4-FFF2-40B4-BE49-F238E27FC236}">
                <a16:creationId xmlns:a16="http://schemas.microsoft.com/office/drawing/2014/main" id="{D1255A3E-B42A-0F4A-80FB-67FFFDE3AD00}"/>
              </a:ext>
            </a:extLst>
          </p:cNvPr>
          <p:cNvSpPr>
            <a:spLocks noGrp="1"/>
          </p:cNvSpPr>
          <p:nvPr>
            <p:ph type="sldNum" sz="quarter" idx="4294967295"/>
          </p:nvPr>
        </p:nvSpPr>
        <p:spPr>
          <a:xfrm>
            <a:off x="0" y="0"/>
            <a:ext cx="0" cy="0"/>
          </a:xfrm>
        </p:spPr>
        <p:txBody>
          <a:bodyPr/>
          <a:lstStyle/>
          <a:p>
            <a:pPr algn="ctr"/>
            <a:endParaRPr lang="en-US" dirty="0"/>
          </a:p>
        </p:txBody>
      </p:sp>
      <p:sp>
        <p:nvSpPr>
          <p:cNvPr id="16" name="Rectangular Callout 15">
            <a:extLst>
              <a:ext uri="{FF2B5EF4-FFF2-40B4-BE49-F238E27FC236}">
                <a16:creationId xmlns:a16="http://schemas.microsoft.com/office/drawing/2014/main" id="{3AAE8AE3-84DC-ED41-93B5-E8109CACCFF7}"/>
              </a:ext>
            </a:extLst>
          </p:cNvPr>
          <p:cNvSpPr/>
          <p:nvPr/>
        </p:nvSpPr>
        <p:spPr>
          <a:xfrm>
            <a:off x="7688264" y="1139234"/>
            <a:ext cx="4195841" cy="628010"/>
          </a:xfrm>
          <a:prstGeom prst="wedgeRectCallout">
            <a:avLst>
              <a:gd name="adj1" fmla="val -73723"/>
              <a:gd name="adj2" fmla="val 1145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700"/>
              </a:spcAft>
            </a:pPr>
            <a:r>
              <a:rPr lang="en-US" b="1" i="1" dirty="0" err="1">
                <a:solidFill>
                  <a:schemeClr val="tx1"/>
                </a:solidFill>
              </a:rPr>
              <a:t>App.js</a:t>
            </a:r>
            <a:r>
              <a:rPr lang="en-US" b="1" i="1" dirty="0">
                <a:solidFill>
                  <a:schemeClr val="tx1"/>
                </a:solidFill>
              </a:rPr>
              <a:t> </a:t>
            </a:r>
            <a:r>
              <a:rPr lang="en-US" dirty="0">
                <a:solidFill>
                  <a:schemeClr val="tx1"/>
                </a:solidFill>
              </a:rPr>
              <a:t>extends Page class from </a:t>
            </a:r>
            <a:r>
              <a:rPr lang="en-US" b="1" i="1" dirty="0">
                <a:solidFill>
                  <a:schemeClr val="tx1"/>
                </a:solidFill>
              </a:rPr>
              <a:t>@adobe/</a:t>
            </a:r>
            <a:r>
              <a:rPr lang="en-US" b="1" i="1" dirty="0" err="1">
                <a:solidFill>
                  <a:schemeClr val="tx1"/>
                </a:solidFill>
              </a:rPr>
              <a:t>cq</a:t>
            </a:r>
            <a:r>
              <a:rPr lang="en-US" b="1" i="1" dirty="0">
                <a:solidFill>
                  <a:schemeClr val="tx1"/>
                </a:solidFill>
              </a:rPr>
              <a:t>-react-editable-components</a:t>
            </a:r>
          </a:p>
        </p:txBody>
      </p:sp>
      <p:sp>
        <p:nvSpPr>
          <p:cNvPr id="18" name="Rectangular Callout 17">
            <a:extLst>
              <a:ext uri="{FF2B5EF4-FFF2-40B4-BE49-F238E27FC236}">
                <a16:creationId xmlns:a16="http://schemas.microsoft.com/office/drawing/2014/main" id="{1C0F33C8-B74C-B14B-8439-2BE0F7BA258A}"/>
              </a:ext>
            </a:extLst>
          </p:cNvPr>
          <p:cNvSpPr/>
          <p:nvPr/>
        </p:nvSpPr>
        <p:spPr>
          <a:xfrm>
            <a:off x="7719640" y="3584837"/>
            <a:ext cx="3186113" cy="1396792"/>
          </a:xfrm>
          <a:prstGeom prst="wedgeRectCallout">
            <a:avLst>
              <a:gd name="adj1" fmla="val -139643"/>
              <a:gd name="adj2" fmla="val -630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700"/>
              </a:spcAft>
            </a:pPr>
            <a:r>
              <a:rPr lang="en-US" b="1" i="1" dirty="0">
                <a:solidFill>
                  <a:schemeClr val="tx1"/>
                </a:solidFill>
              </a:rPr>
              <a:t>render() </a:t>
            </a:r>
            <a:r>
              <a:rPr lang="en-US" dirty="0">
                <a:solidFill>
                  <a:schemeClr val="tx1"/>
                </a:solidFill>
              </a:rPr>
              <a:t>function </a:t>
            </a:r>
            <a:r>
              <a:rPr lang="en-US" b="1" i="1" dirty="0" err="1">
                <a:solidFill>
                  <a:schemeClr val="tx1"/>
                </a:solidFill>
              </a:rPr>
              <a:t>this.childComponents</a:t>
            </a:r>
            <a:r>
              <a:rPr lang="en-US" b="1" i="1" dirty="0">
                <a:solidFill>
                  <a:schemeClr val="tx1"/>
                </a:solidFill>
              </a:rPr>
              <a:t> </a:t>
            </a:r>
            <a:r>
              <a:rPr lang="en-US" dirty="0">
                <a:solidFill>
                  <a:schemeClr val="tx1"/>
                </a:solidFill>
              </a:rPr>
              <a:t>and </a:t>
            </a:r>
            <a:r>
              <a:rPr lang="en-US" b="1" i="1" dirty="0" err="1">
                <a:solidFill>
                  <a:schemeClr val="tx1"/>
                </a:solidFill>
              </a:rPr>
              <a:t>this.childPages</a:t>
            </a:r>
            <a:r>
              <a:rPr lang="en-US" b="1" i="1" dirty="0">
                <a:solidFill>
                  <a:schemeClr val="tx1"/>
                </a:solidFill>
              </a:rPr>
              <a:t> </a:t>
            </a:r>
            <a:r>
              <a:rPr lang="en-US" dirty="0">
                <a:solidFill>
                  <a:schemeClr val="tx1"/>
                </a:solidFill>
              </a:rPr>
              <a:t>include React components driven by JSON model </a:t>
            </a:r>
          </a:p>
        </p:txBody>
      </p:sp>
    </p:spTree>
    <p:extLst>
      <p:ext uri="{BB962C8B-B14F-4D97-AF65-F5344CB8AC3E}">
        <p14:creationId xmlns:p14="http://schemas.microsoft.com/office/powerpoint/2010/main" val="34831652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52BBFA-7702-7149-B49C-0B87A8433AEB}"/>
              </a:ext>
            </a:extLst>
          </p:cNvPr>
          <p:cNvSpPr>
            <a:spLocks noGrp="1"/>
          </p:cNvSpPr>
          <p:nvPr>
            <p:ph idx="1"/>
          </p:nvPr>
        </p:nvSpPr>
        <p:spPr>
          <a:xfrm>
            <a:off x="320040" y="1073672"/>
            <a:ext cx="11579384" cy="5181600"/>
          </a:xfrm>
        </p:spPr>
        <p:txBody>
          <a:bodyPr/>
          <a:lstStyle/>
          <a:p>
            <a:r>
              <a:rPr lang="en-US" dirty="0"/>
              <a:t>Library provided as an NPM package </a:t>
            </a:r>
          </a:p>
          <a:p>
            <a:r>
              <a:rPr lang="en-US" dirty="0"/>
              <a:t>Stores front-end components</a:t>
            </a:r>
          </a:p>
          <a:p>
            <a:r>
              <a:rPr lang="en-US" dirty="0"/>
              <a:t>Provides a way for the SPA to map front-end components to AEM resource types: </a:t>
            </a:r>
          </a:p>
          <a:p>
            <a:pPr lvl="1"/>
            <a:r>
              <a:rPr lang="en-US" dirty="0"/>
              <a:t>Enables a dynamic resolution of components when parsing the JSON model of the application</a:t>
            </a:r>
          </a:p>
          <a:p>
            <a:pPr lvl="1"/>
            <a:r>
              <a:rPr lang="en-US" dirty="0"/>
              <a:t>Each item present in the model contains a :type field that exposes an </a:t>
            </a:r>
            <a:r>
              <a:rPr lang="en-US" sz="2400" dirty="0">
                <a:solidFill>
                  <a:schemeClr val="dk1"/>
                </a:solidFill>
              </a:rPr>
              <a:t>Experience Manager</a:t>
            </a:r>
            <a:r>
              <a:rPr lang="en-US" dirty="0"/>
              <a:t> resource type</a:t>
            </a:r>
          </a:p>
          <a:p>
            <a:r>
              <a:rPr lang="en-US" dirty="0"/>
              <a:t>Front-end component can render itself using the fragment of model it has received from the underlying libraries</a:t>
            </a:r>
          </a:p>
          <a:p>
            <a:endParaRPr lang="en-US" dirty="0"/>
          </a:p>
        </p:txBody>
      </p:sp>
      <p:sp>
        <p:nvSpPr>
          <p:cNvPr id="2" name="Title 1">
            <a:extLst>
              <a:ext uri="{FF2B5EF4-FFF2-40B4-BE49-F238E27FC236}">
                <a16:creationId xmlns:a16="http://schemas.microsoft.com/office/drawing/2014/main" id="{C53CF266-DD08-8449-8AE3-E0DB68C12F96}"/>
              </a:ext>
            </a:extLst>
          </p:cNvPr>
          <p:cNvSpPr>
            <a:spLocks noGrp="1"/>
          </p:cNvSpPr>
          <p:nvPr>
            <p:ph type="title"/>
          </p:nvPr>
        </p:nvSpPr>
        <p:spPr>
          <a:xfrm>
            <a:off x="320040" y="296432"/>
            <a:ext cx="11579385" cy="625475"/>
          </a:xfrm>
        </p:spPr>
        <p:txBody>
          <a:bodyPr/>
          <a:lstStyle/>
          <a:p>
            <a:r>
              <a:rPr lang="en-US" dirty="0"/>
              <a:t>ComponentMapping</a:t>
            </a:r>
          </a:p>
        </p:txBody>
      </p:sp>
      <p:sp>
        <p:nvSpPr>
          <p:cNvPr id="4" name="Slide Number Placeholder 3">
            <a:extLst>
              <a:ext uri="{FF2B5EF4-FFF2-40B4-BE49-F238E27FC236}">
                <a16:creationId xmlns:a16="http://schemas.microsoft.com/office/drawing/2014/main" id="{F68BDEDD-CEB1-3440-89D1-D5E336D6CF09}"/>
              </a:ext>
            </a:extLst>
          </p:cNvPr>
          <p:cNvSpPr>
            <a:spLocks noGrp="1"/>
          </p:cNvSpPr>
          <p:nvPr>
            <p:ph type="sldNum" sz="quarter" idx="4294967295"/>
          </p:nvPr>
        </p:nvSpPr>
        <p:spPr>
          <a:xfrm>
            <a:off x="0" y="0"/>
            <a:ext cx="0" cy="0"/>
          </a:xfrm>
        </p:spPr>
        <p:txBody>
          <a:bodyPr/>
          <a:lstStyle/>
          <a:p>
            <a:pPr algn="ctr"/>
            <a:fld id="{90156F56-D5AE-4C6F-B826-C69D1BC521BB}" type="slidenum">
              <a:rPr lang="en-US" smtClean="0"/>
              <a:pPr algn="ctr"/>
              <a:t>89</a:t>
            </a:fld>
            <a:endParaRPr lang="en-US" dirty="0"/>
          </a:p>
        </p:txBody>
      </p:sp>
    </p:spTree>
    <p:extLst>
      <p:ext uri="{BB962C8B-B14F-4D97-AF65-F5344CB8AC3E}">
        <p14:creationId xmlns:p14="http://schemas.microsoft.com/office/powerpoint/2010/main" val="3588161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5733A9-D023-432D-8549-006C04A7A4BB}"/>
              </a:ext>
            </a:extLst>
          </p:cNvPr>
          <p:cNvSpPr>
            <a:spLocks noGrp="1"/>
          </p:cNvSpPr>
          <p:nvPr>
            <p:ph type="title"/>
          </p:nvPr>
        </p:nvSpPr>
        <p:spPr>
          <a:xfrm>
            <a:off x="320040" y="296432"/>
            <a:ext cx="11579385" cy="625475"/>
          </a:xfrm>
        </p:spPr>
        <p:txBody>
          <a:bodyPr>
            <a:normAutofit/>
          </a:bodyPr>
          <a:lstStyle/>
          <a:p>
            <a:r>
              <a:rPr lang="en-US" dirty="0"/>
              <a:t>Experience Manager 6+ On Premises Runtime Environment</a:t>
            </a:r>
          </a:p>
        </p:txBody>
      </p:sp>
      <p:sp>
        <p:nvSpPr>
          <p:cNvPr id="2" name="Slide Number Placeholder 1">
            <a:extLst>
              <a:ext uri="{FF2B5EF4-FFF2-40B4-BE49-F238E27FC236}">
                <a16:creationId xmlns:a16="http://schemas.microsoft.com/office/drawing/2014/main" id="{E5A2B679-CCBE-4690-BE51-8E1A13C6FE9B}"/>
              </a:ext>
            </a:extLst>
          </p:cNvPr>
          <p:cNvSpPr>
            <a:spLocks noGrp="1"/>
          </p:cNvSpPr>
          <p:nvPr>
            <p:ph type="sldNum" sz="quarter" idx="4294967295"/>
          </p:nvPr>
        </p:nvSpPr>
        <p:spPr>
          <a:xfrm>
            <a:off x="0" y="6565900"/>
            <a:ext cx="1016000" cy="168275"/>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9</a:t>
            </a:fld>
            <a:endParaRPr lang="en-US" dirty="0"/>
          </a:p>
        </p:txBody>
      </p:sp>
      <p:sp>
        <p:nvSpPr>
          <p:cNvPr id="5" name="Rounded Rectangle 100">
            <a:extLst>
              <a:ext uri="{FF2B5EF4-FFF2-40B4-BE49-F238E27FC236}">
                <a16:creationId xmlns:a16="http://schemas.microsoft.com/office/drawing/2014/main" id="{696828E7-9340-4CE8-A94E-1A01F292CD6B}"/>
              </a:ext>
            </a:extLst>
          </p:cNvPr>
          <p:cNvSpPr/>
          <p:nvPr/>
        </p:nvSpPr>
        <p:spPr>
          <a:xfrm>
            <a:off x="819121" y="2113528"/>
            <a:ext cx="3209374" cy="2793405"/>
          </a:xfrm>
          <a:prstGeom prst="roundRect">
            <a:avLst>
              <a:gd name="adj" fmla="val 4141"/>
            </a:avLst>
          </a:prstGeom>
          <a:solidFill>
            <a:schemeClr val="tx1">
              <a:alpha val="21000"/>
            </a:schemeClr>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152808" tIns="91689" rIns="108666" bIns="54333" rtlCol="0" anchor="t" anchorCtr="0"/>
          <a:lstStyle/>
          <a:p>
            <a:pPr algn="l"/>
            <a:endParaRPr lang="en-US" sz="2999" dirty="0">
              <a:latin typeface="Adobe Clean Light"/>
              <a:cs typeface="Adobe Clean Light"/>
            </a:endParaRPr>
          </a:p>
        </p:txBody>
      </p:sp>
      <p:grpSp>
        <p:nvGrpSpPr>
          <p:cNvPr id="8" name="Group 7">
            <a:extLst>
              <a:ext uri="{FF2B5EF4-FFF2-40B4-BE49-F238E27FC236}">
                <a16:creationId xmlns:a16="http://schemas.microsoft.com/office/drawing/2014/main" id="{E5E91F8F-D9C7-411F-ADE5-A756692C8369}"/>
              </a:ext>
            </a:extLst>
          </p:cNvPr>
          <p:cNvGrpSpPr/>
          <p:nvPr/>
        </p:nvGrpSpPr>
        <p:grpSpPr>
          <a:xfrm>
            <a:off x="7771917" y="1806197"/>
            <a:ext cx="1703793" cy="1458505"/>
            <a:chOff x="7201531" y="1515499"/>
            <a:chExt cx="2521204" cy="1458885"/>
          </a:xfrm>
        </p:grpSpPr>
        <p:sp>
          <p:nvSpPr>
            <p:cNvPr id="9" name="AutoShape 18">
              <a:extLst>
                <a:ext uri="{FF2B5EF4-FFF2-40B4-BE49-F238E27FC236}">
                  <a16:creationId xmlns:a16="http://schemas.microsoft.com/office/drawing/2014/main" id="{E5E9C9C0-AE0E-4A7C-8CEE-050E0653AF04}"/>
                </a:ext>
              </a:extLst>
            </p:cNvPr>
            <p:cNvSpPr>
              <a:spLocks/>
            </p:cNvSpPr>
            <p:nvPr/>
          </p:nvSpPr>
          <p:spPr bwMode="auto">
            <a:xfrm>
              <a:off x="7201531" y="1515499"/>
              <a:ext cx="2521204" cy="1458885"/>
            </a:xfrm>
            <a:prstGeom prst="roundRect">
              <a:avLst>
                <a:gd name="adj" fmla="val 3792"/>
              </a:avLst>
            </a:prstGeom>
            <a:solidFill>
              <a:srgbClr val="005272"/>
            </a:solidFill>
            <a:ln>
              <a:noFill/>
            </a:ln>
            <a:effectLst>
              <a:outerShdw blurRad="63500" algn="ctr" rotWithShape="0">
                <a:schemeClr val="tx1">
                  <a:alpha val="75000"/>
                </a:schemeClr>
              </a:outerShdw>
            </a:effectLst>
          </p:spPr>
          <p:txBody>
            <a:bodyPr lIns="0" tIns="0" rIns="0" bIns="0" anchor="ctr"/>
            <a:lstStyle/>
            <a:p>
              <a:pPr defTabSz="1086800">
                <a:lnSpc>
                  <a:spcPct val="80000"/>
                </a:lnSpc>
              </a:pPr>
              <a:br>
                <a:rPr lang="en-US" sz="3199" dirty="0">
                  <a:solidFill>
                    <a:srgbClr val="F6FAFF"/>
                  </a:solidFill>
                  <a:latin typeface="Adobe Clean"/>
                  <a:ea typeface="ヒラギノ角ゴ ProN W6" charset="0"/>
                  <a:cs typeface="Adobe Clean"/>
                  <a:sym typeface="Adobe Clean Bold" charset="0"/>
                </a:rPr>
              </a:br>
              <a:endParaRPr lang="en-US" sz="3199" dirty="0">
                <a:solidFill>
                  <a:srgbClr val="F6FAFF"/>
                </a:solidFill>
                <a:latin typeface="Adobe Clean"/>
                <a:ea typeface="ヒラギノ角ゴ ProN W6" charset="0"/>
                <a:cs typeface="Adobe Clean"/>
                <a:sym typeface="Adobe Clean Bold" charset="0"/>
              </a:endParaRPr>
            </a:p>
          </p:txBody>
        </p:sp>
        <p:sp>
          <p:nvSpPr>
            <p:cNvPr id="10" name="TextBox 9">
              <a:extLst>
                <a:ext uri="{FF2B5EF4-FFF2-40B4-BE49-F238E27FC236}">
                  <a16:creationId xmlns:a16="http://schemas.microsoft.com/office/drawing/2014/main" id="{A4DC9D66-ED0E-4F26-8F31-8E3476F02A15}"/>
                </a:ext>
              </a:extLst>
            </p:cNvPr>
            <p:cNvSpPr txBox="1"/>
            <p:nvPr/>
          </p:nvSpPr>
          <p:spPr>
            <a:xfrm>
              <a:off x="7520861" y="1550729"/>
              <a:ext cx="1882545" cy="369332"/>
            </a:xfrm>
            <a:prstGeom prst="rect">
              <a:avLst/>
            </a:prstGeom>
            <a:noFill/>
          </p:spPr>
          <p:txBody>
            <a:bodyPr wrap="none" rtlCol="0">
              <a:spAutoFit/>
            </a:bodyPr>
            <a:lstStyle/>
            <a:p>
              <a:pPr algn="ctr"/>
              <a:r>
                <a:rPr lang="en-US" sz="1799" dirty="0">
                  <a:solidFill>
                    <a:srgbClr val="FFFFFF"/>
                  </a:solidFill>
                </a:rPr>
                <a:t>Web Server</a:t>
              </a:r>
            </a:p>
          </p:txBody>
        </p:sp>
        <p:grpSp>
          <p:nvGrpSpPr>
            <p:cNvPr id="11" name="Group 10">
              <a:extLst>
                <a:ext uri="{FF2B5EF4-FFF2-40B4-BE49-F238E27FC236}">
                  <a16:creationId xmlns:a16="http://schemas.microsoft.com/office/drawing/2014/main" id="{4ECDBAF5-559E-40CD-B7F6-0E0728473C7A}"/>
                </a:ext>
              </a:extLst>
            </p:cNvPr>
            <p:cNvGrpSpPr/>
            <p:nvPr/>
          </p:nvGrpSpPr>
          <p:grpSpPr>
            <a:xfrm>
              <a:off x="7305839" y="2533074"/>
              <a:ext cx="2354235" cy="387237"/>
              <a:chOff x="7933421" y="2884336"/>
              <a:chExt cx="2354235" cy="387237"/>
            </a:xfrm>
          </p:grpSpPr>
          <p:pic>
            <p:nvPicPr>
              <p:cNvPr id="15" name="Picture 14">
                <a:extLst>
                  <a:ext uri="{FF2B5EF4-FFF2-40B4-BE49-F238E27FC236}">
                    <a16:creationId xmlns:a16="http://schemas.microsoft.com/office/drawing/2014/main" id="{74932F79-39BE-4CE5-93C9-8C8522E7ABAF}"/>
                  </a:ext>
                </a:extLst>
              </p:cNvPr>
              <p:cNvPicPr>
                <a:picLocks noChangeAspect="1"/>
              </p:cNvPicPr>
              <p:nvPr/>
            </p:nvPicPr>
            <p:blipFill>
              <a:blip r:embed="rId2"/>
              <a:stretch>
                <a:fillRect/>
              </a:stretch>
            </p:blipFill>
            <p:spPr>
              <a:xfrm>
                <a:off x="7933421" y="2884337"/>
                <a:ext cx="568673" cy="387236"/>
              </a:xfrm>
              <a:prstGeom prst="rect">
                <a:avLst/>
              </a:prstGeom>
            </p:spPr>
          </p:pic>
          <p:sp>
            <p:nvSpPr>
              <p:cNvPr id="16" name="TextBox 15">
                <a:extLst>
                  <a:ext uri="{FF2B5EF4-FFF2-40B4-BE49-F238E27FC236}">
                    <a16:creationId xmlns:a16="http://schemas.microsoft.com/office/drawing/2014/main" id="{A491E885-25AC-48EA-B564-9FFBD8EDCBB9}"/>
                  </a:ext>
                </a:extLst>
              </p:cNvPr>
              <p:cNvSpPr txBox="1"/>
              <p:nvPr/>
            </p:nvSpPr>
            <p:spPr>
              <a:xfrm>
                <a:off x="8518086" y="2884336"/>
                <a:ext cx="1769570" cy="369332"/>
              </a:xfrm>
              <a:prstGeom prst="rect">
                <a:avLst/>
              </a:prstGeom>
              <a:noFill/>
            </p:spPr>
            <p:txBody>
              <a:bodyPr wrap="none" rtlCol="0">
                <a:spAutoFit/>
              </a:bodyPr>
              <a:lstStyle/>
              <a:p>
                <a:r>
                  <a:rPr lang="en-US" sz="1799" dirty="0">
                    <a:solidFill>
                      <a:srgbClr val="FFFFFF"/>
                    </a:solidFill>
                  </a:rPr>
                  <a:t>Disk Cache</a:t>
                </a:r>
              </a:p>
            </p:txBody>
          </p:sp>
        </p:grpSp>
        <p:sp>
          <p:nvSpPr>
            <p:cNvPr id="12" name="Line 20">
              <a:extLst>
                <a:ext uri="{FF2B5EF4-FFF2-40B4-BE49-F238E27FC236}">
                  <a16:creationId xmlns:a16="http://schemas.microsoft.com/office/drawing/2014/main" id="{4F0A4E5F-6585-4829-8C58-984FB95CCC0E}"/>
                </a:ext>
              </a:extLst>
            </p:cNvPr>
            <p:cNvSpPr>
              <a:spLocks noChangeShapeType="1"/>
            </p:cNvSpPr>
            <p:nvPr/>
          </p:nvSpPr>
          <p:spPr bwMode="auto">
            <a:xfrm rot="10800000" flipH="1" flipV="1">
              <a:off x="7356312" y="1886359"/>
              <a:ext cx="2239101" cy="9608"/>
            </a:xfrm>
            <a:prstGeom prst="line">
              <a:avLst/>
            </a:prstGeom>
            <a:noFill/>
            <a:ln w="12700" cap="flat">
              <a:solidFill>
                <a:srgbClr val="FFFFFF">
                  <a:alpha val="70000"/>
                </a:srgbClr>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defTabSz="1086800"/>
              <a:endParaRPr lang="en-US" sz="2199" dirty="0">
                <a:latin typeface="Adobe Clean"/>
                <a:cs typeface="Adobe Clean"/>
              </a:endParaRPr>
            </a:p>
          </p:txBody>
        </p:sp>
        <p:sp>
          <p:nvSpPr>
            <p:cNvPr id="13" name="AutoShape 26">
              <a:extLst>
                <a:ext uri="{FF2B5EF4-FFF2-40B4-BE49-F238E27FC236}">
                  <a16:creationId xmlns:a16="http://schemas.microsoft.com/office/drawing/2014/main" id="{7D7A74A8-CFB0-4B53-B55B-73CEBF0B6281}"/>
                </a:ext>
              </a:extLst>
            </p:cNvPr>
            <p:cNvSpPr>
              <a:spLocks/>
            </p:cNvSpPr>
            <p:nvPr/>
          </p:nvSpPr>
          <p:spPr bwMode="auto">
            <a:xfrm>
              <a:off x="7487253" y="1988567"/>
              <a:ext cx="1949759" cy="366128"/>
            </a:xfrm>
            <a:prstGeom prst="roundRect">
              <a:avLst>
                <a:gd name="adj" fmla="val 17944"/>
              </a:avLst>
            </a:prstGeom>
            <a:solidFill>
              <a:schemeClr val="accent5">
                <a:lumMod val="75000"/>
              </a:schemeClr>
            </a:solidFill>
            <a:ln>
              <a:noFill/>
            </a:ln>
            <a:effectLst>
              <a:outerShdw blurRad="63500" algn="ctr" rotWithShape="0">
                <a:schemeClr val="tx1">
                  <a:alpha val="75000"/>
                </a:schemeClr>
              </a:outerShdw>
            </a:effectLst>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91416" tIns="0" rIns="0" bIns="0" anchor="ctr"/>
            <a:lstStyle/>
            <a:p>
              <a:pPr algn="ctr" defTabSz="1086800">
                <a:lnSpc>
                  <a:spcPct val="80000"/>
                </a:lnSpc>
              </a:pPr>
              <a:r>
                <a:rPr lang="en-US" sz="1799" b="1" dirty="0">
                  <a:solidFill>
                    <a:srgbClr val="F6FAFF"/>
                  </a:solidFill>
                  <a:latin typeface="Adobe Clean Light"/>
                  <a:ea typeface="ＭＳ Ｐゴシック" charset="0"/>
                  <a:cs typeface="Adobe Clean Light"/>
                  <a:sym typeface="Adobe Clean Bold" charset="0"/>
                </a:rPr>
                <a:t>Dispatcher</a:t>
              </a:r>
            </a:p>
          </p:txBody>
        </p:sp>
        <p:sp>
          <p:nvSpPr>
            <p:cNvPr id="14" name="Line 20">
              <a:extLst>
                <a:ext uri="{FF2B5EF4-FFF2-40B4-BE49-F238E27FC236}">
                  <a16:creationId xmlns:a16="http://schemas.microsoft.com/office/drawing/2014/main" id="{32AFCD8E-2B42-40C4-8F7C-3699B99BA604}"/>
                </a:ext>
              </a:extLst>
            </p:cNvPr>
            <p:cNvSpPr>
              <a:spLocks noChangeShapeType="1"/>
            </p:cNvSpPr>
            <p:nvPr/>
          </p:nvSpPr>
          <p:spPr bwMode="auto">
            <a:xfrm rot="10800000" flipH="1" flipV="1">
              <a:off x="7356312" y="2466411"/>
              <a:ext cx="2239101" cy="12756"/>
            </a:xfrm>
            <a:prstGeom prst="line">
              <a:avLst/>
            </a:prstGeom>
            <a:noFill/>
            <a:ln w="12700" cap="flat">
              <a:solidFill>
                <a:srgbClr val="FFFFFF">
                  <a:alpha val="70000"/>
                </a:srgbClr>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defTabSz="1086800"/>
              <a:endParaRPr lang="en-US" sz="2199" dirty="0">
                <a:latin typeface="Adobe Clean"/>
                <a:cs typeface="Adobe Clean"/>
              </a:endParaRPr>
            </a:p>
          </p:txBody>
        </p:sp>
      </p:grpSp>
      <p:sp>
        <p:nvSpPr>
          <p:cNvPr id="17" name="Left Arrow 74">
            <a:extLst>
              <a:ext uri="{FF2B5EF4-FFF2-40B4-BE49-F238E27FC236}">
                <a16:creationId xmlns:a16="http://schemas.microsoft.com/office/drawing/2014/main" id="{0DD1D0D4-6C6B-4E38-953F-F4F9CA59D9D3}"/>
              </a:ext>
            </a:extLst>
          </p:cNvPr>
          <p:cNvSpPr/>
          <p:nvPr/>
        </p:nvSpPr>
        <p:spPr>
          <a:xfrm>
            <a:off x="6778188" y="1831166"/>
            <a:ext cx="993727" cy="753960"/>
          </a:xfrm>
          <a:prstGeom prst="leftArrow">
            <a:avLst/>
          </a:prstGeom>
          <a:solidFill>
            <a:srgbClr val="005272">
              <a:alpha val="47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Retrieve</a:t>
            </a:r>
          </a:p>
        </p:txBody>
      </p:sp>
      <p:sp>
        <p:nvSpPr>
          <p:cNvPr id="18" name="Right Arrow 75">
            <a:extLst>
              <a:ext uri="{FF2B5EF4-FFF2-40B4-BE49-F238E27FC236}">
                <a16:creationId xmlns:a16="http://schemas.microsoft.com/office/drawing/2014/main" id="{1E99546D-1C61-4133-AD10-BBBAA5784B8C}"/>
              </a:ext>
            </a:extLst>
          </p:cNvPr>
          <p:cNvSpPr/>
          <p:nvPr/>
        </p:nvSpPr>
        <p:spPr>
          <a:xfrm>
            <a:off x="6665984" y="2522274"/>
            <a:ext cx="993727" cy="753960"/>
          </a:xfrm>
          <a:prstGeom prst="rightArrow">
            <a:avLst/>
          </a:prstGeom>
          <a:solidFill>
            <a:srgbClr val="005272">
              <a:alpha val="47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Invalidate</a:t>
            </a:r>
          </a:p>
        </p:txBody>
      </p:sp>
      <p:grpSp>
        <p:nvGrpSpPr>
          <p:cNvPr id="19" name="Group 18">
            <a:extLst>
              <a:ext uri="{FF2B5EF4-FFF2-40B4-BE49-F238E27FC236}">
                <a16:creationId xmlns:a16="http://schemas.microsoft.com/office/drawing/2014/main" id="{FB969CF1-695C-4057-A026-F63C66188BAD}"/>
              </a:ext>
            </a:extLst>
          </p:cNvPr>
          <p:cNvGrpSpPr/>
          <p:nvPr/>
        </p:nvGrpSpPr>
        <p:grpSpPr>
          <a:xfrm>
            <a:off x="5277496" y="1850978"/>
            <a:ext cx="1388486" cy="1428486"/>
            <a:chOff x="1942936" y="1594108"/>
            <a:chExt cx="1434886" cy="1428858"/>
          </a:xfrm>
        </p:grpSpPr>
        <p:grpSp>
          <p:nvGrpSpPr>
            <p:cNvPr id="20" name="Group 23">
              <a:extLst>
                <a:ext uri="{FF2B5EF4-FFF2-40B4-BE49-F238E27FC236}">
                  <a16:creationId xmlns:a16="http://schemas.microsoft.com/office/drawing/2014/main" id="{3A85A61E-9D59-4ABA-9D33-ADF93AE3A486}"/>
                </a:ext>
              </a:extLst>
            </p:cNvPr>
            <p:cNvGrpSpPr>
              <a:grpSpLocks/>
            </p:cNvGrpSpPr>
            <p:nvPr/>
          </p:nvGrpSpPr>
          <p:grpSpPr bwMode="auto">
            <a:xfrm>
              <a:off x="1942936" y="1594108"/>
              <a:ext cx="1434886" cy="1428858"/>
              <a:chOff x="0" y="0"/>
              <a:chExt cx="1150" cy="1494"/>
            </a:xfrm>
          </p:grpSpPr>
          <p:sp>
            <p:nvSpPr>
              <p:cNvPr id="23" name="AutoShape 18">
                <a:extLst>
                  <a:ext uri="{FF2B5EF4-FFF2-40B4-BE49-F238E27FC236}">
                    <a16:creationId xmlns:a16="http://schemas.microsoft.com/office/drawing/2014/main" id="{6C1F4639-A17F-4795-AA73-34A998766AAA}"/>
                  </a:ext>
                </a:extLst>
              </p:cNvPr>
              <p:cNvSpPr>
                <a:spLocks/>
              </p:cNvSpPr>
              <p:nvPr/>
            </p:nvSpPr>
            <p:spPr bwMode="auto">
              <a:xfrm>
                <a:off x="0" y="0"/>
                <a:ext cx="1150" cy="1476"/>
              </a:xfrm>
              <a:prstGeom prst="roundRect">
                <a:avLst>
                  <a:gd name="adj" fmla="val 3792"/>
                </a:avLst>
              </a:prstGeom>
              <a:solidFill>
                <a:schemeClr val="accent5">
                  <a:lumMod val="75000"/>
                </a:schemeClr>
              </a:solidFill>
              <a:ln>
                <a:noFill/>
              </a:ln>
              <a:effectLst>
                <a:outerShdw blurRad="63500" algn="ctr" rotWithShape="0">
                  <a:schemeClr val="tx1">
                    <a:alpha val="75000"/>
                  </a:schemeClr>
                </a:outerShdw>
              </a:effectLst>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nchor="ctr"/>
              <a:lstStyle/>
              <a:p>
                <a:pPr defTabSz="1086800">
                  <a:lnSpc>
                    <a:spcPct val="80000"/>
                  </a:lnSpc>
                </a:pPr>
                <a:br>
                  <a:rPr lang="en-US" sz="3199" dirty="0">
                    <a:solidFill>
                      <a:srgbClr val="F6FAFF"/>
                    </a:solidFill>
                    <a:latin typeface="Adobe Clean"/>
                    <a:ea typeface="ヒラギノ角ゴ ProN W6" charset="0"/>
                    <a:cs typeface="Adobe Clean"/>
                    <a:sym typeface="Adobe Clean Bold" charset="0"/>
                  </a:rPr>
                </a:br>
                <a:endParaRPr lang="en-US" sz="3199" dirty="0">
                  <a:solidFill>
                    <a:srgbClr val="F6FAFF"/>
                  </a:solidFill>
                  <a:latin typeface="Adobe Clean"/>
                  <a:ea typeface="ヒラギノ角ゴ ProN W6" charset="0"/>
                  <a:cs typeface="Adobe Clean"/>
                  <a:sym typeface="Adobe Clean Bold" charset="0"/>
                </a:endParaRPr>
              </a:p>
            </p:txBody>
          </p:sp>
          <p:sp>
            <p:nvSpPr>
              <p:cNvPr id="24" name="Line 19">
                <a:extLst>
                  <a:ext uri="{FF2B5EF4-FFF2-40B4-BE49-F238E27FC236}">
                    <a16:creationId xmlns:a16="http://schemas.microsoft.com/office/drawing/2014/main" id="{25058F97-02DE-4C55-A0C7-17F0E0EC51D6}"/>
                  </a:ext>
                </a:extLst>
              </p:cNvPr>
              <p:cNvSpPr>
                <a:spLocks noChangeShapeType="1"/>
              </p:cNvSpPr>
              <p:nvPr/>
            </p:nvSpPr>
            <p:spPr bwMode="auto">
              <a:xfrm rot="10800000" flipH="1">
                <a:off x="161" y="1073"/>
                <a:ext cx="835" cy="0"/>
              </a:xfrm>
              <a:prstGeom prst="line">
                <a:avLst/>
              </a:prstGeom>
              <a:noFill/>
              <a:ln w="127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defTabSz="1086800"/>
                <a:endParaRPr lang="en-US" sz="2199" dirty="0">
                  <a:latin typeface="Adobe Clean"/>
                  <a:cs typeface="Adobe Clean"/>
                </a:endParaRPr>
              </a:p>
            </p:txBody>
          </p:sp>
          <p:sp>
            <p:nvSpPr>
              <p:cNvPr id="25" name="Rectangle 22">
                <a:extLst>
                  <a:ext uri="{FF2B5EF4-FFF2-40B4-BE49-F238E27FC236}">
                    <a16:creationId xmlns:a16="http://schemas.microsoft.com/office/drawing/2014/main" id="{3461A924-FBF6-423F-9927-C5887565D243}"/>
                  </a:ext>
                </a:extLst>
              </p:cNvPr>
              <p:cNvSpPr>
                <a:spLocks/>
              </p:cNvSpPr>
              <p:nvPr/>
            </p:nvSpPr>
            <p:spPr bwMode="auto">
              <a:xfrm>
                <a:off x="7" y="1193"/>
                <a:ext cx="1143" cy="3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ctr" defTabSz="1086800">
                  <a:lnSpc>
                    <a:spcPct val="80000"/>
                  </a:lnSpc>
                </a:pPr>
                <a:r>
                  <a:rPr lang="en-US" sz="1799" dirty="0">
                    <a:solidFill>
                      <a:srgbClr val="F6FAFF"/>
                    </a:solidFill>
                    <a:latin typeface="Adobe Clean"/>
                    <a:ea typeface="ＭＳ Ｐゴシック" charset="0"/>
                    <a:cs typeface="Adobe Clean"/>
                    <a:sym typeface="Adobe Clean Bold" charset="0"/>
                  </a:rPr>
                  <a:t>JCR</a:t>
                </a:r>
              </a:p>
            </p:txBody>
          </p:sp>
        </p:grpSp>
        <p:pic>
          <p:nvPicPr>
            <p:cNvPr id="21" name="Picture 20" descr="mc_experiencemanager_64.png">
              <a:extLst>
                <a:ext uri="{FF2B5EF4-FFF2-40B4-BE49-F238E27FC236}">
                  <a16:creationId xmlns:a16="http://schemas.microsoft.com/office/drawing/2014/main" id="{9991CC34-B285-4F2A-BF0E-A0A74E700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3715" y="1613730"/>
              <a:ext cx="635000" cy="635000"/>
            </a:xfrm>
            <a:prstGeom prst="rect">
              <a:avLst/>
            </a:prstGeom>
          </p:spPr>
        </p:pic>
        <p:sp>
          <p:nvSpPr>
            <p:cNvPr id="22" name="Rectangle 22">
              <a:extLst>
                <a:ext uri="{FF2B5EF4-FFF2-40B4-BE49-F238E27FC236}">
                  <a16:creationId xmlns:a16="http://schemas.microsoft.com/office/drawing/2014/main" id="{6B06578C-76A5-4135-8169-581F64031CAD}"/>
                </a:ext>
              </a:extLst>
            </p:cNvPr>
            <p:cNvSpPr>
              <a:spLocks/>
            </p:cNvSpPr>
            <p:nvPr/>
          </p:nvSpPr>
          <p:spPr bwMode="auto">
            <a:xfrm>
              <a:off x="1942936" y="2292360"/>
              <a:ext cx="1434886" cy="3043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ctr" defTabSz="1086800">
                <a:lnSpc>
                  <a:spcPct val="80000"/>
                </a:lnSpc>
              </a:pPr>
              <a:r>
                <a:rPr lang="en-US" sz="2399" dirty="0">
                  <a:solidFill>
                    <a:srgbClr val="F6FAFF"/>
                  </a:solidFill>
                  <a:latin typeface="Adobe Clean Light"/>
                  <a:ea typeface="ＭＳ Ｐゴシック" charset="0"/>
                  <a:cs typeface="Adobe Clean Light"/>
                  <a:sym typeface="Adobe Clean Bold" charset="0"/>
                </a:rPr>
                <a:t>Publish</a:t>
              </a:r>
            </a:p>
          </p:txBody>
        </p:sp>
      </p:grpSp>
      <p:cxnSp>
        <p:nvCxnSpPr>
          <p:cNvPr id="26" name="Straight Arrow Connector 25">
            <a:extLst>
              <a:ext uri="{FF2B5EF4-FFF2-40B4-BE49-F238E27FC236}">
                <a16:creationId xmlns:a16="http://schemas.microsoft.com/office/drawing/2014/main" id="{36153359-D8F1-4D1D-AD40-AB6CBEC41A7C}"/>
              </a:ext>
            </a:extLst>
          </p:cNvPr>
          <p:cNvCxnSpPr>
            <a:cxnSpLocks/>
          </p:cNvCxnSpPr>
          <p:nvPr/>
        </p:nvCxnSpPr>
        <p:spPr>
          <a:xfrm flipV="1">
            <a:off x="4117365" y="3135563"/>
            <a:ext cx="903329" cy="535267"/>
          </a:xfrm>
          <a:prstGeom prst="straightConnector1">
            <a:avLst/>
          </a:prstGeom>
          <a:ln w="31750">
            <a:tailEnd type="stealth"/>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74FADA67-D590-4FCC-BD4B-ACB1A0850C83}"/>
              </a:ext>
            </a:extLst>
          </p:cNvPr>
          <p:cNvCxnSpPr>
            <a:cxnSpLocks/>
          </p:cNvCxnSpPr>
          <p:nvPr/>
        </p:nvCxnSpPr>
        <p:spPr>
          <a:xfrm>
            <a:off x="4102723" y="3913909"/>
            <a:ext cx="974107" cy="1430408"/>
          </a:xfrm>
          <a:prstGeom prst="straightConnector1">
            <a:avLst/>
          </a:prstGeom>
          <a:ln w="31750">
            <a:tailEnd type="stealth"/>
          </a:ln>
        </p:spPr>
        <p:style>
          <a:lnRef idx="2">
            <a:schemeClr val="dk1"/>
          </a:lnRef>
          <a:fillRef idx="0">
            <a:schemeClr val="dk1"/>
          </a:fillRef>
          <a:effectRef idx="1">
            <a:schemeClr val="dk1"/>
          </a:effectRef>
          <a:fontRef idx="minor">
            <a:schemeClr val="tx1"/>
          </a:fontRef>
        </p:style>
      </p:cxnSp>
      <p:sp>
        <p:nvSpPr>
          <p:cNvPr id="28" name="Rounded Rectangle 136">
            <a:extLst>
              <a:ext uri="{FF2B5EF4-FFF2-40B4-BE49-F238E27FC236}">
                <a16:creationId xmlns:a16="http://schemas.microsoft.com/office/drawing/2014/main" id="{1553D9DF-A1F3-4599-92DF-32AFF965F82B}"/>
              </a:ext>
            </a:extLst>
          </p:cNvPr>
          <p:cNvSpPr/>
          <p:nvPr/>
        </p:nvSpPr>
        <p:spPr>
          <a:xfrm>
            <a:off x="5135335" y="4014324"/>
            <a:ext cx="4528707" cy="1759903"/>
          </a:xfrm>
          <a:prstGeom prst="roundRect">
            <a:avLst>
              <a:gd name="adj" fmla="val 4141"/>
            </a:avLst>
          </a:prstGeom>
          <a:solidFill>
            <a:schemeClr val="tx1">
              <a:alpha val="21000"/>
            </a:schemeClr>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152808" tIns="91689" rIns="108666" bIns="54333" rtlCol="0" anchor="t" anchorCtr="0"/>
          <a:lstStyle/>
          <a:p>
            <a:pPr algn="l"/>
            <a:endParaRPr lang="en-US" sz="2999" dirty="0">
              <a:latin typeface="Adobe Clean Light"/>
              <a:cs typeface="Adobe Clean Light"/>
            </a:endParaRPr>
          </a:p>
        </p:txBody>
      </p:sp>
      <p:grpSp>
        <p:nvGrpSpPr>
          <p:cNvPr id="29" name="Group 28">
            <a:extLst>
              <a:ext uri="{FF2B5EF4-FFF2-40B4-BE49-F238E27FC236}">
                <a16:creationId xmlns:a16="http://schemas.microsoft.com/office/drawing/2014/main" id="{F23F28A9-11C6-495A-BF1C-36D3A26ADCF1}"/>
              </a:ext>
            </a:extLst>
          </p:cNvPr>
          <p:cNvGrpSpPr/>
          <p:nvPr/>
        </p:nvGrpSpPr>
        <p:grpSpPr>
          <a:xfrm>
            <a:off x="7774351" y="4158850"/>
            <a:ext cx="1703793" cy="1458505"/>
            <a:chOff x="7201531" y="1515499"/>
            <a:chExt cx="2521204" cy="1458885"/>
          </a:xfrm>
        </p:grpSpPr>
        <p:sp>
          <p:nvSpPr>
            <p:cNvPr id="30" name="AutoShape 18">
              <a:extLst>
                <a:ext uri="{FF2B5EF4-FFF2-40B4-BE49-F238E27FC236}">
                  <a16:creationId xmlns:a16="http://schemas.microsoft.com/office/drawing/2014/main" id="{F5E6412A-6AAC-4001-A3E9-AB14D3C235CD}"/>
                </a:ext>
              </a:extLst>
            </p:cNvPr>
            <p:cNvSpPr>
              <a:spLocks/>
            </p:cNvSpPr>
            <p:nvPr/>
          </p:nvSpPr>
          <p:spPr bwMode="auto">
            <a:xfrm>
              <a:off x="7201531" y="1515499"/>
              <a:ext cx="2521204" cy="1458885"/>
            </a:xfrm>
            <a:prstGeom prst="roundRect">
              <a:avLst>
                <a:gd name="adj" fmla="val 3792"/>
              </a:avLst>
            </a:prstGeom>
            <a:solidFill>
              <a:srgbClr val="005272"/>
            </a:solidFill>
            <a:ln>
              <a:noFill/>
            </a:ln>
            <a:effectLst>
              <a:outerShdw blurRad="63500" algn="ctr" rotWithShape="0">
                <a:schemeClr val="tx1">
                  <a:alpha val="75000"/>
                </a:schemeClr>
              </a:outerShdw>
            </a:effectLst>
          </p:spPr>
          <p:txBody>
            <a:bodyPr lIns="0" tIns="0" rIns="0" bIns="0" anchor="ctr"/>
            <a:lstStyle/>
            <a:p>
              <a:pPr defTabSz="1086800">
                <a:lnSpc>
                  <a:spcPct val="80000"/>
                </a:lnSpc>
              </a:pPr>
              <a:br>
                <a:rPr lang="en-US" sz="3199" dirty="0">
                  <a:solidFill>
                    <a:srgbClr val="F6FAFF"/>
                  </a:solidFill>
                  <a:latin typeface="Adobe Clean"/>
                  <a:ea typeface="ヒラギノ角ゴ ProN W6" charset="0"/>
                  <a:cs typeface="Adobe Clean"/>
                  <a:sym typeface="Adobe Clean Bold" charset="0"/>
                </a:rPr>
              </a:br>
              <a:endParaRPr lang="en-US" sz="3199" dirty="0">
                <a:solidFill>
                  <a:srgbClr val="F6FAFF"/>
                </a:solidFill>
                <a:latin typeface="Adobe Clean"/>
                <a:ea typeface="ヒラギノ角ゴ ProN W6" charset="0"/>
                <a:cs typeface="Adobe Clean"/>
                <a:sym typeface="Adobe Clean Bold" charset="0"/>
              </a:endParaRPr>
            </a:p>
          </p:txBody>
        </p:sp>
        <p:sp>
          <p:nvSpPr>
            <p:cNvPr id="31" name="TextBox 30">
              <a:extLst>
                <a:ext uri="{FF2B5EF4-FFF2-40B4-BE49-F238E27FC236}">
                  <a16:creationId xmlns:a16="http://schemas.microsoft.com/office/drawing/2014/main" id="{61AA6129-9281-42BA-B1A8-6D43E48BC8AD}"/>
                </a:ext>
              </a:extLst>
            </p:cNvPr>
            <p:cNvSpPr txBox="1"/>
            <p:nvPr/>
          </p:nvSpPr>
          <p:spPr>
            <a:xfrm>
              <a:off x="7520861" y="1550729"/>
              <a:ext cx="1882545" cy="369332"/>
            </a:xfrm>
            <a:prstGeom prst="rect">
              <a:avLst/>
            </a:prstGeom>
            <a:noFill/>
          </p:spPr>
          <p:txBody>
            <a:bodyPr wrap="none" rtlCol="0">
              <a:spAutoFit/>
            </a:bodyPr>
            <a:lstStyle/>
            <a:p>
              <a:pPr algn="ctr"/>
              <a:r>
                <a:rPr lang="en-US" sz="1799" dirty="0">
                  <a:solidFill>
                    <a:srgbClr val="FFFFFF"/>
                  </a:solidFill>
                </a:rPr>
                <a:t>Web Server</a:t>
              </a:r>
            </a:p>
          </p:txBody>
        </p:sp>
        <p:grpSp>
          <p:nvGrpSpPr>
            <p:cNvPr id="32" name="Group 31">
              <a:extLst>
                <a:ext uri="{FF2B5EF4-FFF2-40B4-BE49-F238E27FC236}">
                  <a16:creationId xmlns:a16="http://schemas.microsoft.com/office/drawing/2014/main" id="{69E153B5-FDF7-47DB-BAB0-AD8A3C6B66F9}"/>
                </a:ext>
              </a:extLst>
            </p:cNvPr>
            <p:cNvGrpSpPr/>
            <p:nvPr/>
          </p:nvGrpSpPr>
          <p:grpSpPr>
            <a:xfrm>
              <a:off x="7305839" y="2533074"/>
              <a:ext cx="2354235" cy="387237"/>
              <a:chOff x="7933421" y="2884336"/>
              <a:chExt cx="2354235" cy="387237"/>
            </a:xfrm>
          </p:grpSpPr>
          <p:pic>
            <p:nvPicPr>
              <p:cNvPr id="36" name="Picture 35">
                <a:extLst>
                  <a:ext uri="{FF2B5EF4-FFF2-40B4-BE49-F238E27FC236}">
                    <a16:creationId xmlns:a16="http://schemas.microsoft.com/office/drawing/2014/main" id="{F7039362-9378-47F8-BF06-A0C4C7B37210}"/>
                  </a:ext>
                </a:extLst>
              </p:cNvPr>
              <p:cNvPicPr>
                <a:picLocks noChangeAspect="1"/>
              </p:cNvPicPr>
              <p:nvPr/>
            </p:nvPicPr>
            <p:blipFill>
              <a:blip r:embed="rId2"/>
              <a:stretch>
                <a:fillRect/>
              </a:stretch>
            </p:blipFill>
            <p:spPr>
              <a:xfrm>
                <a:off x="7933421" y="2884337"/>
                <a:ext cx="568673" cy="387236"/>
              </a:xfrm>
              <a:prstGeom prst="rect">
                <a:avLst/>
              </a:prstGeom>
            </p:spPr>
          </p:pic>
          <p:sp>
            <p:nvSpPr>
              <p:cNvPr id="37" name="TextBox 36">
                <a:extLst>
                  <a:ext uri="{FF2B5EF4-FFF2-40B4-BE49-F238E27FC236}">
                    <a16:creationId xmlns:a16="http://schemas.microsoft.com/office/drawing/2014/main" id="{89183EB8-25D9-4252-A623-58FAD76D130F}"/>
                  </a:ext>
                </a:extLst>
              </p:cNvPr>
              <p:cNvSpPr txBox="1"/>
              <p:nvPr/>
            </p:nvSpPr>
            <p:spPr>
              <a:xfrm>
                <a:off x="8518086" y="2884336"/>
                <a:ext cx="1769570" cy="369332"/>
              </a:xfrm>
              <a:prstGeom prst="rect">
                <a:avLst/>
              </a:prstGeom>
              <a:noFill/>
            </p:spPr>
            <p:txBody>
              <a:bodyPr wrap="none" rtlCol="0">
                <a:spAutoFit/>
              </a:bodyPr>
              <a:lstStyle/>
              <a:p>
                <a:r>
                  <a:rPr lang="en-US" sz="1799" dirty="0">
                    <a:solidFill>
                      <a:srgbClr val="FFFFFF"/>
                    </a:solidFill>
                  </a:rPr>
                  <a:t>Disk Cache</a:t>
                </a:r>
              </a:p>
            </p:txBody>
          </p:sp>
        </p:grpSp>
        <p:sp>
          <p:nvSpPr>
            <p:cNvPr id="33" name="Line 20">
              <a:extLst>
                <a:ext uri="{FF2B5EF4-FFF2-40B4-BE49-F238E27FC236}">
                  <a16:creationId xmlns:a16="http://schemas.microsoft.com/office/drawing/2014/main" id="{1D423C9F-EF92-4895-A9E0-78AFD52EF87F}"/>
                </a:ext>
              </a:extLst>
            </p:cNvPr>
            <p:cNvSpPr>
              <a:spLocks noChangeShapeType="1"/>
            </p:cNvSpPr>
            <p:nvPr/>
          </p:nvSpPr>
          <p:spPr bwMode="auto">
            <a:xfrm rot="10800000" flipH="1" flipV="1">
              <a:off x="7356312" y="1886359"/>
              <a:ext cx="2239101" cy="9608"/>
            </a:xfrm>
            <a:prstGeom prst="line">
              <a:avLst/>
            </a:prstGeom>
            <a:noFill/>
            <a:ln w="12700" cap="flat">
              <a:solidFill>
                <a:srgbClr val="FFFFFF">
                  <a:alpha val="70000"/>
                </a:srgbClr>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defTabSz="1086800"/>
              <a:endParaRPr lang="en-US" sz="2199" dirty="0">
                <a:latin typeface="Adobe Clean"/>
                <a:cs typeface="Adobe Clean"/>
              </a:endParaRPr>
            </a:p>
          </p:txBody>
        </p:sp>
        <p:sp>
          <p:nvSpPr>
            <p:cNvPr id="34" name="AutoShape 26">
              <a:extLst>
                <a:ext uri="{FF2B5EF4-FFF2-40B4-BE49-F238E27FC236}">
                  <a16:creationId xmlns:a16="http://schemas.microsoft.com/office/drawing/2014/main" id="{19170B09-8F52-4D91-A573-18FCD0F6FA1D}"/>
                </a:ext>
              </a:extLst>
            </p:cNvPr>
            <p:cNvSpPr>
              <a:spLocks/>
            </p:cNvSpPr>
            <p:nvPr/>
          </p:nvSpPr>
          <p:spPr bwMode="auto">
            <a:xfrm>
              <a:off x="7487253" y="1988567"/>
              <a:ext cx="1949759" cy="366128"/>
            </a:xfrm>
            <a:prstGeom prst="roundRect">
              <a:avLst>
                <a:gd name="adj" fmla="val 17944"/>
              </a:avLst>
            </a:prstGeom>
            <a:solidFill>
              <a:schemeClr val="accent5">
                <a:lumMod val="75000"/>
              </a:schemeClr>
            </a:solidFill>
            <a:ln>
              <a:noFill/>
            </a:ln>
            <a:effectLst>
              <a:outerShdw blurRad="63500" algn="ctr" rotWithShape="0">
                <a:schemeClr val="tx1">
                  <a:alpha val="75000"/>
                </a:schemeClr>
              </a:outerShdw>
            </a:effectLst>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91416" tIns="0" rIns="0" bIns="0" anchor="ctr"/>
            <a:lstStyle/>
            <a:p>
              <a:pPr algn="ctr" defTabSz="1086800">
                <a:lnSpc>
                  <a:spcPct val="80000"/>
                </a:lnSpc>
              </a:pPr>
              <a:r>
                <a:rPr lang="en-US" sz="1799" b="1" dirty="0">
                  <a:solidFill>
                    <a:srgbClr val="F6FAFF"/>
                  </a:solidFill>
                  <a:latin typeface="Adobe Clean Light"/>
                  <a:ea typeface="ＭＳ Ｐゴシック" charset="0"/>
                  <a:cs typeface="Adobe Clean Light"/>
                  <a:sym typeface="Adobe Clean Bold" charset="0"/>
                </a:rPr>
                <a:t>Dispatcher</a:t>
              </a:r>
            </a:p>
          </p:txBody>
        </p:sp>
        <p:sp>
          <p:nvSpPr>
            <p:cNvPr id="35" name="Line 20">
              <a:extLst>
                <a:ext uri="{FF2B5EF4-FFF2-40B4-BE49-F238E27FC236}">
                  <a16:creationId xmlns:a16="http://schemas.microsoft.com/office/drawing/2014/main" id="{32716953-BEF8-4DE7-BB03-68F99406C4BE}"/>
                </a:ext>
              </a:extLst>
            </p:cNvPr>
            <p:cNvSpPr>
              <a:spLocks noChangeShapeType="1"/>
            </p:cNvSpPr>
            <p:nvPr/>
          </p:nvSpPr>
          <p:spPr bwMode="auto">
            <a:xfrm rot="10800000" flipH="1" flipV="1">
              <a:off x="7356312" y="2466411"/>
              <a:ext cx="2239101" cy="12756"/>
            </a:xfrm>
            <a:prstGeom prst="line">
              <a:avLst/>
            </a:prstGeom>
            <a:noFill/>
            <a:ln w="12700" cap="flat">
              <a:solidFill>
                <a:srgbClr val="FFFFFF">
                  <a:alpha val="70000"/>
                </a:srgbClr>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defTabSz="1086800"/>
              <a:endParaRPr lang="en-US" sz="2199" dirty="0">
                <a:latin typeface="Adobe Clean"/>
                <a:cs typeface="Adobe Clean"/>
              </a:endParaRPr>
            </a:p>
          </p:txBody>
        </p:sp>
      </p:grpSp>
      <p:sp>
        <p:nvSpPr>
          <p:cNvPr id="38" name="Left Arrow 146">
            <a:extLst>
              <a:ext uri="{FF2B5EF4-FFF2-40B4-BE49-F238E27FC236}">
                <a16:creationId xmlns:a16="http://schemas.microsoft.com/office/drawing/2014/main" id="{AC75EA1E-655F-4D88-82A9-AC1B8D6F684A}"/>
              </a:ext>
            </a:extLst>
          </p:cNvPr>
          <p:cNvSpPr/>
          <p:nvPr/>
        </p:nvSpPr>
        <p:spPr>
          <a:xfrm>
            <a:off x="6780622" y="4183819"/>
            <a:ext cx="993727" cy="753960"/>
          </a:xfrm>
          <a:prstGeom prst="leftArrow">
            <a:avLst/>
          </a:prstGeom>
          <a:solidFill>
            <a:srgbClr val="005272">
              <a:alpha val="47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Retrieve</a:t>
            </a:r>
          </a:p>
        </p:txBody>
      </p:sp>
      <p:sp>
        <p:nvSpPr>
          <p:cNvPr id="39" name="Right Arrow 147">
            <a:extLst>
              <a:ext uri="{FF2B5EF4-FFF2-40B4-BE49-F238E27FC236}">
                <a16:creationId xmlns:a16="http://schemas.microsoft.com/office/drawing/2014/main" id="{4F2AC95E-D2A1-43C4-874D-64216859AD30}"/>
              </a:ext>
            </a:extLst>
          </p:cNvPr>
          <p:cNvSpPr/>
          <p:nvPr/>
        </p:nvSpPr>
        <p:spPr>
          <a:xfrm>
            <a:off x="6668417" y="4874928"/>
            <a:ext cx="993727" cy="753960"/>
          </a:xfrm>
          <a:prstGeom prst="rightArrow">
            <a:avLst/>
          </a:prstGeom>
          <a:solidFill>
            <a:srgbClr val="005272">
              <a:alpha val="47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Invalidate</a:t>
            </a:r>
          </a:p>
        </p:txBody>
      </p:sp>
      <p:grpSp>
        <p:nvGrpSpPr>
          <p:cNvPr id="40" name="Group 39">
            <a:extLst>
              <a:ext uri="{FF2B5EF4-FFF2-40B4-BE49-F238E27FC236}">
                <a16:creationId xmlns:a16="http://schemas.microsoft.com/office/drawing/2014/main" id="{1CCE96F5-5236-4D55-8A89-0437BD79DB79}"/>
              </a:ext>
            </a:extLst>
          </p:cNvPr>
          <p:cNvGrpSpPr/>
          <p:nvPr/>
        </p:nvGrpSpPr>
        <p:grpSpPr>
          <a:xfrm>
            <a:off x="5279930" y="4203631"/>
            <a:ext cx="1388486" cy="1428486"/>
            <a:chOff x="1942936" y="1594108"/>
            <a:chExt cx="1434886" cy="1428858"/>
          </a:xfrm>
        </p:grpSpPr>
        <p:grpSp>
          <p:nvGrpSpPr>
            <p:cNvPr id="41" name="Group 23">
              <a:extLst>
                <a:ext uri="{FF2B5EF4-FFF2-40B4-BE49-F238E27FC236}">
                  <a16:creationId xmlns:a16="http://schemas.microsoft.com/office/drawing/2014/main" id="{7DB8C449-1733-4108-954F-254558262593}"/>
                </a:ext>
              </a:extLst>
            </p:cNvPr>
            <p:cNvGrpSpPr>
              <a:grpSpLocks/>
            </p:cNvGrpSpPr>
            <p:nvPr/>
          </p:nvGrpSpPr>
          <p:grpSpPr bwMode="auto">
            <a:xfrm>
              <a:off x="1942936" y="1594108"/>
              <a:ext cx="1434886" cy="1428858"/>
              <a:chOff x="0" y="0"/>
              <a:chExt cx="1150" cy="1494"/>
            </a:xfrm>
          </p:grpSpPr>
          <p:sp>
            <p:nvSpPr>
              <p:cNvPr id="44" name="AutoShape 18">
                <a:extLst>
                  <a:ext uri="{FF2B5EF4-FFF2-40B4-BE49-F238E27FC236}">
                    <a16:creationId xmlns:a16="http://schemas.microsoft.com/office/drawing/2014/main" id="{8A85230C-6840-48CB-A417-7960A207CDDC}"/>
                  </a:ext>
                </a:extLst>
              </p:cNvPr>
              <p:cNvSpPr>
                <a:spLocks/>
              </p:cNvSpPr>
              <p:nvPr/>
            </p:nvSpPr>
            <p:spPr bwMode="auto">
              <a:xfrm>
                <a:off x="0" y="0"/>
                <a:ext cx="1150" cy="1476"/>
              </a:xfrm>
              <a:prstGeom prst="roundRect">
                <a:avLst>
                  <a:gd name="adj" fmla="val 3792"/>
                </a:avLst>
              </a:prstGeom>
              <a:solidFill>
                <a:schemeClr val="accent5">
                  <a:lumMod val="75000"/>
                </a:schemeClr>
              </a:solidFill>
              <a:ln>
                <a:noFill/>
              </a:ln>
              <a:effectLst>
                <a:outerShdw blurRad="63500" algn="ctr" rotWithShape="0">
                  <a:schemeClr val="tx1">
                    <a:alpha val="75000"/>
                  </a:schemeClr>
                </a:outerShdw>
              </a:effectLst>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nchor="ctr"/>
              <a:lstStyle/>
              <a:p>
                <a:pPr defTabSz="1086800">
                  <a:lnSpc>
                    <a:spcPct val="80000"/>
                  </a:lnSpc>
                </a:pPr>
                <a:br>
                  <a:rPr lang="en-US" sz="3199" dirty="0">
                    <a:solidFill>
                      <a:srgbClr val="F6FAFF"/>
                    </a:solidFill>
                    <a:latin typeface="Adobe Clean"/>
                    <a:ea typeface="ヒラギノ角ゴ ProN W6" charset="0"/>
                    <a:cs typeface="Adobe Clean"/>
                    <a:sym typeface="Adobe Clean Bold" charset="0"/>
                  </a:rPr>
                </a:br>
                <a:endParaRPr lang="en-US" sz="3199" dirty="0">
                  <a:solidFill>
                    <a:srgbClr val="F6FAFF"/>
                  </a:solidFill>
                  <a:latin typeface="Adobe Clean"/>
                  <a:ea typeface="ヒラギノ角ゴ ProN W6" charset="0"/>
                  <a:cs typeface="Adobe Clean"/>
                  <a:sym typeface="Adobe Clean Bold" charset="0"/>
                </a:endParaRPr>
              </a:p>
            </p:txBody>
          </p:sp>
          <p:sp>
            <p:nvSpPr>
              <p:cNvPr id="45" name="Line 19">
                <a:extLst>
                  <a:ext uri="{FF2B5EF4-FFF2-40B4-BE49-F238E27FC236}">
                    <a16:creationId xmlns:a16="http://schemas.microsoft.com/office/drawing/2014/main" id="{27111B25-2A77-4052-89E1-09E50281D1A9}"/>
                  </a:ext>
                </a:extLst>
              </p:cNvPr>
              <p:cNvSpPr>
                <a:spLocks noChangeShapeType="1"/>
              </p:cNvSpPr>
              <p:nvPr/>
            </p:nvSpPr>
            <p:spPr bwMode="auto">
              <a:xfrm rot="10800000" flipH="1">
                <a:off x="161" y="1073"/>
                <a:ext cx="835" cy="0"/>
              </a:xfrm>
              <a:prstGeom prst="line">
                <a:avLst/>
              </a:prstGeom>
              <a:noFill/>
              <a:ln w="127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defTabSz="1086800"/>
                <a:endParaRPr lang="en-US" sz="2199" dirty="0">
                  <a:latin typeface="Adobe Clean"/>
                  <a:cs typeface="Adobe Clean"/>
                </a:endParaRPr>
              </a:p>
            </p:txBody>
          </p:sp>
          <p:sp>
            <p:nvSpPr>
              <p:cNvPr id="46" name="Rectangle 22">
                <a:extLst>
                  <a:ext uri="{FF2B5EF4-FFF2-40B4-BE49-F238E27FC236}">
                    <a16:creationId xmlns:a16="http://schemas.microsoft.com/office/drawing/2014/main" id="{52B01889-3894-404C-AC3F-62B812E866C1}"/>
                  </a:ext>
                </a:extLst>
              </p:cNvPr>
              <p:cNvSpPr>
                <a:spLocks/>
              </p:cNvSpPr>
              <p:nvPr/>
            </p:nvSpPr>
            <p:spPr bwMode="auto">
              <a:xfrm>
                <a:off x="7" y="1193"/>
                <a:ext cx="1143" cy="3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ctr" defTabSz="1086800">
                  <a:lnSpc>
                    <a:spcPct val="80000"/>
                  </a:lnSpc>
                </a:pPr>
                <a:r>
                  <a:rPr lang="en-US" sz="1799" dirty="0">
                    <a:solidFill>
                      <a:srgbClr val="F6FAFF"/>
                    </a:solidFill>
                    <a:latin typeface="Adobe Clean"/>
                    <a:ea typeface="ＭＳ Ｐゴシック" charset="0"/>
                    <a:cs typeface="Adobe Clean"/>
                    <a:sym typeface="Adobe Clean Bold" charset="0"/>
                  </a:rPr>
                  <a:t>JCR</a:t>
                </a:r>
              </a:p>
            </p:txBody>
          </p:sp>
        </p:grpSp>
        <p:pic>
          <p:nvPicPr>
            <p:cNvPr id="42" name="Picture 41" descr="mc_experiencemanager_64.png">
              <a:extLst>
                <a:ext uri="{FF2B5EF4-FFF2-40B4-BE49-F238E27FC236}">
                  <a16:creationId xmlns:a16="http://schemas.microsoft.com/office/drawing/2014/main" id="{1278A0B0-847F-41C6-AEF8-1E1F15EAF8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3715" y="1613730"/>
              <a:ext cx="635000" cy="635000"/>
            </a:xfrm>
            <a:prstGeom prst="rect">
              <a:avLst/>
            </a:prstGeom>
          </p:spPr>
        </p:pic>
        <p:sp>
          <p:nvSpPr>
            <p:cNvPr id="43" name="Rectangle 22">
              <a:extLst>
                <a:ext uri="{FF2B5EF4-FFF2-40B4-BE49-F238E27FC236}">
                  <a16:creationId xmlns:a16="http://schemas.microsoft.com/office/drawing/2014/main" id="{549BC81D-36A0-4945-A2F0-B31E7F1F8D24}"/>
                </a:ext>
              </a:extLst>
            </p:cNvPr>
            <p:cNvSpPr>
              <a:spLocks/>
            </p:cNvSpPr>
            <p:nvPr/>
          </p:nvSpPr>
          <p:spPr bwMode="auto">
            <a:xfrm>
              <a:off x="1942936" y="2292360"/>
              <a:ext cx="1434886" cy="3043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ctr" defTabSz="1086800">
                <a:lnSpc>
                  <a:spcPct val="80000"/>
                </a:lnSpc>
              </a:pPr>
              <a:r>
                <a:rPr lang="en-US" sz="2399" dirty="0">
                  <a:solidFill>
                    <a:srgbClr val="F6FAFF"/>
                  </a:solidFill>
                  <a:latin typeface="Adobe Clean Light"/>
                  <a:ea typeface="ＭＳ Ｐゴシック" charset="0"/>
                  <a:cs typeface="Adobe Clean Light"/>
                  <a:sym typeface="Adobe Clean Bold" charset="0"/>
                </a:rPr>
                <a:t>Publish</a:t>
              </a:r>
            </a:p>
          </p:txBody>
        </p:sp>
      </p:grpSp>
      <p:grpSp>
        <p:nvGrpSpPr>
          <p:cNvPr id="47" name="Group 46">
            <a:extLst>
              <a:ext uri="{FF2B5EF4-FFF2-40B4-BE49-F238E27FC236}">
                <a16:creationId xmlns:a16="http://schemas.microsoft.com/office/drawing/2014/main" id="{3D273377-C929-4583-8AC1-F47B62297DFF}"/>
              </a:ext>
            </a:extLst>
          </p:cNvPr>
          <p:cNvGrpSpPr/>
          <p:nvPr/>
        </p:nvGrpSpPr>
        <p:grpSpPr>
          <a:xfrm rot="16200000">
            <a:off x="9265854" y="3409862"/>
            <a:ext cx="2793405" cy="711886"/>
            <a:chOff x="4025950" y="2267208"/>
            <a:chExt cx="3949649" cy="450592"/>
          </a:xfrm>
        </p:grpSpPr>
        <p:sp>
          <p:nvSpPr>
            <p:cNvPr id="48" name="AutoShape 18">
              <a:extLst>
                <a:ext uri="{FF2B5EF4-FFF2-40B4-BE49-F238E27FC236}">
                  <a16:creationId xmlns:a16="http://schemas.microsoft.com/office/drawing/2014/main" id="{4EFBDBC5-01FD-459A-A79B-DF2BF01B373B}"/>
                </a:ext>
              </a:extLst>
            </p:cNvPr>
            <p:cNvSpPr>
              <a:spLocks/>
            </p:cNvSpPr>
            <p:nvPr/>
          </p:nvSpPr>
          <p:spPr bwMode="auto">
            <a:xfrm>
              <a:off x="4025950" y="2267208"/>
              <a:ext cx="3949649" cy="450592"/>
            </a:xfrm>
            <a:prstGeom prst="roundRect">
              <a:avLst>
                <a:gd name="adj" fmla="val 3792"/>
              </a:avLst>
            </a:prstGeom>
            <a:solidFill>
              <a:schemeClr val="tx2">
                <a:lumMod val="60000"/>
                <a:lumOff val="40000"/>
              </a:schemeClr>
            </a:solidFill>
            <a:ln>
              <a:noFill/>
            </a:ln>
            <a:effectLst>
              <a:outerShdw blurRad="63500" algn="ctr" rotWithShape="0">
                <a:schemeClr val="tx1">
                  <a:alpha val="75000"/>
                </a:schemeClr>
              </a:outerShdw>
            </a:effectLst>
          </p:spPr>
          <p:txBody>
            <a:bodyPr lIns="0" tIns="0" rIns="0" bIns="0" anchor="ctr"/>
            <a:lstStyle/>
            <a:p>
              <a:pPr defTabSz="1086800">
                <a:lnSpc>
                  <a:spcPct val="80000"/>
                </a:lnSpc>
              </a:pPr>
              <a:br>
                <a:rPr lang="en-US" sz="3199" dirty="0">
                  <a:solidFill>
                    <a:srgbClr val="F6FAFF"/>
                  </a:solidFill>
                  <a:latin typeface="Adobe Clean"/>
                  <a:ea typeface="ヒラギノ角ゴ ProN W6" charset="0"/>
                  <a:cs typeface="Adobe Clean"/>
                  <a:sym typeface="Adobe Clean Bold" charset="0"/>
                </a:rPr>
              </a:br>
              <a:endParaRPr lang="en-US" sz="3199" dirty="0">
                <a:solidFill>
                  <a:srgbClr val="F6FAFF"/>
                </a:solidFill>
                <a:latin typeface="Adobe Clean"/>
                <a:ea typeface="ヒラギノ角ゴ ProN W6" charset="0"/>
                <a:cs typeface="Adobe Clean"/>
                <a:sym typeface="Adobe Clean Bold" charset="0"/>
              </a:endParaRPr>
            </a:p>
          </p:txBody>
        </p:sp>
        <p:sp>
          <p:nvSpPr>
            <p:cNvPr id="49" name="AutoShape 26">
              <a:extLst>
                <a:ext uri="{FF2B5EF4-FFF2-40B4-BE49-F238E27FC236}">
                  <a16:creationId xmlns:a16="http://schemas.microsoft.com/office/drawing/2014/main" id="{7C3A6080-5DCC-4778-8BF5-6154AA82B774}"/>
                </a:ext>
              </a:extLst>
            </p:cNvPr>
            <p:cNvSpPr>
              <a:spLocks/>
            </p:cNvSpPr>
            <p:nvPr/>
          </p:nvSpPr>
          <p:spPr bwMode="auto">
            <a:xfrm>
              <a:off x="4191774" y="2374900"/>
              <a:ext cx="3612740" cy="254000"/>
            </a:xfrm>
            <a:prstGeom prst="roundRect">
              <a:avLst>
                <a:gd name="adj" fmla="val 17944"/>
              </a:avLst>
            </a:prstGeom>
            <a:solidFill>
              <a:schemeClr val="tx1"/>
            </a:solidFill>
            <a:ln>
              <a:noFill/>
            </a:ln>
            <a:effectLst>
              <a:outerShdw blurRad="63500" algn="ctr" rotWithShape="0">
                <a:schemeClr val="tx1">
                  <a:alpha val="75000"/>
                </a:schemeClr>
              </a:outerShdw>
            </a:effectLst>
          </p:spPr>
          <p:txBody>
            <a:bodyPr lIns="91416" tIns="0" rIns="0" bIns="0" anchor="ctr"/>
            <a:lstStyle/>
            <a:p>
              <a:pPr algn="ctr" defTabSz="1086800">
                <a:lnSpc>
                  <a:spcPct val="80000"/>
                </a:lnSpc>
              </a:pPr>
              <a:r>
                <a:rPr lang="en-US" sz="1600" b="1" dirty="0">
                  <a:solidFill>
                    <a:srgbClr val="F6FAFF"/>
                  </a:solidFill>
                  <a:latin typeface="Adobe Clean Light"/>
                  <a:ea typeface="ＭＳ Ｐゴシック" charset="0"/>
                  <a:cs typeface="Adobe Clean Light"/>
                  <a:sym typeface="Adobe Clean Bold" charset="0"/>
                </a:rPr>
                <a:t>Load Balancer </a:t>
              </a:r>
            </a:p>
          </p:txBody>
        </p:sp>
      </p:grpSp>
      <p:cxnSp>
        <p:nvCxnSpPr>
          <p:cNvPr id="50" name="Straight Arrow Connector 49">
            <a:extLst>
              <a:ext uri="{FF2B5EF4-FFF2-40B4-BE49-F238E27FC236}">
                <a16:creationId xmlns:a16="http://schemas.microsoft.com/office/drawing/2014/main" id="{74449A77-14AF-47F5-AA22-F39B62DA61AB}"/>
              </a:ext>
            </a:extLst>
          </p:cNvPr>
          <p:cNvCxnSpPr>
            <a:cxnSpLocks/>
          </p:cNvCxnSpPr>
          <p:nvPr/>
        </p:nvCxnSpPr>
        <p:spPr>
          <a:xfrm>
            <a:off x="9831749" y="2645173"/>
            <a:ext cx="328516" cy="490390"/>
          </a:xfrm>
          <a:prstGeom prst="straightConnector1">
            <a:avLst/>
          </a:prstGeom>
          <a:ln w="31750">
            <a:headEnd type="stealth"/>
            <a:tailEnd type="stealth"/>
          </a:ln>
        </p:spPr>
        <p:style>
          <a:lnRef idx="2">
            <a:schemeClr val="dk1"/>
          </a:lnRef>
          <a:fillRef idx="0">
            <a:schemeClr val="dk1"/>
          </a:fillRef>
          <a:effectRef idx="1">
            <a:schemeClr val="dk1"/>
          </a:effectRef>
          <a:fontRef idx="minor">
            <a:schemeClr val="tx1"/>
          </a:fontRef>
        </p:style>
      </p:cxnSp>
      <p:cxnSp>
        <p:nvCxnSpPr>
          <p:cNvPr id="51" name="Straight Arrow Connector 50">
            <a:extLst>
              <a:ext uri="{FF2B5EF4-FFF2-40B4-BE49-F238E27FC236}">
                <a16:creationId xmlns:a16="http://schemas.microsoft.com/office/drawing/2014/main" id="{0AA06071-894D-4B44-8015-BB652E49E0CF}"/>
              </a:ext>
            </a:extLst>
          </p:cNvPr>
          <p:cNvCxnSpPr>
            <a:cxnSpLocks/>
          </p:cNvCxnSpPr>
          <p:nvPr/>
        </p:nvCxnSpPr>
        <p:spPr>
          <a:xfrm flipV="1">
            <a:off x="9787488" y="4310555"/>
            <a:ext cx="372777" cy="502384"/>
          </a:xfrm>
          <a:prstGeom prst="straightConnector1">
            <a:avLst/>
          </a:prstGeom>
          <a:ln w="31750">
            <a:headEnd type="stealth"/>
            <a:tailEnd type="stealth"/>
          </a:ln>
        </p:spPr>
        <p:style>
          <a:lnRef idx="2">
            <a:schemeClr val="dk1"/>
          </a:lnRef>
          <a:fillRef idx="0">
            <a:schemeClr val="dk1"/>
          </a:fillRef>
          <a:effectRef idx="1">
            <a:schemeClr val="dk1"/>
          </a:effectRef>
          <a:fontRef idx="minor">
            <a:schemeClr val="tx1"/>
          </a:fontRef>
        </p:style>
      </p:cxnSp>
      <p:sp>
        <p:nvSpPr>
          <p:cNvPr id="61" name="AutoShape 18">
            <a:extLst>
              <a:ext uri="{FF2B5EF4-FFF2-40B4-BE49-F238E27FC236}">
                <a16:creationId xmlns:a16="http://schemas.microsoft.com/office/drawing/2014/main" id="{317DEDF4-E7B8-409E-B85B-258E9A65C916}"/>
              </a:ext>
            </a:extLst>
          </p:cNvPr>
          <p:cNvSpPr>
            <a:spLocks/>
          </p:cNvSpPr>
          <p:nvPr/>
        </p:nvSpPr>
        <p:spPr bwMode="auto">
          <a:xfrm>
            <a:off x="938872" y="2234265"/>
            <a:ext cx="2720657" cy="2429516"/>
          </a:xfrm>
          <a:prstGeom prst="roundRect">
            <a:avLst>
              <a:gd name="adj" fmla="val 3792"/>
            </a:avLst>
          </a:prstGeom>
          <a:solidFill>
            <a:schemeClr val="accent5">
              <a:lumMod val="75000"/>
            </a:schemeClr>
          </a:solidFill>
          <a:ln>
            <a:noFill/>
          </a:ln>
          <a:effectLst>
            <a:outerShdw blurRad="63500" algn="ctr" rotWithShape="0">
              <a:schemeClr val="tx1">
                <a:alpha val="75000"/>
              </a:schemeClr>
            </a:outerShdw>
          </a:effectLst>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nchor="ctr"/>
          <a:lstStyle/>
          <a:p>
            <a:pPr defTabSz="1086800">
              <a:lnSpc>
                <a:spcPct val="80000"/>
              </a:lnSpc>
            </a:pPr>
            <a:br>
              <a:rPr lang="en-US" sz="3199" dirty="0">
                <a:solidFill>
                  <a:srgbClr val="F6FAFF"/>
                </a:solidFill>
                <a:latin typeface="Adobe Clean"/>
                <a:ea typeface="ヒラギノ角ゴ ProN W6" charset="0"/>
                <a:cs typeface="Adobe Clean"/>
                <a:sym typeface="Adobe Clean Bold" charset="0"/>
              </a:rPr>
            </a:br>
            <a:endParaRPr lang="en-US" sz="3199" dirty="0">
              <a:solidFill>
                <a:srgbClr val="F6FAFF"/>
              </a:solidFill>
              <a:latin typeface="Adobe Clean"/>
              <a:ea typeface="ヒラギノ角ゴ ProN W6" charset="0"/>
              <a:cs typeface="Adobe Clean"/>
              <a:sym typeface="Adobe Clean Bold" charset="0"/>
            </a:endParaRPr>
          </a:p>
        </p:txBody>
      </p:sp>
      <p:sp>
        <p:nvSpPr>
          <p:cNvPr id="62" name="Rectangle 22">
            <a:extLst>
              <a:ext uri="{FF2B5EF4-FFF2-40B4-BE49-F238E27FC236}">
                <a16:creationId xmlns:a16="http://schemas.microsoft.com/office/drawing/2014/main" id="{44736560-64DD-4391-8A6C-0906976B1F00}"/>
              </a:ext>
            </a:extLst>
          </p:cNvPr>
          <p:cNvSpPr>
            <a:spLocks/>
          </p:cNvSpPr>
          <p:nvPr/>
        </p:nvSpPr>
        <p:spPr bwMode="auto">
          <a:xfrm>
            <a:off x="2183937" y="2626810"/>
            <a:ext cx="1310709" cy="3105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defTabSz="1086800">
              <a:lnSpc>
                <a:spcPct val="80000"/>
              </a:lnSpc>
            </a:pPr>
            <a:r>
              <a:rPr lang="en-US" sz="2399" dirty="0">
                <a:solidFill>
                  <a:srgbClr val="F6FAFF"/>
                </a:solidFill>
                <a:latin typeface="Adobe Clean Light"/>
                <a:ea typeface="ＭＳ Ｐゴシック" charset="0"/>
                <a:cs typeface="Adobe Clean Light"/>
                <a:sym typeface="Adobe Clean Bold" charset="0"/>
              </a:rPr>
              <a:t>Author</a:t>
            </a:r>
          </a:p>
        </p:txBody>
      </p:sp>
      <p:grpSp>
        <p:nvGrpSpPr>
          <p:cNvPr id="63" name="Group 62">
            <a:extLst>
              <a:ext uri="{FF2B5EF4-FFF2-40B4-BE49-F238E27FC236}">
                <a16:creationId xmlns:a16="http://schemas.microsoft.com/office/drawing/2014/main" id="{D25B3201-FF0F-4233-836E-FFDB56E18B83}"/>
              </a:ext>
            </a:extLst>
          </p:cNvPr>
          <p:cNvGrpSpPr/>
          <p:nvPr/>
        </p:nvGrpSpPr>
        <p:grpSpPr>
          <a:xfrm>
            <a:off x="2842671" y="3165979"/>
            <a:ext cx="1043665" cy="801824"/>
            <a:chOff x="3581400" y="1892300"/>
            <a:chExt cx="1282700" cy="1028700"/>
          </a:xfrm>
        </p:grpSpPr>
        <p:sp>
          <p:nvSpPr>
            <p:cNvPr id="64" name="Rectangle 63">
              <a:extLst>
                <a:ext uri="{FF2B5EF4-FFF2-40B4-BE49-F238E27FC236}">
                  <a16:creationId xmlns:a16="http://schemas.microsoft.com/office/drawing/2014/main" id="{C4D7B02A-7953-433B-A8DF-C3C6BA462109}"/>
                </a:ext>
              </a:extLst>
            </p:cNvPr>
            <p:cNvSpPr/>
            <p:nvPr/>
          </p:nvSpPr>
          <p:spPr>
            <a:xfrm>
              <a:off x="3581400" y="1892300"/>
              <a:ext cx="1282700" cy="647700"/>
            </a:xfrm>
            <a:prstGeom prst="rect">
              <a:avLst/>
            </a:prstGeom>
            <a:solidFill>
              <a:schemeClr val="accent2">
                <a:lumMod val="20000"/>
                <a:lumOff val="80000"/>
              </a:schemeClr>
            </a:solidFill>
            <a:ln>
              <a:solidFill>
                <a:srgbClr val="005272"/>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Replication Agent</a:t>
              </a:r>
            </a:p>
          </p:txBody>
        </p:sp>
        <p:sp>
          <p:nvSpPr>
            <p:cNvPr id="65" name="Rectangle 64">
              <a:extLst>
                <a:ext uri="{FF2B5EF4-FFF2-40B4-BE49-F238E27FC236}">
                  <a16:creationId xmlns:a16="http://schemas.microsoft.com/office/drawing/2014/main" id="{BF09B495-F1A3-4BA5-A24A-579BEB52F94A}"/>
                </a:ext>
              </a:extLst>
            </p:cNvPr>
            <p:cNvSpPr/>
            <p:nvPr/>
          </p:nvSpPr>
          <p:spPr>
            <a:xfrm>
              <a:off x="3581400" y="2540000"/>
              <a:ext cx="1282700" cy="381000"/>
            </a:xfrm>
            <a:prstGeom prst="rect">
              <a:avLst/>
            </a:prstGeom>
            <a:solidFill>
              <a:srgbClr val="C7EFFF"/>
            </a:solidFill>
            <a:ln>
              <a:solidFill>
                <a:srgbClr val="005272"/>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Queue</a:t>
              </a:r>
            </a:p>
          </p:txBody>
        </p:sp>
      </p:grpSp>
      <p:sp>
        <p:nvSpPr>
          <p:cNvPr id="66" name="Right Arrow 96">
            <a:extLst>
              <a:ext uri="{FF2B5EF4-FFF2-40B4-BE49-F238E27FC236}">
                <a16:creationId xmlns:a16="http://schemas.microsoft.com/office/drawing/2014/main" id="{998A09B9-858B-4FFA-91A6-3EDB652E7D6A}"/>
              </a:ext>
            </a:extLst>
          </p:cNvPr>
          <p:cNvSpPr/>
          <p:nvPr/>
        </p:nvSpPr>
        <p:spPr>
          <a:xfrm>
            <a:off x="1926382" y="3210687"/>
            <a:ext cx="868794" cy="571351"/>
          </a:xfrm>
          <a:prstGeom prst="rightArrow">
            <a:avLst/>
          </a:prstGeom>
          <a:solidFill>
            <a:srgbClr val="005272"/>
          </a:solidFill>
          <a:ln>
            <a:noFill/>
          </a:ln>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a:solidFill>
                  <a:srgbClr val="FFFFFF"/>
                </a:solidFill>
              </a:rPr>
              <a:t>Publish</a:t>
            </a:r>
          </a:p>
        </p:txBody>
      </p:sp>
      <p:pic>
        <p:nvPicPr>
          <p:cNvPr id="67" name="Picture 66">
            <a:extLst>
              <a:ext uri="{FF2B5EF4-FFF2-40B4-BE49-F238E27FC236}">
                <a16:creationId xmlns:a16="http://schemas.microsoft.com/office/drawing/2014/main" id="{EDC5447E-C716-4AF0-98AF-7D8D756DCBF7}"/>
              </a:ext>
            </a:extLst>
          </p:cNvPr>
          <p:cNvPicPr>
            <a:picLocks noChangeAspect="1"/>
          </p:cNvPicPr>
          <p:nvPr/>
        </p:nvPicPr>
        <p:blipFill>
          <a:blip r:embed="rId4"/>
          <a:stretch>
            <a:fillRect/>
          </a:stretch>
        </p:blipFill>
        <p:spPr>
          <a:xfrm rot="21250429">
            <a:off x="1175969" y="3306533"/>
            <a:ext cx="687389" cy="856746"/>
          </a:xfrm>
          <a:prstGeom prst="rect">
            <a:avLst/>
          </a:prstGeom>
        </p:spPr>
      </p:pic>
      <p:sp>
        <p:nvSpPr>
          <p:cNvPr id="68" name="TextBox 67">
            <a:extLst>
              <a:ext uri="{FF2B5EF4-FFF2-40B4-BE49-F238E27FC236}">
                <a16:creationId xmlns:a16="http://schemas.microsoft.com/office/drawing/2014/main" id="{D928DFD0-8F63-4DD3-99BE-FFA4B11CB195}"/>
              </a:ext>
            </a:extLst>
          </p:cNvPr>
          <p:cNvSpPr txBox="1"/>
          <p:nvPr/>
        </p:nvSpPr>
        <p:spPr>
          <a:xfrm rot="21061344">
            <a:off x="1126016" y="3070870"/>
            <a:ext cx="678214" cy="276927"/>
          </a:xfrm>
          <a:prstGeom prst="rect">
            <a:avLst/>
          </a:prstGeom>
          <a:noFill/>
        </p:spPr>
        <p:txBody>
          <a:bodyPr wrap="none" rtlCol="0">
            <a:spAutoFit/>
          </a:bodyPr>
          <a:lstStyle/>
          <a:p>
            <a:r>
              <a:rPr lang="en-US" sz="1200" dirty="0">
                <a:solidFill>
                  <a:schemeClr val="bg2">
                    <a:lumMod val="25000"/>
                  </a:schemeClr>
                </a:solidFill>
              </a:rPr>
              <a:t>Content</a:t>
            </a:r>
          </a:p>
        </p:txBody>
      </p:sp>
      <p:pic>
        <p:nvPicPr>
          <p:cNvPr id="69" name="Picture 68" descr="mc_experiencemanager_64.png">
            <a:extLst>
              <a:ext uri="{FF2B5EF4-FFF2-40B4-BE49-F238E27FC236}">
                <a16:creationId xmlns:a16="http://schemas.microsoft.com/office/drawing/2014/main" id="{0A517099-7E91-459C-94A4-FDBFA4C773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2773" y="2312614"/>
            <a:ext cx="614466" cy="634835"/>
          </a:xfrm>
          <a:prstGeom prst="rect">
            <a:avLst/>
          </a:prstGeom>
        </p:spPr>
      </p:pic>
      <p:sp>
        <p:nvSpPr>
          <p:cNvPr id="70" name="Rectangle 22">
            <a:extLst>
              <a:ext uri="{FF2B5EF4-FFF2-40B4-BE49-F238E27FC236}">
                <a16:creationId xmlns:a16="http://schemas.microsoft.com/office/drawing/2014/main" id="{B4F56190-8CCC-4635-937C-52342784412C}"/>
              </a:ext>
            </a:extLst>
          </p:cNvPr>
          <p:cNvSpPr>
            <a:spLocks/>
          </p:cNvSpPr>
          <p:nvPr/>
        </p:nvSpPr>
        <p:spPr bwMode="auto">
          <a:xfrm>
            <a:off x="1609287" y="4375979"/>
            <a:ext cx="1380035" cy="2878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ctr" defTabSz="1086800">
              <a:lnSpc>
                <a:spcPct val="80000"/>
              </a:lnSpc>
            </a:pPr>
            <a:r>
              <a:rPr lang="en-US" sz="1799" dirty="0">
                <a:solidFill>
                  <a:srgbClr val="F6FAFF"/>
                </a:solidFill>
                <a:latin typeface="Adobe Clean"/>
                <a:ea typeface="ＭＳ Ｐゴシック" charset="0"/>
                <a:cs typeface="Adobe Clean"/>
                <a:sym typeface="Adobe Clean Bold" charset="0"/>
              </a:rPr>
              <a:t>JCR</a:t>
            </a:r>
          </a:p>
        </p:txBody>
      </p:sp>
      <p:sp>
        <p:nvSpPr>
          <p:cNvPr id="71" name="Line 19">
            <a:extLst>
              <a:ext uri="{FF2B5EF4-FFF2-40B4-BE49-F238E27FC236}">
                <a16:creationId xmlns:a16="http://schemas.microsoft.com/office/drawing/2014/main" id="{57D5C3E1-A89A-4972-9597-AFB863160915}"/>
              </a:ext>
            </a:extLst>
          </p:cNvPr>
          <p:cNvSpPr>
            <a:spLocks noChangeShapeType="1"/>
          </p:cNvSpPr>
          <p:nvPr/>
        </p:nvSpPr>
        <p:spPr bwMode="auto">
          <a:xfrm rot="10800000" flipH="1">
            <a:off x="1037175" y="4270556"/>
            <a:ext cx="2422976" cy="1692"/>
          </a:xfrm>
          <a:prstGeom prst="line">
            <a:avLst/>
          </a:prstGeom>
          <a:noFill/>
          <a:ln w="127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defTabSz="1086800"/>
            <a:endParaRPr lang="en-US" sz="2199" dirty="0">
              <a:latin typeface="Adobe Clean"/>
              <a:cs typeface="Adobe Clean"/>
            </a:endParaRPr>
          </a:p>
        </p:txBody>
      </p:sp>
      <p:sp>
        <p:nvSpPr>
          <p:cNvPr id="72" name="Rounded Rectangle 136">
            <a:extLst>
              <a:ext uri="{FF2B5EF4-FFF2-40B4-BE49-F238E27FC236}">
                <a16:creationId xmlns:a16="http://schemas.microsoft.com/office/drawing/2014/main" id="{00CA3231-3D5D-47D9-B26A-DD8D4E552616}"/>
              </a:ext>
            </a:extLst>
          </p:cNvPr>
          <p:cNvSpPr/>
          <p:nvPr/>
        </p:nvSpPr>
        <p:spPr>
          <a:xfrm>
            <a:off x="5076830" y="1669097"/>
            <a:ext cx="4528707" cy="1759903"/>
          </a:xfrm>
          <a:prstGeom prst="roundRect">
            <a:avLst>
              <a:gd name="adj" fmla="val 4141"/>
            </a:avLst>
          </a:prstGeom>
          <a:solidFill>
            <a:schemeClr val="tx1">
              <a:alpha val="21000"/>
            </a:schemeClr>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152808" tIns="91689" rIns="108666" bIns="54333" rtlCol="0" anchor="t" anchorCtr="0"/>
          <a:lstStyle/>
          <a:p>
            <a:pPr algn="l"/>
            <a:endParaRPr lang="en-US" sz="2999" dirty="0">
              <a:latin typeface="Adobe Clean Light"/>
              <a:cs typeface="Adobe Clean Light"/>
            </a:endParaRPr>
          </a:p>
        </p:txBody>
      </p:sp>
    </p:spTree>
    <p:extLst>
      <p:ext uri="{BB962C8B-B14F-4D97-AF65-F5344CB8AC3E}">
        <p14:creationId xmlns:p14="http://schemas.microsoft.com/office/powerpoint/2010/main" val="1543754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8" grpId="0" animBg="1"/>
      <p:bldP spid="7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text, application, email&#10;&#10;Description automatically generated">
            <a:extLst>
              <a:ext uri="{FF2B5EF4-FFF2-40B4-BE49-F238E27FC236}">
                <a16:creationId xmlns:a16="http://schemas.microsoft.com/office/drawing/2014/main" id="{08551812-CFD6-CD49-BBB7-A4B3D937FCF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11086" y="1161799"/>
            <a:ext cx="6608170" cy="4642512"/>
          </a:xfrm>
          <a:prstGeom prst="rect">
            <a:avLst/>
          </a:prstGeom>
          <a:ln>
            <a:solidFill>
              <a:schemeClr val="tx1"/>
            </a:solidFill>
          </a:ln>
        </p:spPr>
      </p:pic>
      <p:sp>
        <p:nvSpPr>
          <p:cNvPr id="2" name="Title 1">
            <a:extLst>
              <a:ext uri="{FF2B5EF4-FFF2-40B4-BE49-F238E27FC236}">
                <a16:creationId xmlns:a16="http://schemas.microsoft.com/office/drawing/2014/main" id="{0F1F1E65-DED0-D142-80B4-0B88147D1BD9}"/>
              </a:ext>
            </a:extLst>
          </p:cNvPr>
          <p:cNvSpPr>
            <a:spLocks noGrp="1"/>
          </p:cNvSpPr>
          <p:nvPr>
            <p:ph type="title"/>
          </p:nvPr>
        </p:nvSpPr>
        <p:spPr>
          <a:xfrm>
            <a:off x="320040" y="296432"/>
            <a:ext cx="11579385" cy="625475"/>
          </a:xfrm>
        </p:spPr>
        <p:txBody>
          <a:bodyPr>
            <a:normAutofit fontScale="90000"/>
          </a:bodyPr>
          <a:lstStyle/>
          <a:p>
            <a:r>
              <a:rPr lang="en-US" dirty="0"/>
              <a:t>Integrate AEM SPA Editor JS SDK – react-app/</a:t>
            </a:r>
            <a:r>
              <a:rPr lang="en-US" dirty="0" err="1"/>
              <a:t>src</a:t>
            </a:r>
            <a:r>
              <a:rPr lang="en-US" dirty="0"/>
              <a:t>/components/page/</a:t>
            </a:r>
            <a:r>
              <a:rPr lang="en-US" dirty="0" err="1"/>
              <a:t>page.js</a:t>
            </a:r>
            <a:r>
              <a:rPr lang="en-US" dirty="0"/>
              <a:t> </a:t>
            </a:r>
          </a:p>
        </p:txBody>
      </p:sp>
      <p:sp>
        <p:nvSpPr>
          <p:cNvPr id="3" name="Slide Number Placeholder 2">
            <a:extLst>
              <a:ext uri="{FF2B5EF4-FFF2-40B4-BE49-F238E27FC236}">
                <a16:creationId xmlns:a16="http://schemas.microsoft.com/office/drawing/2014/main" id="{14BBDA00-1078-F74F-A626-54DA6DF967E0}"/>
              </a:ext>
            </a:extLst>
          </p:cNvPr>
          <p:cNvSpPr>
            <a:spLocks noGrp="1"/>
          </p:cNvSpPr>
          <p:nvPr>
            <p:ph type="sldNum" sz="quarter" idx="4294967295"/>
          </p:nvPr>
        </p:nvSpPr>
        <p:spPr>
          <a:xfrm>
            <a:off x="0" y="0"/>
            <a:ext cx="0" cy="0"/>
          </a:xfrm>
        </p:spPr>
        <p:txBody>
          <a:bodyPr/>
          <a:lstStyle/>
          <a:p>
            <a:pPr algn="ctr"/>
            <a:fld id="{90156F56-D5AE-4C6F-B826-C69D1BC521BB}" type="slidenum">
              <a:rPr lang="en-US" smtClean="0"/>
              <a:pPr algn="ctr"/>
              <a:t>90</a:t>
            </a:fld>
            <a:endParaRPr lang="en-US" dirty="0"/>
          </a:p>
        </p:txBody>
      </p:sp>
      <p:sp>
        <p:nvSpPr>
          <p:cNvPr id="6" name="Rectangular Callout 5">
            <a:extLst>
              <a:ext uri="{FF2B5EF4-FFF2-40B4-BE49-F238E27FC236}">
                <a16:creationId xmlns:a16="http://schemas.microsoft.com/office/drawing/2014/main" id="{74AB98CA-FF38-3B40-8BEA-9DF917121D35}"/>
              </a:ext>
            </a:extLst>
          </p:cNvPr>
          <p:cNvSpPr/>
          <p:nvPr/>
        </p:nvSpPr>
        <p:spPr>
          <a:xfrm>
            <a:off x="7816484" y="4556354"/>
            <a:ext cx="3664849" cy="1000117"/>
          </a:xfrm>
          <a:prstGeom prst="wedgeRectCallout">
            <a:avLst>
              <a:gd name="adj1" fmla="val -84313"/>
              <a:gd name="adj2" fmla="val 337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700"/>
              </a:spcAft>
            </a:pPr>
            <a:r>
              <a:rPr lang="en-US" dirty="0">
                <a:solidFill>
                  <a:schemeClr val="tx1"/>
                </a:solidFill>
              </a:rPr>
              <a:t>Map AEM resource type </a:t>
            </a:r>
          </a:p>
          <a:p>
            <a:pPr>
              <a:spcAft>
                <a:spcPts val="700"/>
              </a:spcAft>
            </a:pPr>
            <a:r>
              <a:rPr lang="en-US" b="1" i="1" dirty="0">
                <a:solidFill>
                  <a:schemeClr val="tx1"/>
                </a:solidFill>
              </a:rPr>
              <a:t>wknd-spa-react/components/page  </a:t>
            </a:r>
            <a:r>
              <a:rPr lang="en-US" dirty="0">
                <a:solidFill>
                  <a:schemeClr val="tx1"/>
                </a:solidFill>
              </a:rPr>
              <a:t>to a React component </a:t>
            </a:r>
            <a:r>
              <a:rPr lang="en-US" b="1" i="1" dirty="0" err="1">
                <a:solidFill>
                  <a:schemeClr val="tx1"/>
                </a:solidFill>
              </a:rPr>
              <a:t>WKNDPage</a:t>
            </a:r>
            <a:endParaRPr lang="en-US" b="1" i="1" dirty="0">
              <a:solidFill>
                <a:schemeClr val="tx1"/>
              </a:solidFill>
            </a:endParaRPr>
          </a:p>
        </p:txBody>
      </p:sp>
    </p:spTree>
    <p:extLst>
      <p:ext uri="{BB962C8B-B14F-4D97-AF65-F5344CB8AC3E}">
        <p14:creationId xmlns:p14="http://schemas.microsoft.com/office/powerpoint/2010/main" val="19043982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Text&#10;&#10;Description automatically generated">
            <a:extLst>
              <a:ext uri="{FF2B5EF4-FFF2-40B4-BE49-F238E27FC236}">
                <a16:creationId xmlns:a16="http://schemas.microsoft.com/office/drawing/2014/main" id="{A96B16B7-CC4A-444D-999E-B63E32DE60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36083" y="584369"/>
            <a:ext cx="5492440" cy="5654233"/>
          </a:xfrm>
          <a:prstGeom prst="rect">
            <a:avLst/>
          </a:prstGeom>
          <a:ln>
            <a:solidFill>
              <a:schemeClr val="tx1"/>
            </a:solidFill>
          </a:ln>
        </p:spPr>
      </p:pic>
      <p:sp>
        <p:nvSpPr>
          <p:cNvPr id="2" name="Title 1">
            <a:extLst>
              <a:ext uri="{FF2B5EF4-FFF2-40B4-BE49-F238E27FC236}">
                <a16:creationId xmlns:a16="http://schemas.microsoft.com/office/drawing/2014/main" id="{49AFD0A2-0119-9643-B8D8-5C24797D7093}"/>
              </a:ext>
            </a:extLst>
          </p:cNvPr>
          <p:cNvSpPr>
            <a:spLocks noGrp="1"/>
          </p:cNvSpPr>
          <p:nvPr>
            <p:ph type="title"/>
          </p:nvPr>
        </p:nvSpPr>
        <p:spPr>
          <a:xfrm>
            <a:off x="320040" y="296432"/>
            <a:ext cx="11579385" cy="625475"/>
          </a:xfrm>
        </p:spPr>
        <p:txBody>
          <a:bodyPr/>
          <a:lstStyle/>
          <a:p>
            <a:r>
              <a:rPr lang="en-US" dirty="0"/>
              <a:t>Text Component</a:t>
            </a:r>
          </a:p>
        </p:txBody>
      </p:sp>
      <p:sp>
        <p:nvSpPr>
          <p:cNvPr id="3" name="Slide Number Placeholder 2">
            <a:extLst>
              <a:ext uri="{FF2B5EF4-FFF2-40B4-BE49-F238E27FC236}">
                <a16:creationId xmlns:a16="http://schemas.microsoft.com/office/drawing/2014/main" id="{CD8D0338-3A95-4A47-901A-0839C5376905}"/>
              </a:ext>
            </a:extLst>
          </p:cNvPr>
          <p:cNvSpPr>
            <a:spLocks noGrp="1"/>
          </p:cNvSpPr>
          <p:nvPr>
            <p:ph type="sldNum" sz="quarter" idx="4294967295"/>
          </p:nvPr>
        </p:nvSpPr>
        <p:spPr>
          <a:xfrm>
            <a:off x="0" y="0"/>
            <a:ext cx="0" cy="0"/>
          </a:xfrm>
        </p:spPr>
        <p:txBody>
          <a:bodyPr/>
          <a:lstStyle/>
          <a:p>
            <a:pPr algn="ctr"/>
            <a:fld id="{90156F56-D5AE-4C6F-B826-C69D1BC521BB}" type="slidenum">
              <a:rPr lang="en-US" smtClean="0"/>
              <a:pPr algn="ctr"/>
              <a:t>91</a:t>
            </a:fld>
            <a:endParaRPr lang="en-US" dirty="0"/>
          </a:p>
        </p:txBody>
      </p:sp>
      <p:sp>
        <p:nvSpPr>
          <p:cNvPr id="6" name="Rectangular Callout 5">
            <a:extLst>
              <a:ext uri="{FF2B5EF4-FFF2-40B4-BE49-F238E27FC236}">
                <a16:creationId xmlns:a16="http://schemas.microsoft.com/office/drawing/2014/main" id="{89A7357D-07FB-DD48-812D-C4A91CB496D0}"/>
              </a:ext>
            </a:extLst>
          </p:cNvPr>
          <p:cNvSpPr/>
          <p:nvPr/>
        </p:nvSpPr>
        <p:spPr>
          <a:xfrm>
            <a:off x="9744798" y="4195490"/>
            <a:ext cx="2139307" cy="2043112"/>
          </a:xfrm>
          <a:prstGeom prst="wedgeRectCallout">
            <a:avLst>
              <a:gd name="adj1" fmla="val -126331"/>
              <a:gd name="adj2" fmla="val 449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700"/>
              </a:spcAft>
            </a:pPr>
            <a:r>
              <a:rPr lang="en-US" b="1" i="1" dirty="0">
                <a:solidFill>
                  <a:schemeClr val="tx1"/>
                </a:solidFill>
              </a:rPr>
              <a:t>Map the AEM Text component to a React component that allows rich text authoring as part of the app</a:t>
            </a:r>
          </a:p>
        </p:txBody>
      </p:sp>
      <p:sp>
        <p:nvSpPr>
          <p:cNvPr id="7" name="Rectangular Callout 6">
            <a:extLst>
              <a:ext uri="{FF2B5EF4-FFF2-40B4-BE49-F238E27FC236}">
                <a16:creationId xmlns:a16="http://schemas.microsoft.com/office/drawing/2014/main" id="{CC5CDF32-E2BD-6C4B-84E4-D0CD65D6E10E}"/>
              </a:ext>
            </a:extLst>
          </p:cNvPr>
          <p:cNvSpPr/>
          <p:nvPr/>
        </p:nvSpPr>
        <p:spPr>
          <a:xfrm>
            <a:off x="1334579" y="1705060"/>
            <a:ext cx="2139307" cy="999128"/>
          </a:xfrm>
          <a:prstGeom prst="wedgeRectCallout">
            <a:avLst>
              <a:gd name="adj1" fmla="val 83588"/>
              <a:gd name="adj2" fmla="val -524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700"/>
              </a:spcAft>
            </a:pPr>
            <a:r>
              <a:rPr lang="en-US" b="1" i="1" dirty="0">
                <a:solidFill>
                  <a:schemeClr val="tx1"/>
                </a:solidFill>
              </a:rPr>
              <a:t>Set up a default </a:t>
            </a:r>
            <a:r>
              <a:rPr lang="en-US" b="1" i="1" dirty="0" err="1">
                <a:solidFill>
                  <a:schemeClr val="tx1"/>
                </a:solidFill>
              </a:rPr>
              <a:t>editConfig</a:t>
            </a:r>
            <a:r>
              <a:rPr lang="en-US" b="1" i="1" dirty="0">
                <a:solidFill>
                  <a:schemeClr val="tx1"/>
                </a:solidFill>
              </a:rPr>
              <a:t> for the Text component</a:t>
            </a:r>
          </a:p>
        </p:txBody>
      </p:sp>
      <p:sp>
        <p:nvSpPr>
          <p:cNvPr id="9" name="Rectangular Callout 8">
            <a:extLst>
              <a:ext uri="{FF2B5EF4-FFF2-40B4-BE49-F238E27FC236}">
                <a16:creationId xmlns:a16="http://schemas.microsoft.com/office/drawing/2014/main" id="{707FFD35-FBA8-4344-9A64-487B40E77BC2}"/>
              </a:ext>
            </a:extLst>
          </p:cNvPr>
          <p:cNvSpPr/>
          <p:nvPr/>
        </p:nvSpPr>
        <p:spPr>
          <a:xfrm>
            <a:off x="1334578" y="4944650"/>
            <a:ext cx="2139307" cy="941978"/>
          </a:xfrm>
          <a:prstGeom prst="wedgeRectCallout">
            <a:avLst>
              <a:gd name="adj1" fmla="val 158794"/>
              <a:gd name="adj2" fmla="val -428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700"/>
              </a:spcAft>
            </a:pPr>
            <a:r>
              <a:rPr lang="en-US" b="1" i="1" dirty="0">
                <a:solidFill>
                  <a:schemeClr val="tx1"/>
                </a:solidFill>
              </a:rPr>
              <a:t>AEM properties available as React ‘props’</a:t>
            </a:r>
          </a:p>
        </p:txBody>
      </p:sp>
    </p:spTree>
    <p:extLst>
      <p:ext uri="{BB962C8B-B14F-4D97-AF65-F5344CB8AC3E}">
        <p14:creationId xmlns:p14="http://schemas.microsoft.com/office/powerpoint/2010/main" val="35885337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13A2305-CFC9-814D-AAE9-8A983C4BA43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52775" y="989270"/>
            <a:ext cx="8404086" cy="5140067"/>
          </a:xfrm>
          <a:prstGeom prst="rect">
            <a:avLst/>
          </a:prstGeom>
          <a:ln>
            <a:solidFill>
              <a:schemeClr val="tx1"/>
            </a:solid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706ADFF6-71D1-5943-A489-169A15361B5B}"/>
              </a:ext>
            </a:extLst>
          </p:cNvPr>
          <p:cNvSpPr>
            <a:spLocks noGrp="1"/>
          </p:cNvSpPr>
          <p:nvPr>
            <p:ph type="title"/>
          </p:nvPr>
        </p:nvSpPr>
        <p:spPr>
          <a:xfrm>
            <a:off x="320040" y="296432"/>
            <a:ext cx="11579385" cy="625475"/>
          </a:xfrm>
        </p:spPr>
        <p:txBody>
          <a:bodyPr/>
          <a:lstStyle/>
          <a:p>
            <a:r>
              <a:rPr lang="en-US" dirty="0"/>
              <a:t>Image Component Model JSON Export</a:t>
            </a:r>
          </a:p>
        </p:txBody>
      </p:sp>
      <p:sp>
        <p:nvSpPr>
          <p:cNvPr id="3" name="Slide Number Placeholder 2">
            <a:extLst>
              <a:ext uri="{FF2B5EF4-FFF2-40B4-BE49-F238E27FC236}">
                <a16:creationId xmlns:a16="http://schemas.microsoft.com/office/drawing/2014/main" id="{56E0149F-C872-6940-A902-928E6BB3D7D9}"/>
              </a:ext>
            </a:extLst>
          </p:cNvPr>
          <p:cNvSpPr>
            <a:spLocks noGrp="1"/>
          </p:cNvSpPr>
          <p:nvPr>
            <p:ph type="sldNum" sz="quarter" idx="4294967295"/>
          </p:nvPr>
        </p:nvSpPr>
        <p:spPr>
          <a:xfrm>
            <a:off x="0" y="0"/>
            <a:ext cx="0" cy="0"/>
          </a:xfrm>
        </p:spPr>
        <p:txBody>
          <a:bodyPr/>
          <a:lstStyle/>
          <a:p>
            <a:pPr algn="ctr"/>
            <a:fld id="{90156F56-D5AE-4C6F-B826-C69D1BC521BB}" type="slidenum">
              <a:rPr lang="en-US" smtClean="0"/>
              <a:pPr algn="ctr"/>
              <a:t>92</a:t>
            </a:fld>
            <a:endParaRPr lang="en-US" dirty="0"/>
          </a:p>
        </p:txBody>
      </p:sp>
      <p:sp>
        <p:nvSpPr>
          <p:cNvPr id="6" name="Rectangle 5">
            <a:extLst>
              <a:ext uri="{FF2B5EF4-FFF2-40B4-BE49-F238E27FC236}">
                <a16:creationId xmlns:a16="http://schemas.microsoft.com/office/drawing/2014/main" id="{48037DB1-AEBB-6E43-A5AE-DF383BEF8C08}"/>
              </a:ext>
            </a:extLst>
          </p:cNvPr>
          <p:cNvSpPr/>
          <p:nvPr/>
        </p:nvSpPr>
        <p:spPr>
          <a:xfrm>
            <a:off x="3152775" y="989271"/>
            <a:ext cx="8404086" cy="318938"/>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D74F6ED-7D55-384A-AB96-D6CA499CE543}"/>
              </a:ext>
            </a:extLst>
          </p:cNvPr>
          <p:cNvSpPr/>
          <p:nvPr/>
        </p:nvSpPr>
        <p:spPr>
          <a:xfrm>
            <a:off x="3152775" y="3786188"/>
            <a:ext cx="8404086" cy="2227779"/>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ular Callout 7">
            <a:extLst>
              <a:ext uri="{FF2B5EF4-FFF2-40B4-BE49-F238E27FC236}">
                <a16:creationId xmlns:a16="http://schemas.microsoft.com/office/drawing/2014/main" id="{AC5077BB-822F-7846-BDAA-B5CF57BF6D52}"/>
              </a:ext>
            </a:extLst>
          </p:cNvPr>
          <p:cNvSpPr/>
          <p:nvPr/>
        </p:nvSpPr>
        <p:spPr>
          <a:xfrm>
            <a:off x="304721" y="3438525"/>
            <a:ext cx="3267153" cy="1404937"/>
          </a:xfrm>
          <a:prstGeom prst="wedgeRectCallout">
            <a:avLst>
              <a:gd name="adj1" fmla="val 59782"/>
              <a:gd name="adj2" fmla="val 726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700"/>
              </a:spcAft>
            </a:pPr>
            <a:r>
              <a:rPr lang="en-US" b="1" i="1" dirty="0" err="1">
                <a:solidFill>
                  <a:schemeClr val="tx1"/>
                </a:solidFill>
              </a:rPr>
              <a:t>MapTo</a:t>
            </a:r>
            <a:r>
              <a:rPr lang="en-US" dirty="0">
                <a:solidFill>
                  <a:schemeClr val="tx1"/>
                </a:solidFill>
              </a:rPr>
              <a:t> functionality exposes the JSON values of alt, title, </a:t>
            </a:r>
            <a:r>
              <a:rPr lang="en-US" dirty="0" err="1">
                <a:solidFill>
                  <a:schemeClr val="tx1"/>
                </a:solidFill>
              </a:rPr>
              <a:t>src</a:t>
            </a:r>
            <a:r>
              <a:rPr lang="en-US" dirty="0">
                <a:solidFill>
                  <a:schemeClr val="tx1"/>
                </a:solidFill>
              </a:rPr>
              <a:t> that can then be used by the React Image component.</a:t>
            </a:r>
            <a:endParaRPr lang="en-US" b="1" i="1" dirty="0">
              <a:solidFill>
                <a:schemeClr val="tx1"/>
              </a:solidFill>
            </a:endParaRPr>
          </a:p>
        </p:txBody>
      </p:sp>
    </p:spTree>
    <p:extLst>
      <p:ext uri="{BB962C8B-B14F-4D97-AF65-F5344CB8AC3E}">
        <p14:creationId xmlns:p14="http://schemas.microsoft.com/office/powerpoint/2010/main" val="8720849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0137DF7-A37C-4CDB-8B6B-F02F47BA7FBF}"/>
              </a:ext>
            </a:extLst>
          </p:cNvPr>
          <p:cNvSpPr>
            <a:spLocks noGrp="1"/>
          </p:cNvSpPr>
          <p:nvPr>
            <p:ph idx="1"/>
          </p:nvPr>
        </p:nvSpPr>
        <p:spPr/>
        <p:txBody>
          <a:bodyPr>
            <a:normAutofit/>
          </a:bodyPr>
          <a:lstStyle/>
          <a:p>
            <a:pPr>
              <a:spcAft>
                <a:spcPts val="700"/>
              </a:spcAft>
            </a:pPr>
            <a:r>
              <a:rPr lang="en-US" sz="2400" dirty="0">
                <a:solidFill>
                  <a:schemeClr val="dk1"/>
                </a:solidFill>
              </a:rPr>
              <a:t>Experience Manager</a:t>
            </a:r>
            <a:r>
              <a:rPr lang="en-US" dirty="0"/>
              <a:t> takes a hybrid approach</a:t>
            </a:r>
          </a:p>
          <a:p>
            <a:pPr lvl="1">
              <a:spcAft>
                <a:spcPts val="700"/>
              </a:spcAft>
            </a:pPr>
            <a:r>
              <a:rPr lang="en-US" dirty="0"/>
              <a:t>Delivers content either as fully formatted HTML or as JSON over HTTP APIs</a:t>
            </a:r>
          </a:p>
          <a:p>
            <a:pPr>
              <a:spcAft>
                <a:spcPts val="700"/>
              </a:spcAft>
            </a:pPr>
            <a:r>
              <a:rPr lang="en-US" sz="2400" dirty="0">
                <a:solidFill>
                  <a:schemeClr val="dk1"/>
                </a:solidFill>
              </a:rPr>
              <a:t>Experience Manager</a:t>
            </a:r>
            <a:r>
              <a:rPr lang="en-US" dirty="0"/>
              <a:t> includes features that express content in a variety of formats through API endpoints:</a:t>
            </a:r>
          </a:p>
          <a:p>
            <a:pPr lvl="1">
              <a:spcAft>
                <a:spcPts val="700"/>
              </a:spcAft>
            </a:pPr>
            <a:r>
              <a:rPr lang="en-US" b="1" dirty="0"/>
              <a:t>Content services – </a:t>
            </a:r>
            <a:r>
              <a:rPr lang="en-US" dirty="0"/>
              <a:t>exposes content via HTTP APIs using a standard JSON schema, enabling brands to expose content to any channel without coding.</a:t>
            </a:r>
          </a:p>
          <a:p>
            <a:pPr lvl="1">
              <a:spcAft>
                <a:spcPts val="700"/>
              </a:spcAft>
            </a:pPr>
            <a:r>
              <a:rPr lang="en-US" b="1" dirty="0"/>
              <a:t>Sling Model Exporter </a:t>
            </a:r>
            <a:r>
              <a:rPr lang="en-US" dirty="0"/>
              <a:t>– allows developers to quickly render any Experience Manager content into JSON using custom business logic.</a:t>
            </a:r>
          </a:p>
          <a:p>
            <a:endParaRPr lang="en-US" dirty="0"/>
          </a:p>
          <a:p>
            <a:endParaRPr lang="en-US" dirty="0"/>
          </a:p>
          <a:p>
            <a:pPr marL="19797" indent="0">
              <a:lnSpc>
                <a:spcPct val="112000"/>
              </a:lnSpc>
              <a:spcBef>
                <a:spcPts val="0"/>
              </a:spcBef>
              <a:buNone/>
            </a:pPr>
            <a:endParaRPr lang="en-US" dirty="0"/>
          </a:p>
          <a:p>
            <a:endParaRPr lang="en-US" dirty="0"/>
          </a:p>
        </p:txBody>
      </p:sp>
      <p:sp>
        <p:nvSpPr>
          <p:cNvPr id="2" name="Title 1">
            <a:extLst>
              <a:ext uri="{FF2B5EF4-FFF2-40B4-BE49-F238E27FC236}">
                <a16:creationId xmlns:a16="http://schemas.microsoft.com/office/drawing/2014/main" id="{03A6C36C-573C-6647-BCE5-5C50BA66192D}"/>
              </a:ext>
            </a:extLst>
          </p:cNvPr>
          <p:cNvSpPr>
            <a:spLocks noGrp="1"/>
          </p:cNvSpPr>
          <p:nvPr>
            <p:ph type="title"/>
          </p:nvPr>
        </p:nvSpPr>
        <p:spPr/>
        <p:txBody>
          <a:bodyPr/>
          <a:lstStyle/>
          <a:p>
            <a:r>
              <a:rPr lang="en-US" dirty="0"/>
              <a:t>Key Takeaways</a:t>
            </a:r>
          </a:p>
        </p:txBody>
      </p:sp>
    </p:spTree>
    <p:extLst>
      <p:ext uri="{BB962C8B-B14F-4D97-AF65-F5344CB8AC3E}">
        <p14:creationId xmlns:p14="http://schemas.microsoft.com/office/powerpoint/2010/main" val="4182606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 calcmode="lin" valueType="num">
                                      <p:cBhvr additive="base">
                                        <p:cTn id="17"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 calcmode="lin" valueType="num">
                                      <p:cBhvr additive="base">
                                        <p:cTn id="2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34DC6C-BD87-CC42-93B7-2911255517B5}"/>
              </a:ext>
            </a:extLst>
          </p:cNvPr>
          <p:cNvSpPr>
            <a:spLocks noGrp="1"/>
          </p:cNvSpPr>
          <p:nvPr>
            <p:ph idx="1"/>
          </p:nvPr>
        </p:nvSpPr>
        <p:spPr/>
        <p:txBody>
          <a:bodyPr/>
          <a:lstStyle/>
          <a:p>
            <a:pPr>
              <a:spcAft>
                <a:spcPts val="700"/>
              </a:spcAft>
            </a:pPr>
            <a:r>
              <a:rPr lang="en-US" dirty="0"/>
              <a:t>AEM SPA Editor</a:t>
            </a:r>
          </a:p>
          <a:p>
            <a:pPr lvl="1">
              <a:spcAft>
                <a:spcPts val="700"/>
              </a:spcAft>
            </a:pPr>
            <a:r>
              <a:rPr lang="en-US" dirty="0"/>
              <a:t>Collection of JS libraries</a:t>
            </a:r>
          </a:p>
          <a:p>
            <a:pPr lvl="1">
              <a:spcAft>
                <a:spcPts val="700"/>
              </a:spcAft>
            </a:pPr>
            <a:r>
              <a:rPr lang="en-US" dirty="0"/>
              <a:t>Framework for editing contents of a SPA deployed in </a:t>
            </a:r>
            <a:r>
              <a:rPr lang="en-US" sz="2400" dirty="0">
                <a:solidFill>
                  <a:schemeClr val="dk1"/>
                </a:solidFill>
              </a:rPr>
              <a:t>Experience Manager </a:t>
            </a:r>
          </a:p>
          <a:p>
            <a:pPr lvl="1">
              <a:spcAft>
                <a:spcPts val="700"/>
              </a:spcAft>
            </a:pPr>
            <a:r>
              <a:rPr lang="en-US" dirty="0"/>
              <a:t>AEM delivers content as JSON and SPA Editor JS SDK maps the JSON to React and Angular components</a:t>
            </a:r>
          </a:p>
          <a:p>
            <a:endParaRPr lang="en-US" dirty="0"/>
          </a:p>
        </p:txBody>
      </p:sp>
      <p:sp>
        <p:nvSpPr>
          <p:cNvPr id="2" name="Title 1">
            <a:extLst>
              <a:ext uri="{FF2B5EF4-FFF2-40B4-BE49-F238E27FC236}">
                <a16:creationId xmlns:a16="http://schemas.microsoft.com/office/drawing/2014/main" id="{DB608558-EAB2-AE4E-A2A3-74F2C83F8F22}"/>
              </a:ext>
            </a:extLst>
          </p:cNvPr>
          <p:cNvSpPr>
            <a:spLocks noGrp="1"/>
          </p:cNvSpPr>
          <p:nvPr>
            <p:ph type="title"/>
          </p:nvPr>
        </p:nvSpPr>
        <p:spPr/>
        <p:txBody>
          <a:bodyPr/>
          <a:lstStyle/>
          <a:p>
            <a:r>
              <a:rPr lang="en-US" dirty="0"/>
              <a:t>Key Takeaways</a:t>
            </a:r>
          </a:p>
        </p:txBody>
      </p:sp>
    </p:spTree>
    <p:extLst>
      <p:ext uri="{BB962C8B-B14F-4D97-AF65-F5344CB8AC3E}">
        <p14:creationId xmlns:p14="http://schemas.microsoft.com/office/powerpoint/2010/main" val="2102058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 y="1073672"/>
            <a:ext cx="11579384" cy="5181600"/>
          </a:xfrm>
        </p:spPr>
        <p:txBody>
          <a:bodyPr>
            <a:normAutofit/>
          </a:bodyPr>
          <a:lstStyle/>
          <a:p>
            <a:r>
              <a:rPr lang="en-US" sz="2400" dirty="0">
                <a:solidFill>
                  <a:schemeClr val="dk1"/>
                </a:solidFill>
              </a:rPr>
              <a:t>Experience Manager</a:t>
            </a:r>
            <a:r>
              <a:rPr lang="en-US" dirty="0"/>
              <a:t> Headless</a:t>
            </a:r>
          </a:p>
          <a:p>
            <a:pPr lvl="1"/>
            <a:r>
              <a:rPr lang="en-US" dirty="0">
                <a:hlinkClick r:id="rId3"/>
              </a:rPr>
              <a:t>https://docs.adobe.com/content/help/en/experience-manager-learn/getting-started-with-aem-headless/overview.html</a:t>
            </a:r>
            <a:endParaRPr lang="en-US" dirty="0"/>
          </a:p>
          <a:p>
            <a:pPr lvl="1"/>
            <a:r>
              <a:rPr lang="en-US" dirty="0">
                <a:hlinkClick r:id="rId4"/>
              </a:rPr>
              <a:t>https://www.adobe.com/content/dam/www/us/en/marketing/experience-manager-sites/headless-content-management-system/pdfs/aem-hybrid-architecture-wp-1-18-19.pdf</a:t>
            </a:r>
            <a:r>
              <a:rPr lang="en-US" dirty="0"/>
              <a:t> </a:t>
            </a:r>
          </a:p>
          <a:p>
            <a:pPr lvl="1"/>
            <a:r>
              <a:rPr lang="en-US" dirty="0">
                <a:hlinkClick r:id="rId5"/>
              </a:rPr>
              <a:t>https://docs.adobe.com/content/help/en/experience-manager-65/developing/components/json-exporter-components.html</a:t>
            </a:r>
            <a:endParaRPr lang="en-US" dirty="0"/>
          </a:p>
        </p:txBody>
      </p:sp>
      <p:sp>
        <p:nvSpPr>
          <p:cNvPr id="2" name="Title 1"/>
          <p:cNvSpPr>
            <a:spLocks noGrp="1"/>
          </p:cNvSpPr>
          <p:nvPr>
            <p:ph type="title"/>
          </p:nvPr>
        </p:nvSpPr>
        <p:spPr>
          <a:xfrm>
            <a:off x="320040" y="296432"/>
            <a:ext cx="11579385" cy="625475"/>
          </a:xfrm>
        </p:spPr>
        <p:txBody>
          <a:bodyPr vert="horz" lIns="91440" tIns="45720" rIns="91440" bIns="45720" rtlCol="0" anchor="ctr">
            <a:normAutofit/>
          </a:bodyPr>
          <a:lstStyle/>
          <a:p>
            <a:r>
              <a:rPr lang="en-US" dirty="0"/>
              <a:t>Resources</a:t>
            </a:r>
          </a:p>
        </p:txBody>
      </p:sp>
      <p:sp>
        <p:nvSpPr>
          <p:cNvPr id="4" name="Slide Number Placeholder 3"/>
          <p:cNvSpPr>
            <a:spLocks noGrp="1"/>
          </p:cNvSpPr>
          <p:nvPr>
            <p:ph type="sldNum" sz="quarter" idx="4294967295"/>
          </p:nvPr>
        </p:nvSpPr>
        <p:spPr>
          <a:xfrm>
            <a:off x="0" y="0"/>
            <a:ext cx="0" cy="0"/>
          </a:xfrm>
        </p:spPr>
        <p:txBody>
          <a:bodyPr/>
          <a:lstStyle/>
          <a:p>
            <a:pPr algn="ctr"/>
            <a:fld id="{90156F56-D5AE-4C6F-B826-C69D1BC521BB}" type="slidenum">
              <a:rPr lang="en-US" smtClean="0"/>
              <a:pPr algn="ctr"/>
              <a:t>95</a:t>
            </a:fld>
            <a:endParaRPr lang="en-US" dirty="0"/>
          </a:p>
        </p:txBody>
      </p:sp>
    </p:spTree>
    <p:extLst>
      <p:ext uri="{BB962C8B-B14F-4D97-AF65-F5344CB8AC3E}">
        <p14:creationId xmlns:p14="http://schemas.microsoft.com/office/powerpoint/2010/main" val="15545106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5F8459-C558-624B-9D84-4FDFC81D6F97}"/>
              </a:ext>
            </a:extLst>
          </p:cNvPr>
          <p:cNvSpPr>
            <a:spLocks noGrp="1"/>
          </p:cNvSpPr>
          <p:nvPr>
            <p:ph type="sldNum" sz="quarter" idx="12"/>
          </p:nvPr>
        </p:nvSpPr>
        <p:spPr/>
        <p:txBody>
          <a:bodyPr/>
          <a:lstStyle/>
          <a:p>
            <a:pPr algn="ctr"/>
            <a:fld id="{90156F56-D5AE-4C6F-B826-C69D1BC521BB}" type="slidenum">
              <a:rPr lang="en-US" smtClean="0"/>
              <a:pPr algn="ctr"/>
              <a:t>96</a:t>
            </a:fld>
            <a:endParaRPr lang="en-US" dirty="0"/>
          </a:p>
        </p:txBody>
      </p:sp>
      <p:sp>
        <p:nvSpPr>
          <p:cNvPr id="3" name="Title 2">
            <a:extLst>
              <a:ext uri="{FF2B5EF4-FFF2-40B4-BE49-F238E27FC236}">
                <a16:creationId xmlns:a16="http://schemas.microsoft.com/office/drawing/2014/main" id="{D83D9390-C4D7-FE4C-AC57-2EE89429D2F4}"/>
              </a:ext>
            </a:extLst>
          </p:cNvPr>
          <p:cNvSpPr>
            <a:spLocks noGrp="1"/>
          </p:cNvSpPr>
          <p:nvPr>
            <p:ph type="title"/>
          </p:nvPr>
        </p:nvSpPr>
        <p:spPr/>
        <p:txBody>
          <a:bodyPr/>
          <a:lstStyle/>
          <a:p>
            <a:r>
              <a:rPr lang="en-US" dirty="0"/>
              <a:t>Resources (</a:t>
            </a:r>
            <a:r>
              <a:rPr lang="en-US" dirty="0" err="1"/>
              <a:t>cont</a:t>
            </a:r>
            <a:r>
              <a:rPr lang="en-US" dirty="0"/>
              <a:t>)</a:t>
            </a:r>
          </a:p>
        </p:txBody>
      </p:sp>
      <p:sp>
        <p:nvSpPr>
          <p:cNvPr id="4" name="Content Placeholder 3">
            <a:extLst>
              <a:ext uri="{FF2B5EF4-FFF2-40B4-BE49-F238E27FC236}">
                <a16:creationId xmlns:a16="http://schemas.microsoft.com/office/drawing/2014/main" id="{17F495C2-9FED-DE49-8BFB-87619F926B97}"/>
              </a:ext>
            </a:extLst>
          </p:cNvPr>
          <p:cNvSpPr>
            <a:spLocks noGrp="1"/>
          </p:cNvSpPr>
          <p:nvPr>
            <p:ph sz="quarter" idx="13"/>
          </p:nvPr>
        </p:nvSpPr>
        <p:spPr/>
        <p:txBody>
          <a:bodyPr/>
          <a:lstStyle/>
          <a:p>
            <a:pPr marL="0" indent="0">
              <a:lnSpc>
                <a:spcPct val="110000"/>
              </a:lnSpc>
              <a:buNone/>
            </a:pPr>
            <a:r>
              <a:rPr lang="en-US" sz="2400" dirty="0">
                <a:solidFill>
                  <a:schemeClr val="dk1"/>
                </a:solidFill>
              </a:rPr>
              <a:t>Experience Manager</a:t>
            </a:r>
            <a:r>
              <a:rPr lang="en-US" dirty="0"/>
              <a:t> SPA Editor</a:t>
            </a:r>
          </a:p>
          <a:p>
            <a:pPr marL="915988" lvl="1" indent="-342900">
              <a:lnSpc>
                <a:spcPct val="110000"/>
              </a:lnSpc>
            </a:pPr>
            <a:r>
              <a:rPr lang="en-US" dirty="0">
                <a:hlinkClick r:id="rId2"/>
              </a:rPr>
              <a:t>https://docs.adobe.com/content/help/en/experience-manager-65/developing/headless/spas/spa-overview.html</a:t>
            </a:r>
            <a:endParaRPr lang="en-US" dirty="0">
              <a:hlinkClick r:id="" action="ppaction://noaction"/>
            </a:endParaRPr>
          </a:p>
          <a:p>
            <a:pPr marL="915988" lvl="1" indent="-342900">
              <a:lnSpc>
                <a:spcPct val="110000"/>
              </a:lnSpc>
            </a:pPr>
            <a:r>
              <a:rPr lang="en-US" dirty="0">
                <a:hlinkClick r:id="" action="ppaction://noaction"/>
              </a:rPr>
              <a:t>https://docs.adobe.com/content/help/en/experience-manager-learn/sites/spa-editor/spa-editor-framework-feature-video-use.html</a:t>
            </a:r>
            <a:endParaRPr lang="en-US" dirty="0"/>
          </a:p>
          <a:p>
            <a:pPr marL="0" indent="0">
              <a:lnSpc>
                <a:spcPct val="110000"/>
              </a:lnSpc>
              <a:buNone/>
            </a:pPr>
            <a:endParaRPr lang="en-US" dirty="0"/>
          </a:p>
          <a:p>
            <a:pPr marL="0" indent="0">
              <a:lnSpc>
                <a:spcPct val="110000"/>
              </a:lnSpc>
              <a:buNone/>
            </a:pPr>
            <a:r>
              <a:rPr lang="en-US" sz="2400" dirty="0">
                <a:solidFill>
                  <a:schemeClr val="dk1"/>
                </a:solidFill>
              </a:rPr>
              <a:t>Experience Manager</a:t>
            </a:r>
            <a:r>
              <a:rPr lang="en-US" dirty="0"/>
              <a:t> SPA Tutorials</a:t>
            </a:r>
          </a:p>
          <a:p>
            <a:pPr lvl="2">
              <a:lnSpc>
                <a:spcPct val="110000"/>
              </a:lnSpc>
              <a:buFont typeface="Arial" panose="020B0604020202020204" pitchFamily="34" charset="0"/>
              <a:buChar char="•"/>
            </a:pPr>
            <a:r>
              <a:rPr lang="en-US" dirty="0"/>
              <a:t>https://</a:t>
            </a:r>
            <a:r>
              <a:rPr lang="en-US" dirty="0" err="1"/>
              <a:t>experienceleague.adobe.com</a:t>
            </a:r>
            <a:r>
              <a:rPr lang="en-US" dirty="0"/>
              <a:t>/docs/experience-manager-65/developing/headless/spas/</a:t>
            </a:r>
            <a:r>
              <a:rPr lang="en-US" dirty="0" err="1"/>
              <a:t>spa-wknd.html?lang</a:t>
            </a:r>
            <a:r>
              <a:rPr lang="en-US" dirty="0"/>
              <a:t>=</a:t>
            </a:r>
            <a:r>
              <a:rPr lang="en-US" dirty="0" err="1"/>
              <a:t>en</a:t>
            </a:r>
            <a:endParaRPr lang="en-US" dirty="0"/>
          </a:p>
          <a:p>
            <a:pPr marL="419848" indent="0">
              <a:lnSpc>
                <a:spcPct val="110000"/>
              </a:lnSpc>
              <a:buNone/>
            </a:pPr>
            <a:endParaRPr lang="en-US" dirty="0"/>
          </a:p>
        </p:txBody>
      </p:sp>
    </p:spTree>
    <p:extLst>
      <p:ext uri="{BB962C8B-B14F-4D97-AF65-F5344CB8AC3E}">
        <p14:creationId xmlns:p14="http://schemas.microsoft.com/office/powerpoint/2010/main" val="32081932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2C21E8-5F8C-9D44-902A-55E8AED08E18}"/>
              </a:ext>
            </a:extLst>
          </p:cNvPr>
          <p:cNvSpPr>
            <a:spLocks noGrp="1"/>
          </p:cNvSpPr>
          <p:nvPr>
            <p:ph sz="quarter" idx="13"/>
          </p:nvPr>
        </p:nvSpPr>
        <p:spPr/>
        <p:txBody>
          <a:bodyPr/>
          <a:lstStyle/>
          <a:p>
            <a:r>
              <a:rPr lang="en-US" dirty="0"/>
              <a:t>Introduction to AEM as a Cloud Service</a:t>
            </a:r>
          </a:p>
        </p:txBody>
      </p:sp>
    </p:spTree>
    <p:extLst>
      <p:ext uri="{BB962C8B-B14F-4D97-AF65-F5344CB8AC3E}">
        <p14:creationId xmlns:p14="http://schemas.microsoft.com/office/powerpoint/2010/main" val="15159522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D53F45E1-7037-482E-8446-EE9C91FDD62B}"/>
              </a:ext>
            </a:extLst>
          </p:cNvPr>
          <p:cNvSpPr>
            <a:spLocks noGrp="1"/>
          </p:cNvSpPr>
          <p:nvPr>
            <p:ph idx="1"/>
          </p:nvPr>
        </p:nvSpPr>
        <p:spPr>
          <a:xfrm>
            <a:off x="320040" y="1073672"/>
            <a:ext cx="11579384" cy="5181600"/>
          </a:xfrm>
        </p:spPr>
        <p:txBody>
          <a:bodyPr>
            <a:normAutofit/>
          </a:bodyPr>
          <a:lstStyle/>
          <a:p>
            <a:r>
              <a:rPr lang="en-US" dirty="0"/>
              <a:t>Next generation of the Experience Manager product line evolving into a </a:t>
            </a:r>
            <a:r>
              <a:rPr lang="en-US" b="1" dirty="0">
                <a:solidFill>
                  <a:srgbClr val="0070C0"/>
                </a:solidFill>
              </a:rPr>
              <a:t>cloud native solution</a:t>
            </a:r>
          </a:p>
          <a:p>
            <a:pPr lvl="1"/>
            <a:r>
              <a:rPr lang="en-US" dirty="0"/>
              <a:t>Provides Continuous Delivery and Continuous Integration for updates with zero downtime.</a:t>
            </a:r>
          </a:p>
          <a:p>
            <a:pPr lvl="1"/>
            <a:r>
              <a:rPr lang="en-US" dirty="0"/>
              <a:t>Delivers content quickly and efficiently, leveraging a built-in Content Delivery Network (CDN) and other network layer best practices</a:t>
            </a:r>
          </a:p>
          <a:p>
            <a:pPr lvl="1"/>
            <a:r>
              <a:rPr lang="en-US" dirty="0"/>
              <a:t>Is based on a dynamic architecture that </a:t>
            </a:r>
            <a:r>
              <a:rPr lang="en-US" dirty="0" err="1"/>
              <a:t>autoscales</a:t>
            </a:r>
            <a:r>
              <a:rPr lang="en-US" dirty="0"/>
              <a:t>, thus removing infrastructure considerations</a:t>
            </a:r>
          </a:p>
          <a:p>
            <a:pPr lvl="1"/>
            <a:r>
              <a:rPr lang="en-US" dirty="0"/>
              <a:t>Is security focused, using automated tests to scan for common vulnerabilities</a:t>
            </a:r>
          </a:p>
          <a:p>
            <a:pPr lvl="1"/>
            <a:r>
              <a:rPr lang="en-US" dirty="0"/>
              <a:t>Validates customer code using automated tests</a:t>
            </a:r>
          </a:p>
          <a:p>
            <a:pPr lvl="1"/>
            <a:r>
              <a:rPr lang="en-US" dirty="0"/>
              <a:t>Has performance topologies optimized for maximum resilience and efficiency</a:t>
            </a:r>
          </a:p>
          <a:p>
            <a:pPr lvl="1"/>
            <a:r>
              <a:rPr lang="en-US" dirty="0"/>
              <a:t>Is deeply integrated with the Adobe Experience Cloud</a:t>
            </a:r>
          </a:p>
        </p:txBody>
      </p:sp>
      <p:sp>
        <p:nvSpPr>
          <p:cNvPr id="4" name="Title 3">
            <a:extLst>
              <a:ext uri="{FF2B5EF4-FFF2-40B4-BE49-F238E27FC236}">
                <a16:creationId xmlns:a16="http://schemas.microsoft.com/office/drawing/2014/main" id="{0DB3EEF8-D218-4A86-AF12-AE204B6F0E2A}"/>
              </a:ext>
            </a:extLst>
          </p:cNvPr>
          <p:cNvSpPr>
            <a:spLocks noGrp="1"/>
          </p:cNvSpPr>
          <p:nvPr>
            <p:ph type="title"/>
          </p:nvPr>
        </p:nvSpPr>
        <p:spPr>
          <a:xfrm>
            <a:off x="320040" y="296432"/>
            <a:ext cx="11579385" cy="625475"/>
          </a:xfrm>
        </p:spPr>
        <p:txBody>
          <a:bodyPr/>
          <a:lstStyle/>
          <a:p>
            <a:r>
              <a:rPr lang="en-US" dirty="0"/>
              <a:t>Adobe Experience Manager as a Cloud Service: What is it?</a:t>
            </a:r>
          </a:p>
        </p:txBody>
      </p:sp>
    </p:spTree>
    <p:extLst>
      <p:ext uri="{BB962C8B-B14F-4D97-AF65-F5344CB8AC3E}">
        <p14:creationId xmlns:p14="http://schemas.microsoft.com/office/powerpoint/2010/main" val="32888514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37000-C9EC-4843-A11D-6B4A7955560B}"/>
              </a:ext>
            </a:extLst>
          </p:cNvPr>
          <p:cNvSpPr>
            <a:spLocks noGrp="1"/>
          </p:cNvSpPr>
          <p:nvPr>
            <p:ph type="title"/>
          </p:nvPr>
        </p:nvSpPr>
        <p:spPr>
          <a:xfrm>
            <a:off x="290984" y="312661"/>
            <a:ext cx="11495710" cy="646710"/>
          </a:xfrm>
        </p:spPr>
        <p:txBody>
          <a:bodyPr/>
          <a:lstStyle/>
          <a:p>
            <a:r>
              <a:rPr lang="en-US" dirty="0"/>
              <a:t>Evolution of support for Cloud Deployment</a:t>
            </a:r>
          </a:p>
        </p:txBody>
      </p:sp>
      <p:pic>
        <p:nvPicPr>
          <p:cNvPr id="6" name="Picture 5" descr="A close up of a map&#10;&#10;Description automatically generated">
            <a:extLst>
              <a:ext uri="{FF2B5EF4-FFF2-40B4-BE49-F238E27FC236}">
                <a16:creationId xmlns:a16="http://schemas.microsoft.com/office/drawing/2014/main" id="{B6E82927-FFE5-3B4F-9D0E-BC81BE9D64EF}"/>
              </a:ext>
            </a:extLst>
          </p:cNvPr>
          <p:cNvPicPr>
            <a:picLocks noChangeAspect="1"/>
          </p:cNvPicPr>
          <p:nvPr/>
        </p:nvPicPr>
        <p:blipFill>
          <a:blip r:embed="rId2"/>
          <a:stretch>
            <a:fillRect/>
          </a:stretch>
        </p:blipFill>
        <p:spPr>
          <a:xfrm>
            <a:off x="1219344" y="1591541"/>
            <a:ext cx="9334500" cy="3924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2767858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11.0&quot;&gt;&lt;object type=&quot;1&quot; unique_id=&quot;10001&quot;&gt;&lt;object type=&quot;8&quot; unique_id=&quot;717709&quot;&gt;&lt;/object&gt;&lt;object type=&quot;2&quot; unique_id=&quot;717710&quot;&gt;&lt;object type=&quot;3&quot; unique_id=&quot;717779&quot;&gt;&lt;property id=&quot;20148&quot; value=&quot;5&quot;/&gt;&lt;property id=&quot;20300&quot; value=&quot;Slide 47&quot;/&gt;&lt;property id=&quot;20307&quot; value=&quot;278&quot;/&gt;&lt;/object&gt;&lt;object type=&quot;3&quot; unique_id=&quot;1709897&quot;&gt;&lt;property id=&quot;20148&quot; value=&quot;5&quot;/&gt;&lt;property id=&quot;20300&quot; value=&quot;Slide 49 - &amp;quot;How to save this as a template within the PowerPoint template library &amp;quot;&quot;/&gt;&lt;property id=&quot;20307&quot; value=&quot;293&quot;/&gt;&lt;/object&gt;&lt;object type=&quot;3&quot; unique_id=&quot;1709905&quot;&gt;&lt;property id=&quot;20148&quot; value=&quot;5&quot;/&gt;&lt;property id=&quot;20300&quot; value=&quot;Slide 48&quot;/&gt;&lt;property id=&quot;20307&quot; value=&quot;285&quot;/&gt;&lt;/object&gt;&lt;object type=&quot;3&quot; unique_id=&quot;1710040&quot;&gt;&lt;property id=&quot;20148&quot; value=&quot;5&quot;/&gt;&lt;property id=&quot;20300&quot; value=&quot;Slide 51 - &amp;quot;Bar charts&amp;quot;&quot;/&gt;&lt;property id=&quot;20307&quot; value=&quot;296&quot;/&gt;&lt;/object&gt;&lt;object type=&quot;3&quot; unique_id=&quot;1710041&quot;&gt;&lt;property id=&quot;20148&quot; value=&quot;5&quot;/&gt;&lt;property id=&quot;20300&quot; value=&quot;Slide 52 - &amp;quot;Pie charts&amp;quot;&quot;/&gt;&lt;property id=&quot;20307&quot; value=&quot;297&quot;/&gt;&lt;/object&gt;&lt;object type=&quot;3&quot; unique_id=&quot;1710042&quot;&gt;&lt;property id=&quot;20148&quot; value=&quot;5&quot;/&gt;&lt;property id=&quot;20300&quot; value=&quot;Slide 53 - &amp;quot;Color palettes&amp;quot;&quot;/&gt;&lt;property id=&quot;20307&quot; value=&quot;299&quot;/&gt;&lt;/object&gt;&lt;object type=&quot;3&quot; unique_id=&quot;1710043&quot;&gt;&lt;property id=&quot;20148&quot; value=&quot;5&quot;/&gt;&lt;property id=&quot;20300&quot; value=&quot;Slide 5 - &amp;quot;Adobe Experience Manager&amp;quot;&quot;/&gt;&lt;property id=&quot;20307&quot; value=&quot;322&quot;/&gt;&lt;/object&gt;&lt;object type=&quot;3&quot; unique_id=&quot;1710044&quot;&gt;&lt;property id=&quot;20148&quot; value=&quot;5&quot;/&gt;&lt;property id=&quot;20300&quot; value=&quot;Slide 6 - &amp;quot;Adobe Target&amp;quot;&quot;/&gt;&lt;property id=&quot;20307&quot; value=&quot;323&quot;/&gt;&lt;/object&gt;&lt;object type=&quot;3&quot; unique_id=&quot;1710045&quot;&gt;&lt;property id=&quot;20148&quot; value=&quot;5&quot;/&gt;&lt;property id=&quot;20300&quot; value=&quot;Slide 9 - &amp;quot;Adobe Analytics&amp;quot;&quot;/&gt;&lt;property id=&quot;20307&quot; value=&quot;324&quot;/&gt;&lt;/object&gt;&lt;object type=&quot;3&quot; unique_id=&quot;1710046&quot;&gt;&lt;property id=&quot;20148&quot; value=&quot;5&quot;/&gt;&lt;property id=&quot;20300&quot; value=&quot;Slide 10 - &amp;quot;Adobe Audience Manager&amp;quot;&quot;/&gt;&lt;property id=&quot;20307&quot; value=&quot;326&quot;/&gt;&lt;/object&gt;&lt;object type=&quot;3&quot; unique_id=&quot;1710048&quot;&gt;&lt;property id=&quot;20148&quot; value=&quot;5&quot;/&gt;&lt;property id=&quot;20300&quot; value=&quot;Slide 8 - &amp;quot;Adobe Primetime&amp;quot;&quot;/&gt;&lt;property id=&quot;20307&quot; value=&quot;328&quot;/&gt;&lt;/object&gt;&lt;object type=&quot;3&quot; unique_id=&quot;1710049&quot;&gt;&lt;property id=&quot;20148&quot; value=&quot;5&quot;/&gt;&lt;property id=&quot;20300&quot; value=&quot;Slide 7 - &amp;quot;Adobe Campaign&amp;quot;&quot;/&gt;&lt;property id=&quot;20307&quot; value=&quot;329&quot;/&gt;&lt;/object&gt;&lt;object type=&quot;3&quot; unique_id=&quot;1710050&quot;&gt;&lt;property id=&quot;20148&quot; value=&quot;5&quot;/&gt;&lt;property id=&quot;20300&quot; value=&quot;Slide 14&quot;/&gt;&lt;property id=&quot;20307&quot; value=&quot;456&quot;/&gt;&lt;/object&gt;&lt;object type=&quot;3&quot; unique_id=&quot;1710051&quot;&gt;&lt;property id=&quot;20148&quot; value=&quot;5&quot;/&gt;&lt;property id=&quot;20300&quot; value=&quot;Slide 13&quot;/&gt;&lt;property id=&quot;20307&quot; value=&quot;331&quot;/&gt;&lt;/object&gt;&lt;object type=&quot;3&quot; unique_id=&quot;1710054&quot;&gt;&lt;property id=&quot;20148&quot; value=&quot;5&quot;/&gt;&lt;property id=&quot;20300&quot; value=&quot;Slide 16&quot;/&gt;&lt;property id=&quot;20307&quot; value=&quot;459&quot;/&gt;&lt;/object&gt;&lt;object type=&quot;3&quot; unique_id=&quot;1710059&quot;&gt;&lt;property id=&quot;20148&quot; value=&quot;5&quot;/&gt;&lt;property id=&quot;20300&quot; value=&quot;Slide 21 - &amp;quot;Concept with Ordered List - White Background&amp;quot;&quot;/&gt;&lt;property id=&quot;20307&quot; value=&quot;310&quot;/&gt;&lt;/object&gt;&lt;object type=&quot;3&quot; unique_id=&quot;1710060&quot;&gt;&lt;property id=&quot;20148&quot; value=&quot;5&quot;/&gt;&lt;property id=&quot;20300&quot; value=&quot;Slide 23 - &amp;quot;Concept with Unordered List - White Background&amp;quot;&quot;/&gt;&lt;property id=&quot;20307&quot; value=&quot;445&quot;/&gt;&lt;/object&gt;&lt;object type=&quot;3&quot; unique_id=&quot;1710061&quot;&gt;&lt;property id=&quot;20148&quot; value=&quot;5&quot;/&gt;&lt;property id=&quot;20300&quot; value=&quot;Slide 25 - &amp;quot;Concept with Ordered List and Screenshot/Image - White Background&amp;quot;&quot;/&gt;&lt;property id=&quot;20307&quot; value=&quot;447&quot;/&gt;&lt;/object&gt;&lt;object type=&quot;3&quot; unique_id=&quot;1710062&quot;&gt;&lt;property id=&quot;20148&quot; value=&quot;5&quot;/&gt;&lt;property id=&quot;20300&quot; value=&quot;Slide 27 - &amp;quot;Concept with Unordered List and Screenshot/Image - White Background&amp;quot;&quot;/&gt;&lt;property id=&quot;20307&quot; value=&quot;448&quot;/&gt;&lt;/object&gt;&lt;object type=&quot;3&quot; unique_id=&quot;1710063&quot;&gt;&lt;property id=&quot;20148&quot; value=&quot;5&quot;/&gt;&lt;property id=&quot;20300&quot; value=&quot;Slide 29 - &amp;quot;Concept with Table - White Background&amp;quot;&quot;/&gt;&lt;property id=&quot;20307&quot; value=&quot;449&quot;/&gt;&lt;/object&gt;&lt;object type=&quot;3&quot; unique_id=&quot;1710064&quot;&gt;&lt;property id=&quot;20148&quot; value=&quot;5&quot;/&gt;&lt;property id=&quot;20300&quot; value=&quot;Slide 31 - &amp;quot;Screenshot/Image/Graphic with Highlights and Text - White Background&amp;quot;&quot;/&gt;&lt;property id=&quot;20307&quot; value=&quot;450&quot;/&gt;&lt;/object&gt;&lt;object type=&quot;3&quot; unique_id=&quot;1710065&quot;&gt;&lt;property id=&quot;20148&quot; value=&quot;5&quot;/&gt;&lt;property id=&quot;20300&quot; value=&quot;Slide 33 - &amp;quot;Screenshot/Image/Graphic with Only Callouts - White Background&amp;quot;&quot;/&gt;&lt;property id=&quot;20307&quot; value=&quot;451&quot;/&gt;&lt;/object&gt;&lt;object type=&quot;3&quot; unique_id=&quot;1710067&quot;&gt;&lt;property id=&quot;20148&quot; value=&quot;5&quot;/&gt;&lt;property id=&quot;20300&quot; value=&quot;Slide 38 - &amp;quot;Demo #: &amp;lt;Title&amp;gt; &amp;quot;&quot;/&gt;&lt;property id=&quot;20307&quot; value=&quot;465&quot;/&gt;&lt;/object&gt;&lt;object type=&quot;3&quot; unique_id=&quot;1710068&quot;&gt;&lt;property id=&quot;20148&quot; value=&quot;5&quot;/&gt;&lt;property id=&quot;20300&quot; value=&quot;Slide 41&quot;/&gt;&lt;property id=&quot;20307&quot; value=&quot;368&quot;/&gt;&lt;/object&gt;&lt;object type=&quot;3&quot; unique_id=&quot;1710070&quot;&gt;&lt;property id=&quot;20148&quot; value=&quot;5&quot;/&gt;&lt;property id=&quot;20300&quot; value=&quot;Slide 43&quot;/&gt;&lt;property id=&quot;20307&quot; value=&quot;466&quot;/&gt;&lt;/object&gt;&lt;object type=&quot;3&quot; unique_id=&quot;1710071&quot;&gt;&lt;property id=&quot;20148&quot; value=&quot;5&quot;/&gt;&lt;property id=&quot;20300&quot; value=&quot;Slide 42&quot;/&gt;&lt;property id=&quot;20307&quot; value=&quot;355&quot;/&gt;&lt;/object&gt;&lt;object type=&quot;3&quot; unique_id=&quot;1710072&quot;&gt;&lt;property id=&quot;20148&quot; value=&quot;5&quot;/&gt;&lt;property id=&quot;20300&quot; value=&quot;Slide 45&quot;/&gt;&lt;property id=&quot;20307&quot; value=&quot;353&quot;/&gt;&lt;/object&gt;&lt;object type=&quot;3&quot; unique_id=&quot;1710076&quot;&gt;&lt;property id=&quot;20148&quot; value=&quot;5&quot;/&gt;&lt;property id=&quot;20300&quot; value=&quot;Slide 50 - &amp;quot;More resources&amp;quot;&quot;/&gt;&lt;property id=&quot;20307&quot; value=&quot;309&quot;/&gt;&lt;/object&gt;&lt;object type=&quot;3&quot; unique_id=&quot;1710077&quot;&gt;&lt;property id=&quot;20148&quot; value=&quot;5&quot;/&gt;&lt;property id=&quot;20300&quot; value=&quot;Slide 54 - &amp;quot;Horizontal Lockups &amp;quot;&quot;/&gt;&lt;property id=&quot;20307&quot; value=&quot;303&quot;/&gt;&lt;/object&gt;&lt;object type=&quot;3&quot; unique_id=&quot;1710078&quot;&gt;&lt;property id=&quot;20148&quot; value=&quot;5&quot;/&gt;&lt;property id=&quot;20300&quot; value=&quot;Slide 55&quot;/&gt;&lt;property id=&quot;20307&quot; value=&quot;453&quot;/&gt;&lt;/object&gt;&lt;object type=&quot;3&quot; unique_id=&quot;1710079&quot;&gt;&lt;property id=&quot;20148&quot; value=&quot;5&quot;/&gt;&lt;property id=&quot;20300&quot; value=&quot;Slide 56&quot;/&gt;&lt;property id=&quot;20307&quot; value=&quot;454&quot;/&gt;&lt;/object&gt;&lt;object type=&quot;3&quot; unique_id=&quot;1710080&quot;&gt;&lt;property id=&quot;20148&quot; value=&quot;5&quot;/&gt;&lt;property id=&quot;20300&quot; value=&quot;Slide 58 - &amp;quot;Vertical Lockups&amp;quot;&quot;/&gt;&lt;property id=&quot;20307&quot; value=&quot;304&quot;/&gt;&lt;/object&gt;&lt;object type=&quot;3&quot; unique_id=&quot;1710081&quot;&gt;&lt;property id=&quot;20148&quot; value=&quot;5&quot;/&gt;&lt;property id=&quot;20300&quot; value=&quot;Slide 57 - &amp;quot;Logos&amp;quot;&quot;/&gt;&lt;property id=&quot;20307&quot; value=&quot;305&quot;/&gt;&lt;/object&gt;&lt;object type=&quot;3&quot; unique_id=&quot;1710223&quot;&gt;&lt;property id=&quot;20148&quot; value=&quot;5&quot;/&gt;&lt;property id=&quot;20300&quot; value=&quot;Slide 18&quot;/&gt;&lt;property id=&quot;20307&quot; value=&quot;467&quot;/&gt;&lt;/object&gt;&lt;object type=&quot;3&quot; unique_id=&quot;1710224&quot;&gt;&lt;property id=&quot;20148&quot; value=&quot;5&quot;/&gt;&lt;property id=&quot;20300&quot; value=&quot;Slide 1 - &amp;quot;Template Structure for Minicourse PPTs&amp;quot;&quot;/&gt;&lt;property id=&quot;20307&quot; value=&quot;482&quot;/&gt;&lt;/object&gt;&lt;object type=&quot;3&quot; unique_id=&quot;1710225&quot;&gt;&lt;property id=&quot;20148&quot; value=&quot;5&quot;/&gt;&lt;property id=&quot;20300&quot; value=&quot;Slide 2 - &amp;quot;Template Structure for Mega PPT &amp;quot;&quot;/&gt;&lt;property id=&quot;20307&quot; value=&quot;478&quot;/&gt;&lt;/object&gt;&lt;object type=&quot;3&quot; unique_id=&quot;1710226&quot;&gt;&lt;property id=&quot;20148&quot; value=&quot;5&quot;/&gt;&lt;property id=&quot;20300&quot; value=&quot;Slide 3 - &amp;quot;Guidelines on Compiling Module PPTs to Mega PPT&amp;quot;&quot;/&gt;&lt;property id=&quot;20307&quot; value=&quot;480&quot;/&gt;&lt;/object&gt;&lt;object type=&quot;3&quot; unique_id=&quot;1710227&quot;&gt;&lt;property id=&quot;20148&quot; value=&quot;5&quot;/&gt;&lt;property id=&quot;20300&quot; value=&quot;Slide 4 - &amp;quot;Adobe Experience Cloud&amp;quot;&quot;/&gt;&lt;property id=&quot;20307&quot; value=&quot;474&quot;/&gt;&lt;/object&gt;&lt;object type=&quot;3&quot; unique_id=&quot;1710228&quot;&gt;&lt;property id=&quot;20148&quot; value=&quot;5&quot;/&gt;&lt;property id=&quot;20300&quot; value=&quot;Slide 17&quot;/&gt;&lt;property id=&quot;20307&quot; value=&quot;473&quot;/&gt;&lt;/object&gt;&lt;object type=&quot;3&quot; unique_id=&quot;1710229&quot;&gt;&lt;property id=&quot;20148&quot; value=&quot;5&quot;/&gt;&lt;property id=&quot;20300&quot; value=&quot;Slide 44&quot;/&gt;&lt;property id=&quot;20307&quot; value=&quot;481&quot;/&gt;&lt;/object&gt;&lt;object type=&quot;3&quot; unique_id=&quot;1710230&quot;&gt;&lt;property id=&quot;20148&quot; value=&quot;5&quot;/&gt;&lt;property id=&quot;20300&quot; value=&quot;Slide 46 - &amp;quot;Course Evaluation&amp;quot;&quot;/&gt;&lt;property id=&quot;20307&quot; value=&quot;471&quot;/&gt;&lt;/object&gt;&lt;object type=&quot;3&quot; unique_id=&quot;1711201&quot;&gt;&lt;property id=&quot;20148&quot; value=&quot;5&quot;/&gt;&lt;property id=&quot;20300&quot; value=&quot;Slide 11 - &amp;quot;Section Divider Option 1: Title Goes Here&amp;quot;&quot;/&gt;&lt;property id=&quot;20307&quot; value=&quot;483&quot;/&gt;&lt;/object&gt;&lt;object type=&quot;3&quot; unique_id=&quot;1712299&quot;&gt;&lt;property id=&quot;20148&quot; value=&quot;5&quot;/&gt;&lt;property id=&quot;20300&quot; value=&quot;Slide 36 - &amp;quot;Exercise #: &amp;lt;Title&amp;gt; &amp;quot;&quot;/&gt;&lt;property id=&quot;20307&quot; value=&quot;485&quot;/&gt;&lt;/object&gt;&lt;object type=&quot;3&quot; unique_id=&quot;1712300&quot;&gt;&lt;property id=&quot;20148&quot; value=&quot;5&quot;/&gt;&lt;property id=&quot;20300&quot; value=&quot;Slide 37 - &amp;quot;Exercise #: &amp;lt;Title&amp;gt; &amp;quot;&quot;/&gt;&lt;property id=&quot;20307&quot; value=&quot;486&quot;/&gt;&lt;/object&gt;&lt;object type=&quot;3&quot; unique_id=&quot;1712709&quot;&gt;&lt;property id=&quot;20148&quot; value=&quot;5&quot;/&gt;&lt;property id=&quot;20300&quot; value=&quot;Slide 39 - &amp;quot;Demo #: &amp;lt;Title&amp;gt; &amp;quot;&quot;/&gt;&lt;property id=&quot;20307&quot; value=&quot;487&quot;/&gt;&lt;/object&gt;&lt;object type=&quot;3&quot; unique_id=&quot;1712710&quot;&gt;&lt;property id=&quot;20148&quot; value=&quot;5&quot;/&gt;&lt;property id=&quot;20300&quot; value=&quot;Slide 40 - &amp;quot;Demo #: &amp;lt;Title&amp;gt; &amp;quot;&quot;/&gt;&lt;property id=&quot;20307&quot; value=&quot;488&quot;/&gt;&lt;/object&gt;&lt;object type=&quot;3&quot; unique_id=&quot;1714245&quot;&gt;&lt;property id=&quot;20148&quot; value=&quot;5&quot;/&gt;&lt;property id=&quot;20300&quot; value=&quot;Slide 15&quot;/&gt;&lt;property id=&quot;20307&quot; value=&quot;490&quot;/&gt;&lt;/object&gt;&lt;object type=&quot;3&quot; unique_id=&quot;1715064&quot;&gt;&lt;property id=&quot;20148&quot; value=&quot;5&quot;/&gt;&lt;property id=&quot;20300&quot; value=&quot;Slide 12 - &amp;quot;Section Divider Option 2: Title Goes Here&amp;quot;&quot;/&gt;&lt;property id=&quot;20307&quot; value=&quot;492&quot;/&gt;&lt;/object&gt;&lt;object type=&quot;3&quot; unique_id=&quot;1715961&quot;&gt;&lt;property id=&quot;20148&quot; value=&quot;5&quot;/&gt;&lt;property id=&quot;20300&quot; value=&quot;Slide 19 - &amp;quot;Concept Title - White Background&amp;quot;&quot;/&gt;&lt;property id=&quot;20307&quot; value=&quot;493&quot;/&gt;&lt;/object&gt;&lt;object type=&quot;3&quot; unique_id=&quot;1715962&quot;&gt;&lt;property id=&quot;20148&quot; value=&quot;5&quot;/&gt;&lt;property id=&quot;20300&quot; value=&quot;Slide 20 - &amp;quot;Concept Title - Black Background&amp;quot;&quot;/&gt;&lt;property id=&quot;20307&quot; value=&quot;495&quot;/&gt;&lt;/object&gt;&lt;object type=&quot;3&quot; unique_id=&quot;1715963&quot;&gt;&lt;property id=&quot;20148&quot; value=&quot;5&quot;/&gt;&lt;property id=&quot;20300&quot; value=&quot;Slide 22 - &amp;quot;Concept with Ordered List - Black Background&amp;quot;&quot;/&gt;&lt;property id=&quot;20307&quot; value=&quot;496&quot;/&gt;&lt;/object&gt;&lt;object type=&quot;3&quot; unique_id=&quot;1715964&quot;&gt;&lt;property id=&quot;20148&quot; value=&quot;5&quot;/&gt;&lt;property id=&quot;20300&quot; value=&quot;Slide 24 - &amp;quot;Concept with Unordered List - Black Background&amp;quot;&quot;/&gt;&lt;property id=&quot;20307&quot; value=&quot;497&quot;/&gt;&lt;/object&gt;&lt;object type=&quot;3&quot; unique_id=&quot;1715965&quot;&gt;&lt;property id=&quot;20148&quot; value=&quot;5&quot;/&gt;&lt;property id=&quot;20300&quot; value=&quot;Slide 26 - &amp;quot;Concept with Ordered List and Screenshot/Image - Black Background&amp;quot;&quot;/&gt;&lt;property id=&quot;20307&quot; value=&quot;498&quot;/&gt;&lt;/object&gt;&lt;object type=&quot;3&quot; unique_id=&quot;1715966&quot;&gt;&lt;property id=&quot;20148&quot; value=&quot;5&quot;/&gt;&lt;property id=&quot;20300&quot; value=&quot;Slide 28 - &amp;quot;Concept with Unordered List and Screenshot/Image - Black Background&amp;quot;&quot;/&gt;&lt;property id=&quot;20307&quot; value=&quot;499&quot;/&gt;&lt;/object&gt;&lt;object type=&quot;3&quot; unique_id=&quot;1715967&quot;&gt;&lt;property id=&quot;20148&quot; value=&quot;5&quot;/&gt;&lt;property id=&quot;20300&quot; value=&quot;Slide 30 - &amp;quot;Concept with Table - Black Background&amp;quot;&quot;/&gt;&lt;property id=&quot;20307&quot; value=&quot;500&quot;/&gt;&lt;/object&gt;&lt;object type=&quot;3&quot; unique_id=&quot;1715968&quot;&gt;&lt;property id=&quot;20148&quot; value=&quot;5&quot;/&gt;&lt;property id=&quot;20300&quot; value=&quot;Slide 32 - &amp;quot;Screenshot/Image/Graphic with Highlights and Text - Black Background&amp;quot;&quot;/&gt;&lt;property id=&quot;20307&quot; value=&quot;501&quot;/&gt;&lt;/object&gt;&lt;object type=&quot;3&quot; unique_id=&quot;1715969&quot;&gt;&lt;property id=&quot;20148&quot; value=&quot;5&quot;/&gt;&lt;property id=&quot;20300&quot; value=&quot;Slide 34 - &amp;quot;Screenshot/Image/Graphic with Only Callouts - Black Background&amp;quot;&quot;/&gt;&lt;property id=&quot;20307&quot; value=&quot;502&quot;/&gt;&lt;/object&gt;&lt;object type=&quot;3&quot; unique_id=&quot;1715970&quot;&gt;&lt;property id=&quot;20148&quot; value=&quot;5&quot;/&gt;&lt;property id=&quot;20300&quot; value=&quot;Slide 35 - &amp;quot;Exercise #: &amp;lt;Title&amp;gt; &amp;quot;&quot;/&gt;&lt;property id=&quot;20307&quot; value=&quot;494&quot;/&gt;&lt;/object&gt;&lt;/object&gt;&lt;/object&gt;&lt;/database&gt;"/>
  <p:tag name="SECTOMILLISECCONVERTED" val="1"/>
  <p:tag name="ARTICULATE_DESIGN_ID_ADOBE MASTER WIDESCREEN 2014" val="Oagnu6AN"/>
  <p:tag name="ARTICULATE_DESIGN_ID_1_ADOBE MASTER WIDESCREEN 2014" val="Wqvu0ZTI"/>
  <p:tag name="ARTICULATE_SLIDE_THUMBNAIL_REFRESH" val="1"/>
  <p:tag name="ARTICULATE_PROJECT_OPEN" val="0"/>
  <p:tag name="ARTICULATE_SLIDE_COUNT" val="107"/>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dobe Master Widescreen 2014">
  <a:themeElements>
    <a:clrScheme name="Adobe 2009">
      <a:dk1>
        <a:srgbClr val="000000"/>
      </a:dk1>
      <a:lt1>
        <a:sysClr val="window" lastClr="FFFFFF"/>
      </a:lt1>
      <a:dk2>
        <a:srgbClr val="6B737B"/>
      </a:dk2>
      <a:lt2>
        <a:srgbClr val="DADDE0"/>
      </a:lt2>
      <a:accent1>
        <a:srgbClr val="C1D82F"/>
      </a:accent1>
      <a:accent2>
        <a:srgbClr val="00A4E4"/>
      </a:accent2>
      <a:accent3>
        <a:srgbClr val="8348B5"/>
      </a:accent3>
      <a:accent4>
        <a:srgbClr val="FBB034"/>
      </a:accent4>
      <a:accent5>
        <a:srgbClr val="FFDD00"/>
      </a:accent5>
      <a:accent6>
        <a:srgbClr val="FF0000"/>
      </a:accent6>
      <a:hlink>
        <a:srgbClr val="000000"/>
      </a:hlink>
      <a:folHlink>
        <a:srgbClr val="3F3F3F"/>
      </a:folHlink>
    </a:clrScheme>
    <a:fontScheme name="Adobe Clean 2009">
      <a:majorFont>
        <a:latin typeface="Adobe Clean"/>
        <a:ea typeface=""/>
        <a:cs typeface=""/>
      </a:majorFont>
      <a:minorFont>
        <a:latin typeface="Adobe Clean"/>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ummit 2021 Template.pptx" id="{98C88CCE-8323-4421-8D72-96F4030C8C41}" vid="{E838319E-73B4-4923-8F29-CF78A85467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9">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 dockstate="right" visibility="0" width="350" row="10">
    <wetp:webextensionref xmlns:r="http://schemas.openxmlformats.org/officeDocument/2006/relationships" r:id="rId3"/>
  </wetp:taskpane>
</wetp:taskpanes>
</file>

<file path=ppt/webextensions/webextension1.xml><?xml version="1.0" encoding="utf-8"?>
<we:webextension xmlns:we="http://schemas.microsoft.com/office/webextensions/webextension/2010/11" id="{A2141BA6-A60D-4504-B299-E3AA47A5CAA5}">
  <we:reference id="6a7bd4f3-0563-43af-8c08-79110eebdff6" version="1.1.0.0" store="EXCatalog" storeType="EXCatalog"/>
  <we:alternateReferences>
    <we:reference id="WA104381155" version="1.1.0.0" store="en-US"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46EBAED1-7A91-324F-BC03-F1BFC78EA325}">
  <we:reference id="0f21ddb5-5c95-4be6-81cc-d95eba46e774" version="1.0.0.0" store="EXCatalog" storeType="EXCatalog"/>
  <we:alternateReferences>
    <we:reference id="WA104380902" version="1.0.0.0" store="en-US"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278AC349-6730-4E1B-AF1D-1B73FEA28F4A}">
  <we:reference id="b0430364-2ab6-47cd-907e-f8b72239b204" version="3.9.283.0" store="EXCatalog" storeType="EXCatalog"/>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31B2C96E6E5314BA069B8D9EFDF69EE" ma:contentTypeVersion="4" ma:contentTypeDescription="Create a new document." ma:contentTypeScope="" ma:versionID="3e1ba452ec23afee2238c01f145bdc51">
  <xsd:schema xmlns:xsd="http://www.w3.org/2001/XMLSchema" xmlns:xs="http://www.w3.org/2001/XMLSchema" xmlns:p="http://schemas.microsoft.com/office/2006/metadata/properties" xmlns:ns2="ad3d6572-145d-4765-a378-4b250f6d0648" targetNamespace="http://schemas.microsoft.com/office/2006/metadata/properties" ma:root="true" ma:fieldsID="bee5d67b59da4c14534dee24b1949c6e" ns2:_="">
    <xsd:import namespace="ad3d6572-145d-4765-a378-4b250f6d064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3d6572-145d-4765-a378-4b250f6d06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5C09E30-2B3D-4F6A-8AD5-C358E16490AA}">
  <ds:schemaRefs>
    <ds:schemaRef ds:uri="http://schemas.microsoft.com/sharepoint/v3/contenttype/forms"/>
  </ds:schemaRefs>
</ds:datastoreItem>
</file>

<file path=customXml/itemProps2.xml><?xml version="1.0" encoding="utf-8"?>
<ds:datastoreItem xmlns:ds="http://schemas.openxmlformats.org/officeDocument/2006/customXml" ds:itemID="{297549FC-41BE-4568-902E-E9F6D27570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3d6572-145d-4765-a378-4b250f6d064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416B680-F073-4038-B9A7-1657B3F5B9D2}">
  <ds:schemaRefs>
    <ds:schemaRef ds:uri="http://purl.org/dc/dcmitype/"/>
    <ds:schemaRef ds:uri="http://purl.org/dc/elements/1.1/"/>
    <ds:schemaRef ds:uri="http://schemas.microsoft.com/office/2006/metadata/properties"/>
    <ds:schemaRef ds:uri="e516799f-9e93-423a-aae9-6d0f0dff2633"/>
    <ds:schemaRef ds:uri="http://purl.org/dc/terms/"/>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35fe5852-6dd8-48dc-8c8e-220c21416f04"/>
  </ds:schemaRefs>
</ds:datastoreItem>
</file>

<file path=docProps/app.xml><?xml version="1.0" encoding="utf-8"?>
<Properties xmlns="http://schemas.openxmlformats.org/officeDocument/2006/extended-properties" xmlns:vt="http://schemas.openxmlformats.org/officeDocument/2006/docPropsVTypes">
  <Template/>
  <TotalTime>0</TotalTime>
  <Words>22832</Words>
  <Application>Microsoft Office PowerPoint</Application>
  <PresentationFormat>Custom</PresentationFormat>
  <Paragraphs>3092</Paragraphs>
  <Slides>269</Slides>
  <Notes>156</Notes>
  <HiddenSlides>1</HiddenSlides>
  <MMClips>0</MMClips>
  <ScaleCrop>false</ScaleCrop>
  <HeadingPairs>
    <vt:vector size="4" baseType="variant">
      <vt:variant>
        <vt:lpstr>Theme</vt:lpstr>
      </vt:variant>
      <vt:variant>
        <vt:i4>1</vt:i4>
      </vt:variant>
      <vt:variant>
        <vt:lpstr>Slide Titles</vt:lpstr>
      </vt:variant>
      <vt:variant>
        <vt:i4>269</vt:i4>
      </vt:variant>
    </vt:vector>
  </HeadingPairs>
  <TitlesOfParts>
    <vt:vector size="270" baseType="lpstr">
      <vt:lpstr>Adobe Master Widescreen 2014</vt:lpstr>
      <vt:lpstr>Adobe Experience Cloud</vt:lpstr>
      <vt:lpstr>Legal and Confidentiality Information</vt:lpstr>
      <vt:lpstr>Adobe Connect Features</vt:lpstr>
      <vt:lpstr>Introducing Your Adobe Digital Learning Services Instructor</vt:lpstr>
      <vt:lpstr>Student Introductions</vt:lpstr>
      <vt:lpstr>PowerPoint Presentation</vt:lpstr>
      <vt:lpstr>Course Agenda</vt:lpstr>
      <vt:lpstr>Adobe Experience Manager  Architecture</vt:lpstr>
      <vt:lpstr>Experience Manager 6+ On Premises Runtime Environment</vt:lpstr>
      <vt:lpstr>Experience Manager  6+ Deployed in AMS: Runtime Architecture</vt:lpstr>
      <vt:lpstr>Adobe Experience Manager Cloud Service: Runtime Architecture</vt:lpstr>
      <vt:lpstr>PowerPoint Presentation</vt:lpstr>
      <vt:lpstr>Adobe Experience Manager Platform</vt:lpstr>
      <vt:lpstr>PowerPoint Presentation</vt:lpstr>
      <vt:lpstr>The OSGi Framework</vt:lpstr>
      <vt:lpstr>Open Services Gateway Initiative (OSGi)</vt:lpstr>
      <vt:lpstr>PowerPoint Presentation</vt:lpstr>
      <vt:lpstr>PowerPoint Presentation</vt:lpstr>
      <vt:lpstr>Defining the Java Content Repository (JCR)</vt:lpstr>
      <vt:lpstr>JCR Advantages</vt:lpstr>
      <vt:lpstr>Content Repository</vt:lpstr>
      <vt:lpstr>Oak Architecture</vt:lpstr>
      <vt:lpstr>PowerPoint Presentation</vt:lpstr>
      <vt:lpstr>Understanding the Repository Structure</vt:lpstr>
      <vt:lpstr>Separation of Application Content and Code/Configuration</vt:lpstr>
      <vt:lpstr>Separation of Application Content and Code/Configuration</vt:lpstr>
      <vt:lpstr>Mutable vs Immutable Content</vt:lpstr>
      <vt:lpstr>Repository Content Classification (/libs)</vt:lpstr>
      <vt:lpstr>Repository Content Classification (/libs) (cont)</vt:lpstr>
      <vt:lpstr>Repository Classification (cont.)</vt:lpstr>
      <vt:lpstr>Repository Classification (cont.)</vt:lpstr>
      <vt:lpstr>Apache Sling Context-Aware Configuration</vt:lpstr>
      <vt:lpstr>Context-Aware Configuration</vt:lpstr>
      <vt:lpstr>PowerPoint Presentation</vt:lpstr>
      <vt:lpstr>The REST Architecture</vt:lpstr>
      <vt:lpstr>Introduction to Apache Sling</vt:lpstr>
      <vt:lpstr>Understanding the Sling Framework</vt:lpstr>
      <vt:lpstr>Decomposing the URL</vt:lpstr>
      <vt:lpstr>Rendering Scripts</vt:lpstr>
      <vt:lpstr>Understanding Sling</vt:lpstr>
      <vt:lpstr>PowerPoint Presentation</vt:lpstr>
      <vt:lpstr>AEM 6+ Replication Overview</vt:lpstr>
      <vt:lpstr>AEM as a Cloud Service Content Distribution</vt:lpstr>
      <vt:lpstr>Webserver/Dispatcher</vt:lpstr>
      <vt:lpstr>Dispatcher Caching Algorithm</vt:lpstr>
      <vt:lpstr>Coral / Granite UI</vt:lpstr>
      <vt:lpstr>Coral / Granite UI (cont)</vt:lpstr>
      <vt:lpstr>Key Takeaways</vt:lpstr>
      <vt:lpstr>Resources</vt:lpstr>
      <vt:lpstr>Content Migration </vt:lpstr>
      <vt:lpstr>Migration to Experience Manager - Understanding Data Migration</vt:lpstr>
      <vt:lpstr>The Migration Process</vt:lpstr>
      <vt:lpstr>Migrating Data From Legacy Systems</vt:lpstr>
      <vt:lpstr>Migrating Data From Legacy Systems (cont)</vt:lpstr>
      <vt:lpstr>Migrating Data From Legacy Systems (cont)</vt:lpstr>
      <vt:lpstr>Identifying Cost Benefit</vt:lpstr>
      <vt:lpstr>Sample Project Timelines</vt:lpstr>
      <vt:lpstr>What affects the migration timeline?</vt:lpstr>
      <vt:lpstr>What affects the migration timeline?  (cont)</vt:lpstr>
      <vt:lpstr>Content Migration Group Exercise</vt:lpstr>
      <vt:lpstr>Key Takeaways</vt:lpstr>
      <vt:lpstr>Resources</vt:lpstr>
      <vt:lpstr>PowerPoint Presentation</vt:lpstr>
      <vt:lpstr>Traditional CMS Architecture</vt:lpstr>
      <vt:lpstr>Headless CMS Architecture</vt:lpstr>
      <vt:lpstr>Hybrid CMS Architecture</vt:lpstr>
      <vt:lpstr>Hybrid CMS Architecture (cont)</vt:lpstr>
      <vt:lpstr>Multi-Channel Content Delivery and Content Services</vt:lpstr>
      <vt:lpstr>Experience Manager Delivery of HTML and JSON</vt:lpstr>
      <vt:lpstr>Sling Models</vt:lpstr>
      <vt:lpstr>AEM Sling Model Exporter </vt:lpstr>
      <vt:lpstr>PowerPoint Presentation</vt:lpstr>
      <vt:lpstr>What is a Single Page Application (SPA)?</vt:lpstr>
      <vt:lpstr>Enabling SPA with Experience Manager Site SPA Editor</vt:lpstr>
      <vt:lpstr>Experience Manager and SPA</vt:lpstr>
      <vt:lpstr>SPA Development Principles for AEM</vt:lpstr>
      <vt:lpstr>AEM SPA Editor</vt:lpstr>
      <vt:lpstr>Implementation/Deployment Integration Approach</vt:lpstr>
      <vt:lpstr>React build</vt:lpstr>
      <vt:lpstr>Experience Manager SPA Editor JS SDK dependencies</vt:lpstr>
      <vt:lpstr>AEM SPA Editor JS SDK</vt:lpstr>
      <vt:lpstr>Page Model Management (cont)</vt:lpstr>
      <vt:lpstr>Communication Data Type</vt:lpstr>
      <vt:lpstr>Flow of Interaction Between SPA and Experience Manager </vt:lpstr>
      <vt:lpstr>AEM Architecture and SPAs</vt:lpstr>
      <vt:lpstr>Heart of the React App</vt:lpstr>
      <vt:lpstr>Integrate Experience Manager SPA Editor JS SDK – react-app/src/index.js</vt:lpstr>
      <vt:lpstr>Integrate Experience Manager SPA Editor JS SDK – react-app/src/App.js</vt:lpstr>
      <vt:lpstr>ComponentMapping</vt:lpstr>
      <vt:lpstr>Integrate AEM SPA Editor JS SDK – react-app/src/components/page/page.js </vt:lpstr>
      <vt:lpstr>Text Component</vt:lpstr>
      <vt:lpstr>Image Component Model JSON Export</vt:lpstr>
      <vt:lpstr>Key Takeaways</vt:lpstr>
      <vt:lpstr>Key Takeaways</vt:lpstr>
      <vt:lpstr>Resources</vt:lpstr>
      <vt:lpstr>Resources (cont)</vt:lpstr>
      <vt:lpstr>PowerPoint Presentation</vt:lpstr>
      <vt:lpstr>Adobe Experience Manager as a Cloud Service: What is it?</vt:lpstr>
      <vt:lpstr>Evolution of support for Cloud Deployment</vt:lpstr>
      <vt:lpstr>Adobe Experience Manager Cloud Service: Key Characteristics</vt:lpstr>
      <vt:lpstr>Adobe Experience Manager Cloud Service: Runtime Architecture</vt:lpstr>
      <vt:lpstr>Cloud Manager</vt:lpstr>
      <vt:lpstr>Cloud manager entities</vt:lpstr>
      <vt:lpstr>Adobe Experience Manager Cloud Service: Deployment Architecture</vt:lpstr>
      <vt:lpstr>AEM as a Cloud Service Key Evolutions – Separation of Content from Code</vt:lpstr>
      <vt:lpstr>AEM as a Cloud Service Key Evolutions – Binary Content</vt:lpstr>
      <vt:lpstr>AEM as a Cloud Service Key Evolutions – Publishing Content</vt:lpstr>
      <vt:lpstr>AEM as a Cloud Service Key Evolutions – Publish Service</vt:lpstr>
      <vt:lpstr>Adobe Experience Manager Cloud Service: Runtime Architecture – Publish Tier</vt:lpstr>
      <vt:lpstr>Content Delivery Flow – Essentially Unchanged</vt:lpstr>
      <vt:lpstr>Adobe Experience Manager as a Cloud Service CDN Options</vt:lpstr>
      <vt:lpstr>CDN Cache Invalidation</vt:lpstr>
      <vt:lpstr>Key Takeaways</vt:lpstr>
      <vt:lpstr>Resources</vt:lpstr>
      <vt:lpstr>PowerPoint Presentation</vt:lpstr>
      <vt:lpstr>Experience Manager Project Code Flow  (AMS and AEM Cloud Service)</vt:lpstr>
      <vt:lpstr>General Process for AMS and Adobe Experience Manager Cloud Service</vt:lpstr>
      <vt:lpstr>Non-Production</vt:lpstr>
      <vt:lpstr>Production</vt:lpstr>
      <vt:lpstr>AEM Cloud Service Environments: Local vs Dev vs Stage vs Prod. ***</vt:lpstr>
      <vt:lpstr>AEM Cloud Service Environments: Local vs Dev vs Stage vs Prod (cont)  ***</vt:lpstr>
      <vt:lpstr>PowerPoint Presentation</vt:lpstr>
      <vt:lpstr>Local Development - Introduction</vt:lpstr>
      <vt:lpstr>AEM Cloud Service Version Updates vs Deployed Customer Code</vt:lpstr>
      <vt:lpstr>AEM Cloud Service: Deployment Architecture</vt:lpstr>
      <vt:lpstr>Maven</vt:lpstr>
      <vt:lpstr>Contents of a POM File</vt:lpstr>
      <vt:lpstr>API Jar  (Uber Jar in AEM 6.5)</vt:lpstr>
      <vt:lpstr>API Jar and pom.xml</vt:lpstr>
      <vt:lpstr>AEM Project Archetype 25</vt:lpstr>
      <vt:lpstr>AEM Project Archetype  Modules</vt:lpstr>
      <vt:lpstr>AEM Maven Project</vt:lpstr>
      <vt:lpstr>Application Deployments</vt:lpstr>
      <vt:lpstr>Package Types</vt:lpstr>
      <vt:lpstr>Recommended Package Structure</vt:lpstr>
      <vt:lpstr>AEM Cloud Service SDK</vt:lpstr>
      <vt:lpstr>Quirks of Local Development for AEMaaCS</vt:lpstr>
      <vt:lpstr>PowerPoint Presentation</vt:lpstr>
      <vt:lpstr>Deploy Dispatcher Configuration with Code ***</vt:lpstr>
      <vt:lpstr>Adobe Experience Manager Cloud Service Dispatcher Configuration File Structure***</vt:lpstr>
      <vt:lpstr>PowerPoint Presentation</vt:lpstr>
      <vt:lpstr>AEM SDK  Dispatcher Tools</vt:lpstr>
      <vt:lpstr> Set up Experience Manager publish instance</vt:lpstr>
      <vt:lpstr>Dispatcher tools - validator Utility  – create local dispatcher config files</vt:lpstr>
      <vt:lpstr>Run Dispatcher Configuration Test – start docker image w/ Apache</vt:lpstr>
      <vt:lpstr>Test Dispatcher Configuration</vt:lpstr>
      <vt:lpstr>PowerPoint Presentation</vt:lpstr>
      <vt:lpstr>Core Components</vt:lpstr>
      <vt:lpstr>Available Components</vt:lpstr>
      <vt:lpstr>Open Source</vt:lpstr>
      <vt:lpstr>AEM Component Library</vt:lpstr>
      <vt:lpstr>ACS Commons</vt:lpstr>
      <vt:lpstr>PowerPoint Presentation</vt:lpstr>
      <vt:lpstr>PowerPoint Presentation</vt:lpstr>
      <vt:lpstr>AMS: Deployment Architecture</vt:lpstr>
      <vt:lpstr>AEM Cloud Service: Deployment Architecture</vt:lpstr>
      <vt:lpstr>Cloud Manager</vt:lpstr>
      <vt:lpstr>Programs</vt:lpstr>
      <vt:lpstr>Programs (Cont.)</vt:lpstr>
      <vt:lpstr>Environment</vt:lpstr>
      <vt:lpstr>An Environment and its services</vt:lpstr>
      <vt:lpstr>CI/CD Pipelines</vt:lpstr>
      <vt:lpstr>CI/CD Pipeline Flow</vt:lpstr>
      <vt:lpstr>Pipeline Configuration</vt:lpstr>
      <vt:lpstr>Pipeline Triggers</vt:lpstr>
      <vt:lpstr>Pipeline Gates</vt:lpstr>
      <vt:lpstr>Code Quality Testing</vt:lpstr>
      <vt:lpstr>Code Quality Test Categories </vt:lpstr>
      <vt:lpstr>Security Testing</vt:lpstr>
      <vt:lpstr>Performance Testing</vt:lpstr>
      <vt:lpstr>Pipeline Process in Detail</vt:lpstr>
      <vt:lpstr>PowerPoint Presentation</vt:lpstr>
      <vt:lpstr>Unified Experience</vt:lpstr>
      <vt:lpstr>Repository Modernizer</vt:lpstr>
      <vt:lpstr>Asset Workflow Migration Tool</vt:lpstr>
      <vt:lpstr>AEM Dispatcher Converter</vt:lpstr>
      <vt:lpstr>Index Converter</vt:lpstr>
      <vt:lpstr>PowerPoint Presentation</vt:lpstr>
      <vt:lpstr>AEM Modernization Tools</vt:lpstr>
      <vt:lpstr>AEM Modernization Tools - Toolkit to Upgrade Existing Sites </vt:lpstr>
      <vt:lpstr>Conversion Scenario</vt:lpstr>
      <vt:lpstr>Step 1 – Static Template Evaluation – Annotated Template Structure</vt:lpstr>
      <vt:lpstr>Step 2 – Define the Structure of the Replacement Editable Template</vt:lpstr>
      <vt:lpstr>Step 3 – Convert a Page</vt:lpstr>
      <vt:lpstr>Page Conversion Configuration</vt:lpstr>
      <vt:lpstr>Page Template/Structure Conversion Tool</vt:lpstr>
      <vt:lpstr>Page Conversion Result</vt:lpstr>
      <vt:lpstr>Page Before and After Conversion</vt:lpstr>
      <vt:lpstr>Scenario</vt:lpstr>
      <vt:lpstr>Review Custom Components</vt:lpstr>
      <vt:lpstr>Component Rewrite Rules</vt:lpstr>
      <vt:lpstr>Scenario</vt:lpstr>
      <vt:lpstr>Geometrixx Design - /etc/designs/geometrixx</vt:lpstr>
      <vt:lpstr>Migrating the Component Policies</vt:lpstr>
      <vt:lpstr>Design Conversion Rules</vt:lpstr>
      <vt:lpstr>New Policies After Conversion</vt:lpstr>
      <vt:lpstr>AEM Project Group Exercise</vt:lpstr>
      <vt:lpstr>Key Takeaways</vt:lpstr>
      <vt:lpstr>Key Takeaways</vt:lpstr>
      <vt:lpstr>resources</vt:lpstr>
      <vt:lpstr>PowerPoint Presentation</vt:lpstr>
      <vt:lpstr>Common web application attack techniques</vt:lpstr>
      <vt:lpstr>Basic website security concepts</vt:lpstr>
      <vt:lpstr>Every security issue matters</vt:lpstr>
      <vt:lpstr>Protection against attack</vt:lpstr>
      <vt:lpstr>User Administration and Security</vt:lpstr>
      <vt:lpstr>Actions and Permissions Best Practices</vt:lpstr>
      <vt:lpstr>Actions and Permissions Best Practices (cont)</vt:lpstr>
      <vt:lpstr>ACL (Access Control Lists) Best Practices </vt:lpstr>
      <vt:lpstr>ACL (Access Control Lists) Best Practices </vt:lpstr>
      <vt:lpstr>Example Group Hierarchies</vt:lpstr>
      <vt:lpstr>PowerPoint Presentation</vt:lpstr>
      <vt:lpstr>Security Considerations - Dispatcher Configuration</vt:lpstr>
      <vt:lpstr>Security Considerations - Dispatcher Filtering</vt:lpstr>
      <vt:lpstr>PowerPoint Presentation</vt:lpstr>
      <vt:lpstr>Code Security</vt:lpstr>
      <vt:lpstr>Service User Mapping Example</vt:lpstr>
      <vt:lpstr>Service User</vt:lpstr>
      <vt:lpstr>PowerPoint Presentation</vt:lpstr>
      <vt:lpstr>Adobe I/O</vt:lpstr>
      <vt:lpstr>Typical Setup of an I/O Integration</vt:lpstr>
      <vt:lpstr>Adobe I/O Supported Services</vt:lpstr>
      <vt:lpstr>PowerPoint Presentation</vt:lpstr>
      <vt:lpstr>Lightweight Directory Access Protocol</vt:lpstr>
      <vt:lpstr>Oak External Authentication</vt:lpstr>
      <vt:lpstr>Setting up SAML Authentication</vt:lpstr>
      <vt:lpstr>Adobe Identity Management System (IMS)</vt:lpstr>
      <vt:lpstr>Roles Within Adobe IMS</vt:lpstr>
      <vt:lpstr>IMS Authentication</vt:lpstr>
      <vt:lpstr>IMS Authenticaton (Cont.)</vt:lpstr>
      <vt:lpstr>IMS Architecture</vt:lpstr>
      <vt:lpstr>User Sync Tool (UST) – Create/Manage users with Active Directory</vt:lpstr>
      <vt:lpstr>Connect IMS to Experience Manager for Authentication</vt:lpstr>
      <vt:lpstr>Key Takeaways</vt:lpstr>
      <vt:lpstr>Resources</vt:lpstr>
      <vt:lpstr>JCR Model, Queries and Indexes</vt:lpstr>
      <vt:lpstr>Explaining the JCR Model</vt:lpstr>
      <vt:lpstr>JCR Model: Nodes and Properties</vt:lpstr>
      <vt:lpstr>JCR Content Services</vt:lpstr>
      <vt:lpstr>Query execution in Apache Jackrabbit Oak</vt:lpstr>
      <vt:lpstr>Slow Query Classifications</vt:lpstr>
      <vt:lpstr>Query Performance Analysis and Optimization</vt:lpstr>
      <vt:lpstr>Query Performance Analysis and Optimization (cont)</vt:lpstr>
      <vt:lpstr>Query Performance Analysis and Optimization (cont)</vt:lpstr>
      <vt:lpstr>Query Performance Analysis and Optimization (cont)</vt:lpstr>
      <vt:lpstr>Key Takeaways</vt:lpstr>
      <vt:lpstr>Key Takeaways</vt:lpstr>
      <vt:lpstr>Resources</vt:lpstr>
      <vt:lpstr>Performance</vt:lpstr>
      <vt:lpstr>Poor Performance</vt:lpstr>
      <vt:lpstr>Optimization to Avoid Performance Issues</vt:lpstr>
      <vt:lpstr>Basic Process: The Application is SLOW!</vt:lpstr>
      <vt:lpstr>Experience Manager Architecture</vt:lpstr>
      <vt:lpstr>Experience Manager Architecture - Symptoms and Causes</vt:lpstr>
      <vt:lpstr>Experience Manager Architecture – Symptoms and Causes</vt:lpstr>
      <vt:lpstr>Experience Manager Architecture – Symptoms and Causes</vt:lpstr>
      <vt:lpstr>Experience Manager Architecture – Symptoms and Causes</vt:lpstr>
      <vt:lpstr>Experience Manager Architecture – Symptoms and Causes</vt:lpstr>
      <vt:lpstr>Experience Manager Architecture</vt:lpstr>
      <vt:lpstr>Experience Manager Architecture – Symptoms and Causes</vt:lpstr>
      <vt:lpstr>Experience Manager Architecture – Symptoms and Causes</vt:lpstr>
      <vt:lpstr>Identifying the Problem Area</vt:lpstr>
      <vt:lpstr>Digging Deeper</vt:lpstr>
      <vt:lpstr>Tooling</vt:lpstr>
      <vt:lpstr>Key Takeaways</vt:lpstr>
      <vt:lpstr>Solution Design</vt:lpstr>
      <vt:lpstr>Solution Design: Background</vt:lpstr>
      <vt:lpstr>Final Solution Design Exercise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Adobe Experience Cloud</dc:title>
  <dc:creator/>
  <cp:lastModifiedBy/>
  <cp:revision>5</cp:revision>
  <cp:lastPrinted>2021-08-18T16:57:15Z</cp:lastPrinted>
  <dcterms:created xsi:type="dcterms:W3CDTF">2018-03-06T01:39:18Z</dcterms:created>
  <dcterms:modified xsi:type="dcterms:W3CDTF">2022-04-12T16:52:24Z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0x010100531B2C96E6E5314BA069B8D9EFDF69EE</vt:lpwstr>
  </property>
  <property fmtid="{D5CDD505-2E9C-101B-9397-08002B2CF9AE}" pid="3" name="ArticulateGUID">
    <vt:lpwstr>9539D527-2A84-4DF4-BD4A-7B11CE8AC5A2</vt:lpwstr>
  </property>
  <property fmtid="{D5CDD505-2E9C-101B-9397-08002B2CF9AE}" pid="4" name="ArticulatePath">
    <vt:lpwstr>https://adobe-my.sharepoint.com/personal/tlwalton_adobe_com/Documents/Magento/Style Guide_Style Sheet Info/Summit 2021 Template</vt:lpwstr>
  </property>
</Properties>
</file>